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9144000"/>
  <p:notesSz cx="6858000" cy="9144000"/>
  <p:embeddedFontLst>
    <p:embeddedFont>
      <p:font typeface="Arial Black"/>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77">
          <p15:clr>
            <a:srgbClr val="A4A3A4"/>
          </p15:clr>
        </p15:guide>
      </p15:sldGuideLst>
    </p:ext>
    <p:ext uri="GoogleSlidesCustomDataVersion2">
      <go:slidesCustomData xmlns:go="http://customooxmlschemas.google.com/" r:id="rId29" roundtripDataSignature="AMtx7mhKbohCOGMb4v6znp7hH6klpORC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B4E5C6-1D1F-4B66-8365-8D4F19B45E4E}">
  <a:tblStyle styleId="{22B4E5C6-1D1F-4B66-8365-8D4F19B45E4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8EE"/>
          </a:solidFill>
        </a:fill>
      </a:tcStyle>
    </a:wholeTbl>
    <a:band1H>
      <a:tcTxStyle/>
      <a:tcStyle>
        <a:fill>
          <a:solidFill>
            <a:srgbClr val="CACDDC"/>
          </a:solidFill>
        </a:fill>
      </a:tcStyle>
    </a:band1H>
    <a:band2H>
      <a:tcTxStyle/>
    </a:band2H>
    <a:band1V>
      <a:tcTxStyle/>
      <a:tcStyle>
        <a:fill>
          <a:solidFill>
            <a:srgbClr val="CACDD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7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ArialBlack-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685800" y="4400550"/>
            <a:ext cx="5486400" cy="360045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420"/>
              </a:spcBef>
              <a:spcAft>
                <a:spcPts val="0"/>
              </a:spcAft>
              <a:buSzPts val="1400"/>
              <a:buNone/>
              <a:defRPr b="0" i="0" sz="1400" u="none" cap="none" strike="noStrike">
                <a:solidFill>
                  <a:srgbClr val="FF0000"/>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Arial"/>
              <a:buNone/>
            </a:pPr>
            <a:fld id="{00000000-1234-1234-1234-123412341234}" type="slidenum">
              <a:rPr b="0" i="0" lang="es-MX"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173" name="Google Shape;17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32" name="Google Shape;23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38" name="Google Shape;2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44" name="Google Shape;24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3: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56" name="Google Shape;25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62" name="Google Shape;26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81" name="Google Shape;28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6: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97" name="Google Shape;29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303" name="Google Shape;30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8: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309" name="Google Shape;30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315" name="Google Shape;31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180" name="Google Shape;18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321" name="Google Shape;32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187" name="Google Shape;18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194" name="Google Shape;19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00" name="Google Shape;20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06" name="Google Shape;20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13" name="Google Shape;21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8: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20" name="Google Shape;22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400550"/>
            <a:ext cx="5486400" cy="3600450"/>
          </a:xfrm>
          <a:prstGeom prst="rect">
            <a:avLst/>
          </a:prstGeom>
        </p:spPr>
        <p:txBody>
          <a:bodyPr anchorCtr="0" anchor="ctr" bIns="45700" lIns="91425" spcFirstLastPara="1" rIns="91425" wrap="square" tIns="45700">
            <a:noAutofit/>
          </a:bodyPr>
          <a:lstStyle/>
          <a:p>
            <a:pPr indent="0" lvl="0" marL="0" rtl="0" algn="l">
              <a:spcBef>
                <a:spcPts val="420"/>
              </a:spcBef>
              <a:spcAft>
                <a:spcPts val="0"/>
              </a:spcAft>
              <a:buNone/>
            </a:pPr>
            <a:r>
              <a:t/>
            </a:r>
            <a:endParaRPr/>
          </a:p>
        </p:txBody>
      </p:sp>
      <p:sp>
        <p:nvSpPr>
          <p:cNvPr id="226" name="Google Shape;22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2"/>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43"/>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43"/>
          <p:cNvSpPr txBox="1"/>
          <p:nvPr>
            <p:ph idx="1" type="body"/>
          </p:nvPr>
        </p:nvSpPr>
        <p:spPr>
          <a:xfrm rot="5400000">
            <a:off x="1680370" y="-108743"/>
            <a:ext cx="5773737" cy="8159750"/>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44"/>
          <p:cNvSpPr txBox="1"/>
          <p:nvPr>
            <p:ph type="title"/>
          </p:nvPr>
        </p:nvSpPr>
        <p:spPr>
          <a:xfrm rot="5400000">
            <a:off x="4313238" y="2524125"/>
            <a:ext cx="6627812" cy="20399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6" name="Google Shape;86;p44"/>
          <p:cNvSpPr txBox="1"/>
          <p:nvPr>
            <p:ph idx="1" type="body"/>
          </p:nvPr>
        </p:nvSpPr>
        <p:spPr>
          <a:xfrm rot="5400000">
            <a:off x="157163" y="560388"/>
            <a:ext cx="6627812" cy="5967412"/>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44"/>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4"/>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4"/>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4" name="Google Shape;104;p2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7" name="Shape 107"/>
        <p:cNvGrpSpPr/>
        <p:nvPr/>
      </p:nvGrpSpPr>
      <p:grpSpPr>
        <a:xfrm>
          <a:off x="0" y="0"/>
          <a:ext cx="0" cy="0"/>
          <a:chOff x="0" y="0"/>
          <a:chExt cx="0" cy="0"/>
        </a:xfrm>
      </p:grpSpPr>
      <p:sp>
        <p:nvSpPr>
          <p:cNvPr id="108" name="Google Shape;108;p25"/>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9" name="Google Shape;109;p25"/>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6"/>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5" name="Google Shape;115;p26"/>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110000"/>
              </a:lnSpc>
              <a:spcBef>
                <a:spcPts val="1800"/>
              </a:spcBef>
              <a:spcAft>
                <a:spcPts val="0"/>
              </a:spcAft>
              <a:buSzPts val="1680"/>
              <a:buNone/>
              <a:defRPr sz="2400"/>
            </a:lvl1pPr>
            <a:lvl2pPr lvl="1" algn="ctr">
              <a:lnSpc>
                <a:spcPct val="130000"/>
              </a:lnSpc>
              <a:spcBef>
                <a:spcPts val="0"/>
              </a:spcBef>
              <a:spcAft>
                <a:spcPts val="0"/>
              </a:spcAft>
              <a:buSzPts val="12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6" name="Google Shape;116;p2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2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1" name="Google Shape;121;p2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680"/>
              <a:buNone/>
              <a:defRPr sz="2400"/>
            </a:lvl1pPr>
            <a:lvl2pPr indent="-228600" lvl="1" marL="914400" algn="just">
              <a:lnSpc>
                <a:spcPct val="130000"/>
              </a:lnSpc>
              <a:spcBef>
                <a:spcPts val="0"/>
              </a:spcBef>
              <a:spcAft>
                <a:spcPts val="0"/>
              </a:spcAft>
              <a:buSzPts val="1200"/>
              <a:buNone/>
              <a:defRPr sz="2000"/>
            </a:lvl2pPr>
            <a:lvl3pPr indent="-228600" lvl="2" marL="1371600" algn="l">
              <a:lnSpc>
                <a:spcPct val="90000"/>
              </a:lnSpc>
              <a:spcBef>
                <a:spcPts val="6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22" name="Google Shape;122;p2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5" name="Shape 125"/>
        <p:cNvGrpSpPr/>
        <p:nvPr/>
      </p:nvGrpSpPr>
      <p:grpSpPr>
        <a:xfrm>
          <a:off x="0" y="0"/>
          <a:ext cx="0" cy="0"/>
          <a:chOff x="0" y="0"/>
          <a:chExt cx="0" cy="0"/>
        </a:xfrm>
      </p:grpSpPr>
      <p:sp>
        <p:nvSpPr>
          <p:cNvPr id="126" name="Google Shape;126;p28"/>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7" name="Google Shape;127;p28"/>
          <p:cNvSpPr txBox="1"/>
          <p:nvPr>
            <p:ph idx="1" type="body"/>
          </p:nvPr>
        </p:nvSpPr>
        <p:spPr>
          <a:xfrm>
            <a:off x="487363" y="1084263"/>
            <a:ext cx="4003675"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28"/>
          <p:cNvSpPr txBox="1"/>
          <p:nvPr>
            <p:ph idx="2" type="body"/>
          </p:nvPr>
        </p:nvSpPr>
        <p:spPr>
          <a:xfrm>
            <a:off x="4643438" y="1084263"/>
            <a:ext cx="4003675"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2" name="Shape 132"/>
        <p:cNvGrpSpPr/>
        <p:nvPr/>
      </p:nvGrpSpPr>
      <p:grpSpPr>
        <a:xfrm>
          <a:off x="0" y="0"/>
          <a:ext cx="0" cy="0"/>
          <a:chOff x="0" y="0"/>
          <a:chExt cx="0" cy="0"/>
        </a:xfrm>
      </p:grpSpPr>
      <p:sp>
        <p:nvSpPr>
          <p:cNvPr id="133" name="Google Shape;133;p29"/>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4" name="Google Shape;134;p2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1800"/>
              </a:spcBef>
              <a:spcAft>
                <a:spcPts val="0"/>
              </a:spcAft>
              <a:buSzPts val="1680"/>
              <a:buNone/>
              <a:defRPr b="1" sz="2400"/>
            </a:lvl1pPr>
            <a:lvl2pPr indent="-228600" lvl="1" marL="914400" algn="just">
              <a:lnSpc>
                <a:spcPct val="130000"/>
              </a:lnSpc>
              <a:spcBef>
                <a:spcPts val="0"/>
              </a:spcBef>
              <a:spcAft>
                <a:spcPts val="0"/>
              </a:spcAft>
              <a:buSzPts val="12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5" name="Google Shape;135;p2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1800"/>
              </a:spcBef>
              <a:spcAft>
                <a:spcPts val="0"/>
              </a:spcAft>
              <a:buSzPts val="1680"/>
              <a:buNone/>
              <a:defRPr b="1" sz="2400"/>
            </a:lvl1pPr>
            <a:lvl2pPr indent="-228600" lvl="1" marL="914400" algn="just">
              <a:lnSpc>
                <a:spcPct val="130000"/>
              </a:lnSpc>
              <a:spcBef>
                <a:spcPts val="0"/>
              </a:spcBef>
              <a:spcAft>
                <a:spcPts val="0"/>
              </a:spcAft>
              <a:buSzPts val="12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7" name="Google Shape;137;p2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1" name="Shape 141"/>
        <p:cNvGrpSpPr/>
        <p:nvPr/>
      </p:nvGrpSpPr>
      <p:grpSpPr>
        <a:xfrm>
          <a:off x="0" y="0"/>
          <a:ext cx="0" cy="0"/>
          <a:chOff x="0" y="0"/>
          <a:chExt cx="0" cy="0"/>
        </a:xfrm>
      </p:grpSpPr>
      <p:sp>
        <p:nvSpPr>
          <p:cNvPr id="142" name="Google Shape;142;p3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5" name="Shape 145"/>
        <p:cNvGrpSpPr/>
        <p:nvPr/>
      </p:nvGrpSpPr>
      <p:grpSpPr>
        <a:xfrm>
          <a:off x="0" y="0"/>
          <a:ext cx="0" cy="0"/>
          <a:chOff x="0" y="0"/>
          <a:chExt cx="0" cy="0"/>
        </a:xfrm>
      </p:grpSpPr>
      <p:sp>
        <p:nvSpPr>
          <p:cNvPr id="146" name="Google Shape;146;p3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7" name="Google Shape;147;p3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70840" lvl="0" marL="457200" algn="just">
              <a:lnSpc>
                <a:spcPct val="110000"/>
              </a:lnSpc>
              <a:spcBef>
                <a:spcPts val="1800"/>
              </a:spcBef>
              <a:spcAft>
                <a:spcPts val="0"/>
              </a:spcAft>
              <a:buSzPts val="2240"/>
              <a:buChar char="■"/>
              <a:defRPr sz="3200"/>
            </a:lvl1pPr>
            <a:lvl2pPr indent="-335280" lvl="1" marL="914400" algn="just">
              <a:lnSpc>
                <a:spcPct val="130000"/>
              </a:lnSpc>
              <a:spcBef>
                <a:spcPts val="0"/>
              </a:spcBef>
              <a:spcAft>
                <a:spcPts val="0"/>
              </a:spcAft>
              <a:buSzPts val="1680"/>
              <a:buChar char="●"/>
              <a:defRPr sz="2800"/>
            </a:lvl2pPr>
            <a:lvl3pPr indent="-381000" lvl="2" marL="1371600" algn="l">
              <a:lnSpc>
                <a:spcPct val="90000"/>
              </a:lnSpc>
              <a:spcBef>
                <a:spcPts val="6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8" name="Google Shape;148;p3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120"/>
              <a:buNone/>
              <a:defRPr sz="1600"/>
            </a:lvl1pPr>
            <a:lvl2pPr indent="-228600" lvl="1" marL="914400" algn="just">
              <a:lnSpc>
                <a:spcPct val="130000"/>
              </a:lnSpc>
              <a:spcBef>
                <a:spcPts val="0"/>
              </a:spcBef>
              <a:spcAft>
                <a:spcPts val="0"/>
              </a:spcAft>
              <a:buSzPts val="84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3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3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7" name="Google Shape;27;p3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110000"/>
              </a:lnSpc>
              <a:spcBef>
                <a:spcPts val="1800"/>
              </a:spcBef>
              <a:spcAft>
                <a:spcPts val="0"/>
              </a:spcAft>
              <a:buSzPts val="1680"/>
              <a:buNone/>
              <a:defRPr sz="2400"/>
            </a:lvl1pPr>
            <a:lvl2pPr lvl="1" algn="ctr">
              <a:lnSpc>
                <a:spcPct val="130000"/>
              </a:lnSpc>
              <a:spcBef>
                <a:spcPts val="0"/>
              </a:spcBef>
              <a:spcAft>
                <a:spcPts val="0"/>
              </a:spcAft>
              <a:buSzPts val="12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 name="Google Shape;28;p35"/>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5"/>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5"/>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2" name="Shape 152"/>
        <p:cNvGrpSpPr/>
        <p:nvPr/>
      </p:nvGrpSpPr>
      <p:grpSpPr>
        <a:xfrm>
          <a:off x="0" y="0"/>
          <a:ext cx="0" cy="0"/>
          <a:chOff x="0" y="0"/>
          <a:chExt cx="0" cy="0"/>
        </a:xfrm>
      </p:grpSpPr>
      <p:sp>
        <p:nvSpPr>
          <p:cNvPr id="153" name="Google Shape;153;p3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4" name="Google Shape;154;p32"/>
          <p:cNvSpPr/>
          <p:nvPr>
            <p:ph idx="2" type="pic"/>
          </p:nvPr>
        </p:nvSpPr>
        <p:spPr>
          <a:xfrm>
            <a:off x="3887788" y="987425"/>
            <a:ext cx="4629150" cy="4873625"/>
          </a:xfrm>
          <a:prstGeom prst="rect">
            <a:avLst/>
          </a:prstGeom>
          <a:noFill/>
          <a:ln>
            <a:noFill/>
          </a:ln>
        </p:spPr>
      </p:sp>
      <p:sp>
        <p:nvSpPr>
          <p:cNvPr id="155" name="Google Shape;155;p3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120"/>
              <a:buNone/>
              <a:defRPr sz="1600"/>
            </a:lvl1pPr>
            <a:lvl2pPr indent="-228600" lvl="1" marL="914400" algn="just">
              <a:lnSpc>
                <a:spcPct val="130000"/>
              </a:lnSpc>
              <a:spcBef>
                <a:spcPts val="0"/>
              </a:spcBef>
              <a:spcAft>
                <a:spcPts val="0"/>
              </a:spcAft>
              <a:buSzPts val="84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6" name="Google Shape;156;p3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9" name="Shape 159"/>
        <p:cNvGrpSpPr/>
        <p:nvPr/>
      </p:nvGrpSpPr>
      <p:grpSpPr>
        <a:xfrm>
          <a:off x="0" y="0"/>
          <a:ext cx="0" cy="0"/>
          <a:chOff x="0" y="0"/>
          <a:chExt cx="0" cy="0"/>
        </a:xfrm>
      </p:grpSpPr>
      <p:sp>
        <p:nvSpPr>
          <p:cNvPr id="160" name="Google Shape;160;p33"/>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1" name="Google Shape;161;p33"/>
          <p:cNvSpPr txBox="1"/>
          <p:nvPr>
            <p:ph idx="1" type="body"/>
          </p:nvPr>
        </p:nvSpPr>
        <p:spPr>
          <a:xfrm rot="5400000">
            <a:off x="1680370" y="-108743"/>
            <a:ext cx="5773737" cy="8159750"/>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3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3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5" name="Shape 165"/>
        <p:cNvGrpSpPr/>
        <p:nvPr/>
      </p:nvGrpSpPr>
      <p:grpSpPr>
        <a:xfrm>
          <a:off x="0" y="0"/>
          <a:ext cx="0" cy="0"/>
          <a:chOff x="0" y="0"/>
          <a:chExt cx="0" cy="0"/>
        </a:xfrm>
      </p:grpSpPr>
      <p:sp>
        <p:nvSpPr>
          <p:cNvPr id="166" name="Google Shape;166;p34"/>
          <p:cNvSpPr txBox="1"/>
          <p:nvPr>
            <p:ph type="title"/>
          </p:nvPr>
        </p:nvSpPr>
        <p:spPr>
          <a:xfrm rot="5400000">
            <a:off x="4313238" y="2524125"/>
            <a:ext cx="6627812" cy="203993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67" name="Google Shape;167;p34"/>
          <p:cNvSpPr txBox="1"/>
          <p:nvPr>
            <p:ph idx="1" type="body"/>
          </p:nvPr>
        </p:nvSpPr>
        <p:spPr>
          <a:xfrm rot="5400000">
            <a:off x="157163" y="560388"/>
            <a:ext cx="6627812" cy="5967412"/>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3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3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6"/>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36"/>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6"/>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6"/>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6"/>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37"/>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37"/>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680"/>
              <a:buNone/>
              <a:defRPr sz="2400"/>
            </a:lvl1pPr>
            <a:lvl2pPr indent="-228600" lvl="1" marL="914400" algn="just">
              <a:lnSpc>
                <a:spcPct val="130000"/>
              </a:lnSpc>
              <a:spcBef>
                <a:spcPts val="0"/>
              </a:spcBef>
              <a:spcAft>
                <a:spcPts val="0"/>
              </a:spcAft>
              <a:buSzPts val="1200"/>
              <a:buNone/>
              <a:defRPr sz="2000"/>
            </a:lvl2pPr>
            <a:lvl3pPr indent="-228600" lvl="2" marL="1371600" algn="l">
              <a:lnSpc>
                <a:spcPct val="90000"/>
              </a:lnSpc>
              <a:spcBef>
                <a:spcPts val="600"/>
              </a:spcBef>
              <a:spcAft>
                <a:spcPts val="0"/>
              </a:spcAft>
              <a:buClr>
                <a:schemeClr val="dk1"/>
              </a:buClr>
              <a:buSzPts val="1800"/>
              <a:buNone/>
              <a:defRPr sz="1800"/>
            </a:lvl3pPr>
            <a:lvl4pPr indent="-228600" lvl="3" marL="1828800" algn="l">
              <a:lnSpc>
                <a:spcPct val="90000"/>
              </a:lnSpc>
              <a:spcBef>
                <a:spcPts val="500"/>
              </a:spcBef>
              <a:spcAft>
                <a:spcPts val="0"/>
              </a:spcAft>
              <a:buClr>
                <a:schemeClr val="dk1"/>
              </a:buClr>
              <a:buSzPts val="1600"/>
              <a:buNone/>
              <a:defRPr sz="1600"/>
            </a:lvl4pPr>
            <a:lvl5pPr indent="-228600" lvl="4" marL="2286000" algn="l">
              <a:lnSpc>
                <a:spcPct val="90000"/>
              </a:lnSpc>
              <a:spcBef>
                <a:spcPts val="500"/>
              </a:spcBef>
              <a:spcAft>
                <a:spcPts val="0"/>
              </a:spcAft>
              <a:buClr>
                <a:schemeClr val="dk1"/>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0" name="Google Shape;40;p37"/>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7"/>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7"/>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38"/>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38"/>
          <p:cNvSpPr txBox="1"/>
          <p:nvPr>
            <p:ph idx="1" type="body"/>
          </p:nvPr>
        </p:nvSpPr>
        <p:spPr>
          <a:xfrm>
            <a:off x="487363" y="1084263"/>
            <a:ext cx="4003675"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2" type="body"/>
          </p:nvPr>
        </p:nvSpPr>
        <p:spPr>
          <a:xfrm>
            <a:off x="4643438" y="1084263"/>
            <a:ext cx="4003675" cy="5773737"/>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8"/>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39"/>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3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1800"/>
              </a:spcBef>
              <a:spcAft>
                <a:spcPts val="0"/>
              </a:spcAft>
              <a:buSzPts val="1680"/>
              <a:buNone/>
              <a:defRPr b="1" sz="2400"/>
            </a:lvl1pPr>
            <a:lvl2pPr indent="-228600" lvl="1" marL="914400" algn="just">
              <a:lnSpc>
                <a:spcPct val="130000"/>
              </a:lnSpc>
              <a:spcBef>
                <a:spcPts val="0"/>
              </a:spcBef>
              <a:spcAft>
                <a:spcPts val="0"/>
              </a:spcAft>
              <a:buSzPts val="12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3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just">
              <a:lnSpc>
                <a:spcPct val="110000"/>
              </a:lnSpc>
              <a:spcBef>
                <a:spcPts val="1800"/>
              </a:spcBef>
              <a:spcAft>
                <a:spcPts val="0"/>
              </a:spcAft>
              <a:buSzPts val="1680"/>
              <a:buNone/>
              <a:defRPr b="1" sz="2400"/>
            </a:lvl1pPr>
            <a:lvl2pPr indent="-228600" lvl="1" marL="914400" algn="just">
              <a:lnSpc>
                <a:spcPct val="130000"/>
              </a:lnSpc>
              <a:spcBef>
                <a:spcPts val="0"/>
              </a:spcBef>
              <a:spcAft>
                <a:spcPts val="0"/>
              </a:spcAft>
              <a:buSzPts val="12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3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08610" lvl="0" marL="457200" algn="just">
              <a:lnSpc>
                <a:spcPct val="110000"/>
              </a:lnSpc>
              <a:spcBef>
                <a:spcPts val="1800"/>
              </a:spcBef>
              <a:spcAft>
                <a:spcPts val="0"/>
              </a:spcAft>
              <a:buSzPts val="1260"/>
              <a:buChar char="■"/>
              <a:defRPr/>
            </a:lvl1pPr>
            <a:lvl2pPr indent="-297180" lvl="1" marL="914400" algn="just">
              <a:lnSpc>
                <a:spcPct val="130000"/>
              </a:lnSpc>
              <a:spcBef>
                <a:spcPts val="0"/>
              </a:spcBef>
              <a:spcAft>
                <a:spcPts val="0"/>
              </a:spcAft>
              <a:buSzPts val="108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9"/>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9"/>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40"/>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40"/>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0"/>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41"/>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6" name="Google Shape;66;p4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70840" lvl="0" marL="457200" algn="just">
              <a:lnSpc>
                <a:spcPct val="110000"/>
              </a:lnSpc>
              <a:spcBef>
                <a:spcPts val="1800"/>
              </a:spcBef>
              <a:spcAft>
                <a:spcPts val="0"/>
              </a:spcAft>
              <a:buSzPts val="2240"/>
              <a:buChar char="■"/>
              <a:defRPr sz="3200"/>
            </a:lvl1pPr>
            <a:lvl2pPr indent="-335280" lvl="1" marL="914400" algn="just">
              <a:lnSpc>
                <a:spcPct val="130000"/>
              </a:lnSpc>
              <a:spcBef>
                <a:spcPts val="0"/>
              </a:spcBef>
              <a:spcAft>
                <a:spcPts val="0"/>
              </a:spcAft>
              <a:buSzPts val="1680"/>
              <a:buChar char="●"/>
              <a:defRPr sz="2800"/>
            </a:lvl2pPr>
            <a:lvl3pPr indent="-381000" lvl="2" marL="1371600" algn="l">
              <a:lnSpc>
                <a:spcPct val="90000"/>
              </a:lnSpc>
              <a:spcBef>
                <a:spcPts val="6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4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120"/>
              <a:buNone/>
              <a:defRPr sz="1600"/>
            </a:lvl1pPr>
            <a:lvl2pPr indent="-228600" lvl="1" marL="914400" algn="just">
              <a:lnSpc>
                <a:spcPct val="130000"/>
              </a:lnSpc>
              <a:spcBef>
                <a:spcPts val="0"/>
              </a:spcBef>
              <a:spcAft>
                <a:spcPts val="0"/>
              </a:spcAft>
              <a:buSzPts val="84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41"/>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1"/>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42"/>
          <p:cNvSpPr/>
          <p:nvPr>
            <p:ph idx="2" type="pic"/>
          </p:nvPr>
        </p:nvSpPr>
        <p:spPr>
          <a:xfrm>
            <a:off x="3887788" y="987425"/>
            <a:ext cx="4629150" cy="4873625"/>
          </a:xfrm>
          <a:prstGeom prst="rect">
            <a:avLst/>
          </a:prstGeom>
          <a:noFill/>
          <a:ln>
            <a:noFill/>
          </a:ln>
        </p:spPr>
      </p:sp>
      <p:sp>
        <p:nvSpPr>
          <p:cNvPr id="74" name="Google Shape;74;p4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just">
              <a:lnSpc>
                <a:spcPct val="110000"/>
              </a:lnSpc>
              <a:spcBef>
                <a:spcPts val="1800"/>
              </a:spcBef>
              <a:spcAft>
                <a:spcPts val="0"/>
              </a:spcAft>
              <a:buSzPts val="1120"/>
              <a:buNone/>
              <a:defRPr sz="1600"/>
            </a:lvl1pPr>
            <a:lvl2pPr indent="-228600" lvl="1" marL="914400" algn="just">
              <a:lnSpc>
                <a:spcPct val="130000"/>
              </a:lnSpc>
              <a:spcBef>
                <a:spcPts val="0"/>
              </a:spcBef>
              <a:spcAft>
                <a:spcPts val="0"/>
              </a:spcAft>
              <a:buSzPts val="840"/>
              <a:buNone/>
              <a:defRPr sz="1400"/>
            </a:lvl2pPr>
            <a:lvl3pPr indent="-228600" lvl="2" marL="1371600" algn="l">
              <a:lnSpc>
                <a:spcPct val="90000"/>
              </a:lnSpc>
              <a:spcBef>
                <a:spcPts val="6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2"/>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919293"/>
              </a:buClr>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1pPr>
            <a:lvl2pPr indent="0" lvl="1"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2pPr>
            <a:lvl3pPr indent="0" lvl="2"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3pPr>
            <a:lvl4pPr indent="0" lvl="3"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4pPr>
            <a:lvl5pPr indent="0" lvl="4"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5pPr>
            <a:lvl6pPr indent="0" lvl="5"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6pPr>
            <a:lvl7pPr indent="0" lvl="6"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7pPr>
            <a:lvl8pPr indent="0" lvl="7"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8pPr>
            <a:lvl9pPr indent="0" lvl="8" marL="0" marR="0" algn="r">
              <a:spcBef>
                <a:spcPts val="0"/>
              </a:spcBef>
              <a:spcAft>
                <a:spcPts val="0"/>
              </a:spcAft>
              <a:buClr>
                <a:srgbClr val="919293"/>
              </a:buClr>
              <a:buSzPts val="1200"/>
              <a:buFont typeface="Arial"/>
              <a:buNone/>
              <a:defRPr sz="1200">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3.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 Type="http://schemas.openxmlformats.org/officeDocument/2006/relationships/image" Target="../media/image5.png"/><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5" Type="http://schemas.openxmlformats.org/officeDocument/2006/relationships/theme" Target="../theme/theme2.xml"/><Relationship Id="rId14" Type="http://schemas.openxmlformats.org/officeDocument/2006/relationships/slideLayout" Target="../slideLayouts/slideLayout2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1"/>
          <p:cNvGrpSpPr/>
          <p:nvPr/>
        </p:nvGrpSpPr>
        <p:grpSpPr>
          <a:xfrm>
            <a:off x="0" y="0"/>
            <a:ext cx="9144000" cy="6864350"/>
            <a:chOff x="0" y="0"/>
            <a:chExt cx="9144012" cy="6863989"/>
          </a:xfrm>
        </p:grpSpPr>
        <p:pic>
          <p:nvPicPr>
            <p:cNvPr id="11" name="Google Shape;11;p21"/>
            <p:cNvPicPr preferRelativeResize="0"/>
            <p:nvPr/>
          </p:nvPicPr>
          <p:blipFill rotWithShape="1">
            <a:blip r:embed="rId1">
              <a:alphaModFix/>
            </a:blip>
            <a:srcRect b="0" l="13852" r="380" t="1627"/>
            <a:stretch/>
          </p:blipFill>
          <p:spPr>
            <a:xfrm>
              <a:off x="0" y="0"/>
              <a:ext cx="7872549" cy="6863989"/>
            </a:xfrm>
            <a:prstGeom prst="rect">
              <a:avLst/>
            </a:prstGeom>
            <a:noFill/>
            <a:ln>
              <a:noFill/>
            </a:ln>
          </p:spPr>
        </p:pic>
        <p:grpSp>
          <p:nvGrpSpPr>
            <p:cNvPr id="12" name="Google Shape;12;p21"/>
            <p:cNvGrpSpPr/>
            <p:nvPr/>
          </p:nvGrpSpPr>
          <p:grpSpPr>
            <a:xfrm>
              <a:off x="400051" y="0"/>
              <a:ext cx="8743961" cy="6857639"/>
              <a:chOff x="-2286" y="0"/>
              <a:chExt cx="8743950" cy="6858000"/>
            </a:xfrm>
          </p:grpSpPr>
          <p:pic>
            <p:nvPicPr>
              <p:cNvPr id="13" name="Google Shape;13;p21"/>
              <p:cNvPicPr preferRelativeResize="0"/>
              <p:nvPr/>
            </p:nvPicPr>
            <p:blipFill rotWithShape="1">
              <a:blip r:embed="rId2">
                <a:alphaModFix/>
              </a:blip>
              <a:srcRect b="0" l="0" r="0" t="0"/>
              <a:stretch/>
            </p:blipFill>
            <p:spPr>
              <a:xfrm>
                <a:off x="0" y="0"/>
                <a:ext cx="8741664" cy="6858000"/>
              </a:xfrm>
              <a:prstGeom prst="rect">
                <a:avLst/>
              </a:prstGeom>
              <a:noFill/>
              <a:ln>
                <a:noFill/>
              </a:ln>
            </p:spPr>
          </p:pic>
          <p:sp>
            <p:nvSpPr>
              <p:cNvPr id="14" name="Google Shape;14;p21"/>
              <p:cNvSpPr txBox="1"/>
              <p:nvPr/>
            </p:nvSpPr>
            <p:spPr>
              <a:xfrm>
                <a:off x="-2286" y="0"/>
                <a:ext cx="8743950"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pic>
        <p:nvPicPr>
          <p:cNvPr id="15" name="Google Shape;15;p21"/>
          <p:cNvPicPr preferRelativeResize="0"/>
          <p:nvPr/>
        </p:nvPicPr>
        <p:blipFill rotWithShape="1">
          <a:blip r:embed="rId3">
            <a:alphaModFix/>
          </a:blip>
          <a:srcRect b="0" l="0" r="0" t="0"/>
          <a:stretch/>
        </p:blipFill>
        <p:spPr>
          <a:xfrm>
            <a:off x="2998788" y="3651250"/>
            <a:ext cx="5846762" cy="19050"/>
          </a:xfrm>
          <a:prstGeom prst="rect">
            <a:avLst/>
          </a:prstGeom>
          <a:noFill/>
          <a:ln>
            <a:noFill/>
          </a:ln>
        </p:spPr>
      </p:pic>
      <p:sp>
        <p:nvSpPr>
          <p:cNvPr id="16" name="Google Shape;16;p21"/>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1pPr>
            <a:lvl2pPr lvl="1"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2pPr>
            <a:lvl3pPr lvl="2"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3pPr>
            <a:lvl4pPr lvl="3"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4pPr>
            <a:lvl5pPr lvl="4"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5pPr>
            <a:lvl6pPr lvl="5"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6pPr>
            <a:lvl7pPr lvl="6"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7pPr>
            <a:lvl8pPr lvl="7"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8pPr>
            <a:lvl9pPr lvl="8"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9pPr>
          </a:lstStyle>
          <a:p/>
        </p:txBody>
      </p:sp>
      <p:sp>
        <p:nvSpPr>
          <p:cNvPr id="17" name="Google Shape;17;p21"/>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lvl1pPr indent="-308610" lvl="0" marL="457200" marR="0" rtl="0" algn="just">
              <a:lnSpc>
                <a:spcPct val="110000"/>
              </a:lnSpc>
              <a:spcBef>
                <a:spcPts val="1800"/>
              </a:spcBef>
              <a:spcAft>
                <a:spcPts val="0"/>
              </a:spcAft>
              <a:buClr>
                <a:srgbClr val="103170"/>
              </a:buClr>
              <a:buSzPts val="1260"/>
              <a:buFont typeface="Noto Sans Symbols"/>
              <a:buChar char="■"/>
              <a:defRPr b="0" i="0" sz="1800" u="none" cap="none" strike="noStrike">
                <a:solidFill>
                  <a:srgbClr val="103170"/>
                </a:solidFill>
                <a:latin typeface="Arial"/>
                <a:ea typeface="Arial"/>
                <a:cs typeface="Arial"/>
                <a:sym typeface="Arial"/>
              </a:defRPr>
            </a:lvl1pPr>
            <a:lvl2pPr indent="-289560" lvl="1" marL="914400" marR="0" rtl="0" algn="just">
              <a:lnSpc>
                <a:spcPct val="130000"/>
              </a:lnSpc>
              <a:spcBef>
                <a:spcPts val="0"/>
              </a:spcBef>
              <a:spcAft>
                <a:spcPts val="0"/>
              </a:spcAft>
              <a:buClr>
                <a:srgbClr val="4C82E6"/>
              </a:buClr>
              <a:buSzPts val="960"/>
              <a:buFont typeface="Noto Sans Symbols"/>
              <a:buChar char="●"/>
              <a:defRPr b="0" i="0" sz="1600" u="none" cap="none" strike="noStrike">
                <a:solidFill>
                  <a:srgbClr val="7D7D7D"/>
                </a:solidFill>
                <a:latin typeface="Arial"/>
                <a:ea typeface="Arial"/>
                <a:cs typeface="Arial"/>
                <a:sym typeface="Arial"/>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21"/>
          <p:cNvSpPr txBox="1"/>
          <p:nvPr>
            <p:ph idx="10" type="dt"/>
          </p:nvPr>
        </p:nvSpPr>
        <p:spPr>
          <a:xfrm>
            <a:off x="457200" y="6245225"/>
            <a:ext cx="2133600" cy="4762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1"/>
          <p:cNvSpPr txBox="1"/>
          <p:nvPr>
            <p:ph idx="11" type="ftr"/>
          </p:nvPr>
        </p:nvSpPr>
        <p:spPr>
          <a:xfrm>
            <a:off x="3124200" y="6245225"/>
            <a:ext cx="2895600" cy="476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1"/>
          <p:cNvSpPr txBox="1"/>
          <p:nvPr>
            <p:ph idx="12" type="sldNum"/>
          </p:nvPr>
        </p:nvSpPr>
        <p:spPr>
          <a:xfrm>
            <a:off x="6553200" y="6245225"/>
            <a:ext cx="2133600" cy="476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indent="0" lvl="1"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2pPr>
            <a:lvl3pPr indent="0" lvl="2"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3pPr>
            <a:lvl4pPr indent="0" lvl="3"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4pPr>
            <a:lvl5pPr indent="0" lvl="4"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5pPr>
            <a:lvl6pPr indent="0" lvl="5"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6pPr>
            <a:lvl7pPr indent="0" lvl="6"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7pPr>
            <a:lvl8pPr indent="0" lvl="7"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8pPr>
            <a:lvl9pPr indent="0" lvl="8"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pic>
        <p:nvPicPr>
          <p:cNvPr id="91" name="Google Shape;91;p23"/>
          <p:cNvPicPr preferRelativeResize="0"/>
          <p:nvPr/>
        </p:nvPicPr>
        <p:blipFill rotWithShape="1">
          <a:blip r:embed="rId1">
            <a:alphaModFix/>
          </a:blip>
          <a:srcRect b="73058" l="252" r="2" t="16316"/>
          <a:stretch/>
        </p:blipFill>
        <p:spPr>
          <a:xfrm>
            <a:off x="0" y="-1588"/>
            <a:ext cx="9155113" cy="741363"/>
          </a:xfrm>
          <a:prstGeom prst="rect">
            <a:avLst/>
          </a:prstGeom>
          <a:noFill/>
          <a:ln>
            <a:noFill/>
          </a:ln>
        </p:spPr>
      </p:pic>
      <p:grpSp>
        <p:nvGrpSpPr>
          <p:cNvPr id="92" name="Google Shape;92;p23"/>
          <p:cNvGrpSpPr/>
          <p:nvPr/>
        </p:nvGrpSpPr>
        <p:grpSpPr>
          <a:xfrm rot="-5400000">
            <a:off x="1136213" y="-1136215"/>
            <a:ext cx="6882999" cy="9155429"/>
            <a:chOff x="-889" y="-2"/>
            <a:chExt cx="5156397" cy="6858238"/>
          </a:xfrm>
        </p:grpSpPr>
        <p:pic>
          <p:nvPicPr>
            <p:cNvPr id="93" name="Google Shape;93;p23"/>
            <p:cNvPicPr preferRelativeResize="0"/>
            <p:nvPr/>
          </p:nvPicPr>
          <p:blipFill rotWithShape="1">
            <a:blip r:embed="rId2">
              <a:alphaModFix/>
            </a:blip>
            <a:srcRect b="0" l="2" r="47174" t="1713"/>
            <a:stretch/>
          </p:blipFill>
          <p:spPr>
            <a:xfrm>
              <a:off x="1" y="0"/>
              <a:ext cx="4848930" cy="6858000"/>
            </a:xfrm>
            <a:prstGeom prst="rect">
              <a:avLst/>
            </a:prstGeom>
            <a:noFill/>
            <a:ln>
              <a:noFill/>
            </a:ln>
          </p:spPr>
        </p:pic>
        <p:grpSp>
          <p:nvGrpSpPr>
            <p:cNvPr id="94" name="Google Shape;94;p23"/>
            <p:cNvGrpSpPr/>
            <p:nvPr/>
          </p:nvGrpSpPr>
          <p:grpSpPr>
            <a:xfrm rot="5400000">
              <a:off x="-851809" y="850919"/>
              <a:ext cx="6858238" cy="5156397"/>
              <a:chOff x="0" y="-1742"/>
              <a:chExt cx="9156192" cy="6884126"/>
            </a:xfrm>
          </p:grpSpPr>
          <p:pic>
            <p:nvPicPr>
              <p:cNvPr id="95" name="Google Shape;95;p23"/>
              <p:cNvPicPr preferRelativeResize="0"/>
              <p:nvPr/>
            </p:nvPicPr>
            <p:blipFill rotWithShape="1">
              <a:blip r:embed="rId3">
                <a:alphaModFix/>
              </a:blip>
              <a:srcRect b="0" l="0" r="0" t="0"/>
              <a:stretch/>
            </p:blipFill>
            <p:spPr>
              <a:xfrm>
                <a:off x="0" y="0"/>
                <a:ext cx="9156192" cy="6882384"/>
              </a:xfrm>
              <a:prstGeom prst="rect">
                <a:avLst/>
              </a:prstGeom>
              <a:noFill/>
              <a:ln>
                <a:noFill/>
              </a:ln>
            </p:spPr>
          </p:pic>
          <p:sp>
            <p:nvSpPr>
              <p:cNvPr id="96" name="Google Shape;96;p23"/>
              <p:cNvSpPr txBox="1"/>
              <p:nvPr/>
            </p:nvSpPr>
            <p:spPr>
              <a:xfrm>
                <a:off x="2" y="-1742"/>
                <a:ext cx="9155876" cy="688293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sp>
        <p:nvSpPr>
          <p:cNvPr id="97" name="Google Shape;97;p23"/>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1pPr>
            <a:lvl2pPr lvl="1"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2pPr>
            <a:lvl3pPr lvl="2"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3pPr>
            <a:lvl4pPr lvl="3"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4pPr>
            <a:lvl5pPr lvl="4"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5pPr>
            <a:lvl6pPr lvl="5"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6pPr>
            <a:lvl7pPr lvl="6"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7pPr>
            <a:lvl8pPr lvl="7"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8pPr>
            <a:lvl9pPr lvl="8" marR="0" rtl="0" algn="l">
              <a:lnSpc>
                <a:spcPct val="90000"/>
              </a:lnSpc>
              <a:spcBef>
                <a:spcPts val="0"/>
              </a:spcBef>
              <a:spcAft>
                <a:spcPts val="0"/>
              </a:spcAft>
              <a:buSzPts val="1400"/>
              <a:buNone/>
              <a:defRPr b="1" i="0" sz="3200" u="none" cap="none" strike="noStrike">
                <a:solidFill>
                  <a:srgbClr val="103170"/>
                </a:solidFill>
                <a:latin typeface="Arial Black"/>
                <a:ea typeface="Arial Black"/>
                <a:cs typeface="Arial Black"/>
                <a:sym typeface="Arial Black"/>
              </a:defRPr>
            </a:lvl9pPr>
          </a:lstStyle>
          <a:p/>
        </p:txBody>
      </p:sp>
      <p:sp>
        <p:nvSpPr>
          <p:cNvPr id="98" name="Google Shape;98;p23"/>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lvl1pPr indent="-308610" lvl="0" marL="457200" marR="0" rtl="0" algn="just">
              <a:lnSpc>
                <a:spcPct val="110000"/>
              </a:lnSpc>
              <a:spcBef>
                <a:spcPts val="1800"/>
              </a:spcBef>
              <a:spcAft>
                <a:spcPts val="0"/>
              </a:spcAft>
              <a:buClr>
                <a:srgbClr val="103170"/>
              </a:buClr>
              <a:buSzPts val="1260"/>
              <a:buFont typeface="Noto Sans Symbols"/>
              <a:buChar char="■"/>
              <a:defRPr b="0" i="0" sz="1800" u="none" cap="none" strike="noStrike">
                <a:solidFill>
                  <a:srgbClr val="103170"/>
                </a:solidFill>
                <a:latin typeface="Arial"/>
                <a:ea typeface="Arial"/>
                <a:cs typeface="Arial"/>
                <a:sym typeface="Arial"/>
              </a:defRPr>
            </a:lvl1pPr>
            <a:lvl2pPr indent="-289560" lvl="1" marL="914400" marR="0" rtl="0" algn="just">
              <a:lnSpc>
                <a:spcPct val="130000"/>
              </a:lnSpc>
              <a:spcBef>
                <a:spcPts val="0"/>
              </a:spcBef>
              <a:spcAft>
                <a:spcPts val="0"/>
              </a:spcAft>
              <a:buClr>
                <a:srgbClr val="4C82E6"/>
              </a:buClr>
              <a:buSzPts val="960"/>
              <a:buFont typeface="Noto Sans Symbols"/>
              <a:buChar char="●"/>
              <a:defRPr b="0" i="0" sz="1600" u="none" cap="none" strike="noStrike">
                <a:solidFill>
                  <a:srgbClr val="7D7D7D"/>
                </a:solidFill>
                <a:latin typeface="Arial"/>
                <a:ea typeface="Arial"/>
                <a:cs typeface="Arial"/>
                <a:sym typeface="Arial"/>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9" name="Google Shape;99;p2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0" name="Google Shape;100;p2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1pPr>
            <a:lvl2pPr indent="0" lvl="1"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2pPr>
            <a:lvl3pPr indent="0" lvl="2"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3pPr>
            <a:lvl4pPr indent="0" lvl="3"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4pPr>
            <a:lvl5pPr indent="0" lvl="4"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5pPr>
            <a:lvl6pPr indent="0" lvl="5"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6pPr>
            <a:lvl7pPr indent="0" lvl="6"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7pPr>
            <a:lvl8pPr indent="0" lvl="7"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8pPr>
            <a:lvl9pPr indent="0" lvl="8" marL="0" marR="0" rtl="0" algn="r">
              <a:spcBef>
                <a:spcPts val="0"/>
              </a:spcBef>
              <a:spcAft>
                <a:spcPts val="0"/>
              </a:spcAft>
              <a:buClr>
                <a:srgbClr val="919293"/>
              </a:buClr>
              <a:buSzPts val="1200"/>
              <a:buFont typeface="Arial"/>
              <a:buNone/>
              <a:defRPr b="0" i="0" sz="1200" u="none" cap="none" strike="noStrike">
                <a:solidFill>
                  <a:srgbClr val="919293"/>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7.jpg"/><Relationship Id="rId5"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iso25000.com/index.php/normas-iso-25000/iso-25010"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
          <p:cNvSpPr txBox="1"/>
          <p:nvPr>
            <p:ph idx="4294967295" type="ctrTitle"/>
          </p:nvPr>
        </p:nvSpPr>
        <p:spPr>
          <a:xfrm>
            <a:off x="2643188" y="2114550"/>
            <a:ext cx="6084887" cy="1493838"/>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None/>
            </a:pPr>
            <a:r>
              <a:rPr b="1" i="0" lang="es-MX" sz="4800" u="none" cap="none" strike="noStrike">
                <a:solidFill>
                  <a:schemeClr val="accent1"/>
                </a:solidFill>
                <a:latin typeface="Arial Black"/>
                <a:ea typeface="Arial Black"/>
                <a:cs typeface="Arial Black"/>
                <a:sym typeface="Arial Black"/>
              </a:rPr>
              <a:t>Sistemas distribuidos</a:t>
            </a:r>
            <a:endParaRPr b="1" i="0" sz="4800" u="none" cap="none" strike="noStrike">
              <a:solidFill>
                <a:schemeClr val="accent1"/>
              </a:solidFill>
              <a:latin typeface="Arial Black"/>
              <a:ea typeface="Arial Black"/>
              <a:cs typeface="Arial Black"/>
              <a:sym typeface="Arial Black"/>
            </a:endParaRPr>
          </a:p>
        </p:txBody>
      </p:sp>
      <p:sp>
        <p:nvSpPr>
          <p:cNvPr id="176" name="Google Shape;176;p1"/>
          <p:cNvSpPr txBox="1"/>
          <p:nvPr>
            <p:ph idx="4294967295" type="subTitle"/>
          </p:nvPr>
        </p:nvSpPr>
        <p:spPr>
          <a:xfrm>
            <a:off x="2630488" y="3698875"/>
            <a:ext cx="6092825" cy="573088"/>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103170"/>
              </a:buClr>
              <a:buSzPts val="1260"/>
              <a:buFont typeface="Noto Sans Symbols"/>
              <a:buNone/>
            </a:pPr>
            <a:r>
              <a:t/>
            </a:r>
            <a:endParaRPr b="0" i="0" sz="1800" u="none" cap="none" strike="noStrike">
              <a:solidFill>
                <a:schemeClr val="folHlink"/>
              </a:solidFill>
              <a:latin typeface="Arial"/>
              <a:ea typeface="Arial"/>
              <a:cs typeface="Arial"/>
              <a:sym typeface="Arial"/>
            </a:endParaRPr>
          </a:p>
        </p:txBody>
      </p:sp>
      <p:sp>
        <p:nvSpPr>
          <p:cNvPr id="177" name="Google Shape;177;p1"/>
          <p:cNvSpPr txBox="1"/>
          <p:nvPr/>
        </p:nvSpPr>
        <p:spPr>
          <a:xfrm>
            <a:off x="3263900" y="3995738"/>
            <a:ext cx="5410200" cy="409575"/>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103170"/>
              </a:buClr>
              <a:buSzPts val="1680"/>
              <a:buFont typeface="Noto Sans Symbols"/>
              <a:buNone/>
            </a:pPr>
            <a:r>
              <a:t/>
            </a:r>
            <a:endParaRPr b="0" i="0" sz="2400" u="none" cap="none" strike="noStrike">
              <a:solidFill>
                <a:srgbClr val="BFBFB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sz="2800"/>
              <a:t>Ejemplos de sistemas distribuidos	</a:t>
            </a:r>
            <a:endParaRPr/>
          </a:p>
        </p:txBody>
      </p:sp>
      <p:sp>
        <p:nvSpPr>
          <p:cNvPr id="235" name="Google Shape;235;p10"/>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Búsqueda web</a:t>
            </a:r>
            <a:endParaRPr/>
          </a:p>
          <a:p>
            <a:pPr indent="-357188" lvl="0" marL="357188" rtl="0" algn="just">
              <a:lnSpc>
                <a:spcPct val="110000"/>
              </a:lnSpc>
              <a:spcBef>
                <a:spcPts val="1800"/>
              </a:spcBef>
              <a:spcAft>
                <a:spcPts val="0"/>
              </a:spcAft>
              <a:buSzPts val="1260"/>
              <a:buChar char="■"/>
            </a:pPr>
            <a:r>
              <a:rPr lang="es-MX"/>
              <a:t>Juegos masivos en línea</a:t>
            </a:r>
            <a:endParaRPr/>
          </a:p>
          <a:p>
            <a:pPr indent="-357188" lvl="0" marL="357188" rtl="0" algn="just">
              <a:lnSpc>
                <a:spcPct val="110000"/>
              </a:lnSpc>
              <a:spcBef>
                <a:spcPts val="1800"/>
              </a:spcBef>
              <a:spcAft>
                <a:spcPts val="0"/>
              </a:spcAft>
              <a:buSzPts val="1260"/>
              <a:buChar char="■"/>
            </a:pPr>
            <a:r>
              <a:rPr lang="es-MX"/>
              <a:t>Comercio financiero </a:t>
            </a:r>
            <a:endParaRPr/>
          </a:p>
          <a:p>
            <a:pPr indent="-357188" lvl="0" marL="357188" rtl="0" algn="just">
              <a:lnSpc>
                <a:spcPct val="110000"/>
              </a:lnSpc>
              <a:spcBef>
                <a:spcPts val="1800"/>
              </a:spcBef>
              <a:spcAft>
                <a:spcPts val="0"/>
              </a:spcAft>
              <a:buSzPts val="1260"/>
              <a:buChar char="■"/>
            </a:pPr>
            <a:r>
              <a:rPr lang="es-MX"/>
              <a:t>Industria del entretenimiento</a:t>
            </a:r>
            <a:endParaRPr/>
          </a:p>
          <a:p>
            <a:pPr indent="-357188" lvl="0" marL="357188" rtl="0" algn="just">
              <a:lnSpc>
                <a:spcPct val="110000"/>
              </a:lnSpc>
              <a:spcBef>
                <a:spcPts val="1800"/>
              </a:spcBef>
              <a:spcAft>
                <a:spcPts val="0"/>
              </a:spcAft>
              <a:buSzPts val="1260"/>
              <a:buChar char="■"/>
            </a:pPr>
            <a:r>
              <a:rPr lang="es-MX"/>
              <a:t>Redes sociales</a:t>
            </a:r>
            <a:endParaRPr/>
          </a:p>
          <a:p>
            <a:pPr indent="-357188" lvl="0" marL="357188" rtl="0" algn="just">
              <a:lnSpc>
                <a:spcPct val="110000"/>
              </a:lnSpc>
              <a:spcBef>
                <a:spcPts val="1800"/>
              </a:spcBef>
              <a:spcAft>
                <a:spcPts val="0"/>
              </a:spcAft>
              <a:buSzPts val="1260"/>
              <a:buChar char="■"/>
            </a:pPr>
            <a:r>
              <a:rPr lang="es-MX"/>
              <a:t>Educación</a:t>
            </a:r>
            <a:endParaRPr/>
          </a:p>
          <a:p>
            <a:pPr indent="-357188" lvl="0" marL="357188" rtl="0" algn="just">
              <a:lnSpc>
                <a:spcPct val="110000"/>
              </a:lnSpc>
              <a:spcBef>
                <a:spcPts val="1800"/>
              </a:spcBef>
              <a:spcAft>
                <a:spcPts val="0"/>
              </a:spcAft>
              <a:buSzPts val="1260"/>
              <a:buChar char="■"/>
            </a:pPr>
            <a:r>
              <a:rPr lang="es-MX"/>
              <a:t>Transporte y logística</a:t>
            </a:r>
            <a:endParaRPr/>
          </a:p>
          <a:p>
            <a:pPr indent="-357188" lvl="0" marL="357188" rtl="0" algn="just">
              <a:lnSpc>
                <a:spcPct val="110000"/>
              </a:lnSpc>
              <a:spcBef>
                <a:spcPts val="1800"/>
              </a:spcBef>
              <a:spcAft>
                <a:spcPts val="0"/>
              </a:spcAft>
              <a:buSzPts val="1260"/>
              <a:buChar char="■"/>
            </a:pPr>
            <a:r>
              <a:rPr lang="es-MX"/>
              <a:t>Ciencia</a:t>
            </a:r>
            <a:endParaRPr/>
          </a:p>
          <a:p>
            <a:pPr indent="-357188" lvl="0" marL="357188" rtl="0" algn="just">
              <a:lnSpc>
                <a:spcPct val="110000"/>
              </a:lnSpc>
              <a:spcBef>
                <a:spcPts val="1800"/>
              </a:spcBef>
              <a:spcAft>
                <a:spcPts val="0"/>
              </a:spcAft>
              <a:buSzPts val="1260"/>
              <a:buChar char="■"/>
            </a:pPr>
            <a:r>
              <a:rPr lang="es-MX"/>
              <a:t>Cuidado ambiental</a:t>
            </a:r>
            <a:endParaRPr/>
          </a:p>
          <a:p>
            <a:pPr indent="-277178" lvl="0" marL="357188" rtl="0" algn="just">
              <a:lnSpc>
                <a:spcPct val="110000"/>
              </a:lnSpc>
              <a:spcBef>
                <a:spcPts val="1800"/>
              </a:spcBef>
              <a:spcAft>
                <a:spcPts val="0"/>
              </a:spcAft>
              <a:buSzPts val="126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1"/>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Modelos de sistemas</a:t>
            </a:r>
            <a:endParaRPr/>
          </a:p>
        </p:txBody>
      </p:sp>
      <p:sp>
        <p:nvSpPr>
          <p:cNvPr id="241" name="Google Shape;241;p11"/>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Modelos físicos: Considera los tipos de computadoras y dispositivos que constituyen un sistema y su interconectividad, sin detalles específicos de su tecnología.</a:t>
            </a:r>
            <a:endParaRPr/>
          </a:p>
          <a:p>
            <a:pPr indent="-357188" lvl="0" marL="357188" rtl="0" algn="just">
              <a:lnSpc>
                <a:spcPct val="110000"/>
              </a:lnSpc>
              <a:spcBef>
                <a:spcPts val="1800"/>
              </a:spcBef>
              <a:spcAft>
                <a:spcPts val="0"/>
              </a:spcAft>
              <a:buSzPts val="1260"/>
              <a:buChar char="■"/>
            </a:pPr>
            <a:r>
              <a:rPr lang="es-MX"/>
              <a:t>Modelos de arquitectura: Describe un sistema en términos de las tareas de cómputo y comunicación que desempeñan sus elementos. </a:t>
            </a:r>
            <a:endParaRPr/>
          </a:p>
          <a:p>
            <a:pPr indent="-357188" lvl="0" marL="357188" rtl="0" algn="just">
              <a:lnSpc>
                <a:spcPct val="110000"/>
              </a:lnSpc>
              <a:spcBef>
                <a:spcPts val="1800"/>
              </a:spcBef>
              <a:spcAft>
                <a:spcPts val="0"/>
              </a:spcAft>
              <a:buSzPts val="1260"/>
              <a:buChar char="■"/>
            </a:pPr>
            <a:r>
              <a:rPr lang="es-MX"/>
              <a:t>Las tres arquitecturas distribuidas más comunes son:</a:t>
            </a:r>
            <a:endParaRPr/>
          </a:p>
          <a:p>
            <a:pPr indent="-357188" lvl="1" marL="357188" rtl="0" algn="just">
              <a:lnSpc>
                <a:spcPct val="130000"/>
              </a:lnSpc>
              <a:spcBef>
                <a:spcPts val="0"/>
              </a:spcBef>
              <a:spcAft>
                <a:spcPts val="0"/>
              </a:spcAft>
              <a:buSzPts val="960"/>
              <a:buChar char="●"/>
            </a:pPr>
            <a:r>
              <a:rPr lang="es-MX"/>
              <a:t>Client / Server.</a:t>
            </a:r>
            <a:endParaRPr/>
          </a:p>
          <a:p>
            <a:pPr indent="-357188" lvl="1" marL="357188" rtl="0" algn="just">
              <a:lnSpc>
                <a:spcPct val="130000"/>
              </a:lnSpc>
              <a:spcBef>
                <a:spcPts val="600"/>
              </a:spcBef>
              <a:spcAft>
                <a:spcPts val="0"/>
              </a:spcAft>
              <a:buSzPts val="960"/>
              <a:buChar char="●"/>
            </a:pPr>
            <a:r>
              <a:rPr lang="es-MX"/>
              <a:t>Peer to Peer.</a:t>
            </a:r>
            <a:endParaRPr/>
          </a:p>
          <a:p>
            <a:pPr indent="-357188" lvl="1" marL="357188" rtl="0" algn="just">
              <a:lnSpc>
                <a:spcPct val="130000"/>
              </a:lnSpc>
              <a:spcBef>
                <a:spcPts val="600"/>
              </a:spcBef>
              <a:spcAft>
                <a:spcPts val="0"/>
              </a:spcAft>
              <a:buSzPts val="960"/>
              <a:buChar char="●"/>
            </a:pPr>
            <a:r>
              <a:rPr lang="es-MX"/>
              <a:t>Web Proxy Server.</a:t>
            </a:r>
            <a:endParaRPr/>
          </a:p>
          <a:p>
            <a:pPr indent="-296228" lvl="1" marL="357188" rtl="0" algn="just">
              <a:lnSpc>
                <a:spcPct val="130000"/>
              </a:lnSpc>
              <a:spcBef>
                <a:spcPts val="600"/>
              </a:spcBef>
              <a:spcAft>
                <a:spcPts val="0"/>
              </a:spcAft>
              <a:buSzPts val="96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2"/>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¿Qué es una arquitectura?</a:t>
            </a:r>
            <a:endParaRPr/>
          </a:p>
        </p:txBody>
      </p:sp>
      <p:sp>
        <p:nvSpPr>
          <p:cNvPr id="247" name="Google Shape;247;p12"/>
          <p:cNvSpPr txBox="1"/>
          <p:nvPr>
            <p:ph idx="1" type="body"/>
          </p:nvPr>
        </p:nvSpPr>
        <p:spPr>
          <a:xfrm>
            <a:off x="1162050" y="1457325"/>
            <a:ext cx="6819900" cy="1582738"/>
          </a:xfrm>
          <a:prstGeom prst="rect">
            <a:avLst/>
          </a:prstGeom>
          <a:noFill/>
          <a:ln>
            <a:noFill/>
          </a:ln>
        </p:spPr>
        <p:txBody>
          <a:bodyPr anchorCtr="0" anchor="t" bIns="45700" lIns="91425" spcFirstLastPara="1" rIns="91425" wrap="square" tIns="45700">
            <a:noAutofit/>
          </a:bodyPr>
          <a:lstStyle/>
          <a:p>
            <a:pPr indent="-357188" lvl="1" marL="357188" rtl="0" algn="ctr">
              <a:lnSpc>
                <a:spcPct val="130000"/>
              </a:lnSpc>
              <a:spcBef>
                <a:spcPts val="0"/>
              </a:spcBef>
              <a:spcAft>
                <a:spcPts val="0"/>
              </a:spcAft>
              <a:buSzPts val="1500"/>
              <a:buChar char="●"/>
            </a:pPr>
            <a:r>
              <a:rPr b="1" lang="es-MX" sz="2500">
                <a:solidFill>
                  <a:schemeClr val="accent1"/>
                </a:solidFill>
              </a:rPr>
              <a:t>Es el puente entre los objetivos de negocio  (muchas veces abstractos) y un sistema resultante concreto. </a:t>
            </a:r>
            <a:endParaRPr/>
          </a:p>
        </p:txBody>
      </p:sp>
      <p:pic>
        <p:nvPicPr>
          <p:cNvPr descr="Empresario, Consultoría, Negocios" id="248" name="Google Shape;248;p12"/>
          <p:cNvPicPr preferRelativeResize="0"/>
          <p:nvPr/>
        </p:nvPicPr>
        <p:blipFill rotWithShape="1">
          <a:blip r:embed="rId3">
            <a:alphaModFix/>
          </a:blip>
          <a:srcRect b="0" l="0" r="0" t="0"/>
          <a:stretch/>
        </p:blipFill>
        <p:spPr>
          <a:xfrm>
            <a:off x="4973638" y="5654675"/>
            <a:ext cx="2595562" cy="1120775"/>
          </a:xfrm>
          <a:prstGeom prst="rect">
            <a:avLst/>
          </a:prstGeom>
          <a:noFill/>
          <a:ln>
            <a:noFill/>
          </a:ln>
        </p:spPr>
      </p:pic>
      <p:pic>
        <p:nvPicPr>
          <p:cNvPr descr="Pensamiento, Idea, Innovación" id="249" name="Google Shape;249;p12"/>
          <p:cNvPicPr preferRelativeResize="0"/>
          <p:nvPr/>
        </p:nvPicPr>
        <p:blipFill rotWithShape="1">
          <a:blip r:embed="rId4">
            <a:alphaModFix/>
          </a:blip>
          <a:srcRect b="0" l="0" r="0" t="0"/>
          <a:stretch/>
        </p:blipFill>
        <p:spPr>
          <a:xfrm>
            <a:off x="2101850" y="2913063"/>
            <a:ext cx="1936750" cy="1346200"/>
          </a:xfrm>
          <a:prstGeom prst="rect">
            <a:avLst/>
          </a:prstGeom>
          <a:noFill/>
          <a:ln>
            <a:noFill/>
          </a:ln>
        </p:spPr>
      </p:pic>
      <p:cxnSp>
        <p:nvCxnSpPr>
          <p:cNvPr id="250" name="Google Shape;250;p12"/>
          <p:cNvCxnSpPr>
            <a:stCxn id="251" idx="2"/>
            <a:endCxn id="252" idx="0"/>
          </p:cNvCxnSpPr>
          <p:nvPr/>
        </p:nvCxnSpPr>
        <p:spPr>
          <a:xfrm rot="5400000">
            <a:off x="5285275" y="2940450"/>
            <a:ext cx="496800" cy="2121600"/>
          </a:xfrm>
          <a:prstGeom prst="curvedConnector3">
            <a:avLst>
              <a:gd fmla="val 50009" name="adj1"/>
            </a:avLst>
          </a:prstGeom>
          <a:noFill/>
          <a:ln cap="flat" cmpd="sng" w="9525">
            <a:solidFill>
              <a:schemeClr val="dk1"/>
            </a:solidFill>
            <a:prstDash val="solid"/>
            <a:round/>
            <a:headEnd len="med" w="med" type="none"/>
            <a:tailEnd len="med" w="med" type="triangle"/>
          </a:ln>
        </p:spPr>
      </p:cxnSp>
      <p:sp>
        <p:nvSpPr>
          <p:cNvPr id="253" name="Google Shape;253;p12"/>
          <p:cNvSpPr txBox="1"/>
          <p:nvPr/>
        </p:nvSpPr>
        <p:spPr>
          <a:xfrm>
            <a:off x="4129088" y="3911600"/>
            <a:ext cx="168751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03170"/>
              </a:buClr>
              <a:buSzPts val="1800"/>
              <a:buFont typeface="Noto Sans Symbols"/>
              <a:buNone/>
            </a:pPr>
            <a:r>
              <a:t/>
            </a:r>
            <a:endParaRPr sz="1800">
              <a:solidFill>
                <a:schemeClr val="dk1"/>
              </a:solidFill>
              <a:latin typeface="Calibri"/>
              <a:ea typeface="Calibri"/>
              <a:cs typeface="Calibri"/>
              <a:sym typeface="Calibri"/>
            </a:endParaRPr>
          </a:p>
        </p:txBody>
      </p:sp>
      <p:pic>
        <p:nvPicPr>
          <p:cNvPr descr="Puente, Faro, Puesta Del Sol, Mar, Lago" id="252" name="Google Shape;252;p12"/>
          <p:cNvPicPr preferRelativeResize="0"/>
          <p:nvPr/>
        </p:nvPicPr>
        <p:blipFill rotWithShape="1">
          <a:blip r:embed="rId5">
            <a:alphaModFix/>
          </a:blip>
          <a:srcRect b="0" l="0" r="0" t="0"/>
          <a:stretch/>
        </p:blipFill>
        <p:spPr>
          <a:xfrm>
            <a:off x="3419475" y="4249738"/>
            <a:ext cx="2106613" cy="1404937"/>
          </a:xfrm>
          <a:prstGeom prst="rect">
            <a:avLst/>
          </a:prstGeom>
          <a:noFill/>
          <a:ln>
            <a:noFill/>
          </a:ln>
        </p:spPr>
      </p:pic>
      <p:sp>
        <p:nvSpPr>
          <p:cNvPr id="251" name="Google Shape;251;p12"/>
          <p:cNvSpPr txBox="1"/>
          <p:nvPr/>
        </p:nvSpPr>
        <p:spPr>
          <a:xfrm>
            <a:off x="5816600" y="3105150"/>
            <a:ext cx="1555750" cy="6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lang="es-MX" sz="1800">
                <a:solidFill>
                  <a:schemeClr val="dk1"/>
                </a:solidFill>
                <a:latin typeface="Calibri"/>
                <a:ea typeface="Calibri"/>
                <a:cs typeface="Calibri"/>
                <a:sym typeface="Calibri"/>
              </a:rPr>
              <a:t>Arquitectura de SW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¿Qué es una arquitectura?</a:t>
            </a:r>
            <a:endParaRPr/>
          </a:p>
        </p:txBody>
      </p:sp>
      <p:sp>
        <p:nvSpPr>
          <p:cNvPr id="259" name="Google Shape;259;p13"/>
          <p:cNvSpPr txBox="1"/>
          <p:nvPr>
            <p:ph idx="1" type="body"/>
          </p:nvPr>
        </p:nvSpPr>
        <p:spPr>
          <a:xfrm>
            <a:off x="1384300" y="2551113"/>
            <a:ext cx="6819900" cy="1582737"/>
          </a:xfrm>
          <a:prstGeom prst="rect">
            <a:avLst/>
          </a:prstGeom>
          <a:noFill/>
          <a:ln>
            <a:noFill/>
          </a:ln>
        </p:spPr>
        <p:txBody>
          <a:bodyPr anchorCtr="0" anchor="t" bIns="45700" lIns="91425" spcFirstLastPara="1" rIns="91425" wrap="square" tIns="45700">
            <a:noAutofit/>
          </a:bodyPr>
          <a:lstStyle/>
          <a:p>
            <a:pPr indent="-357188" lvl="1" marL="357188" rtl="0" algn="ctr">
              <a:lnSpc>
                <a:spcPct val="130000"/>
              </a:lnSpc>
              <a:spcBef>
                <a:spcPts val="0"/>
              </a:spcBef>
              <a:spcAft>
                <a:spcPts val="0"/>
              </a:spcAft>
              <a:buSzPts val="1500"/>
              <a:buChar char="●"/>
            </a:pPr>
            <a:r>
              <a:rPr b="1" lang="es-MX" sz="2500">
                <a:solidFill>
                  <a:schemeClr val="accent1"/>
                </a:solidFill>
              </a:rPr>
              <a:t>La arquitectura de un sistema es su estructura en términos de componentes específicos separados y sus relaciones entre ellos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txBox="1"/>
          <p:nvPr>
            <p:ph type="title"/>
          </p:nvPr>
        </p:nvSpPr>
        <p:spPr>
          <a:xfrm>
            <a:off x="571500" y="479425"/>
            <a:ext cx="7716838" cy="61753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s-MX"/>
              <a:t>Arquitectura Cliente / Servidor</a:t>
            </a:r>
            <a:endParaRPr/>
          </a:p>
        </p:txBody>
      </p:sp>
      <p:pic>
        <p:nvPicPr>
          <p:cNvPr id="265" name="Google Shape;265;p14"/>
          <p:cNvPicPr preferRelativeResize="0"/>
          <p:nvPr/>
        </p:nvPicPr>
        <p:blipFill rotWithShape="1">
          <a:blip r:embed="rId3">
            <a:alphaModFix/>
          </a:blip>
          <a:srcRect b="0" l="0" r="0" t="0"/>
          <a:stretch/>
        </p:blipFill>
        <p:spPr>
          <a:xfrm>
            <a:off x="7104063" y="1193800"/>
            <a:ext cx="549275" cy="1089025"/>
          </a:xfrm>
          <a:prstGeom prst="rect">
            <a:avLst/>
          </a:prstGeom>
          <a:noFill/>
          <a:ln>
            <a:noFill/>
          </a:ln>
        </p:spPr>
      </p:pic>
      <p:pic>
        <p:nvPicPr>
          <p:cNvPr id="266" name="Google Shape;266;p14"/>
          <p:cNvPicPr preferRelativeResize="0"/>
          <p:nvPr/>
        </p:nvPicPr>
        <p:blipFill rotWithShape="1">
          <a:blip r:embed="rId4">
            <a:alphaModFix/>
          </a:blip>
          <a:srcRect b="0" l="0" r="0" t="0"/>
          <a:stretch/>
        </p:blipFill>
        <p:spPr>
          <a:xfrm>
            <a:off x="4818063" y="3240088"/>
            <a:ext cx="1498600" cy="2001837"/>
          </a:xfrm>
          <a:prstGeom prst="rect">
            <a:avLst/>
          </a:prstGeom>
          <a:noFill/>
          <a:ln>
            <a:noFill/>
          </a:ln>
        </p:spPr>
      </p:pic>
      <p:cxnSp>
        <p:nvCxnSpPr>
          <p:cNvPr id="267" name="Google Shape;267;p14"/>
          <p:cNvCxnSpPr>
            <a:endCxn id="265" idx="2"/>
          </p:cNvCxnSpPr>
          <p:nvPr/>
        </p:nvCxnSpPr>
        <p:spPr>
          <a:xfrm flipH="1" rot="10800000">
            <a:off x="5127500" y="2282825"/>
            <a:ext cx="2251200" cy="1303200"/>
          </a:xfrm>
          <a:prstGeom prst="straightConnector1">
            <a:avLst/>
          </a:prstGeom>
          <a:noFill/>
          <a:ln cap="flat" cmpd="sng" w="9525">
            <a:solidFill>
              <a:schemeClr val="dk1"/>
            </a:solidFill>
            <a:prstDash val="solid"/>
            <a:round/>
            <a:headEnd len="med" w="med" type="triangle"/>
            <a:tailEnd len="med" w="med" type="triangle"/>
          </a:ln>
        </p:spPr>
      </p:cxnSp>
      <p:cxnSp>
        <p:nvCxnSpPr>
          <p:cNvPr id="268" name="Google Shape;268;p14"/>
          <p:cNvCxnSpPr/>
          <p:nvPr/>
        </p:nvCxnSpPr>
        <p:spPr>
          <a:xfrm flipH="1" rot="10800000">
            <a:off x="5432425" y="4133850"/>
            <a:ext cx="3009900" cy="479425"/>
          </a:xfrm>
          <a:prstGeom prst="straightConnector1">
            <a:avLst/>
          </a:prstGeom>
          <a:noFill/>
          <a:ln cap="flat" cmpd="sng" w="9525">
            <a:solidFill>
              <a:schemeClr val="dk1"/>
            </a:solidFill>
            <a:prstDash val="solid"/>
            <a:round/>
            <a:headEnd len="med" w="med" type="triangle"/>
            <a:tailEnd len="med" w="med" type="triangle"/>
          </a:ln>
        </p:spPr>
      </p:cxnSp>
      <p:pic>
        <p:nvPicPr>
          <p:cNvPr id="269" name="Google Shape;269;p14"/>
          <p:cNvPicPr preferRelativeResize="0"/>
          <p:nvPr/>
        </p:nvPicPr>
        <p:blipFill rotWithShape="1">
          <a:blip r:embed="rId5">
            <a:alphaModFix/>
          </a:blip>
          <a:srcRect b="0" l="0" r="0" t="0"/>
          <a:stretch/>
        </p:blipFill>
        <p:spPr>
          <a:xfrm>
            <a:off x="8167688" y="3306763"/>
            <a:ext cx="1071562" cy="1033462"/>
          </a:xfrm>
          <a:prstGeom prst="rect">
            <a:avLst/>
          </a:prstGeom>
          <a:noFill/>
          <a:ln>
            <a:noFill/>
          </a:ln>
        </p:spPr>
      </p:pic>
      <p:pic>
        <p:nvPicPr>
          <p:cNvPr id="270" name="Google Shape;270;p14"/>
          <p:cNvPicPr preferRelativeResize="0"/>
          <p:nvPr/>
        </p:nvPicPr>
        <p:blipFill rotWithShape="1">
          <a:blip r:embed="rId3">
            <a:alphaModFix/>
          </a:blip>
          <a:srcRect b="0" l="0" r="0" t="0"/>
          <a:stretch/>
        </p:blipFill>
        <p:spPr>
          <a:xfrm>
            <a:off x="7880350" y="1555750"/>
            <a:ext cx="549275" cy="1089025"/>
          </a:xfrm>
          <a:prstGeom prst="rect">
            <a:avLst/>
          </a:prstGeom>
          <a:noFill/>
          <a:ln>
            <a:noFill/>
          </a:ln>
        </p:spPr>
      </p:pic>
      <p:cxnSp>
        <p:nvCxnSpPr>
          <p:cNvPr id="271" name="Google Shape;271;p14"/>
          <p:cNvCxnSpPr>
            <a:endCxn id="270" idx="2"/>
          </p:cNvCxnSpPr>
          <p:nvPr/>
        </p:nvCxnSpPr>
        <p:spPr>
          <a:xfrm flipH="1" rot="10800000">
            <a:off x="5145088" y="2644775"/>
            <a:ext cx="3009900" cy="1049400"/>
          </a:xfrm>
          <a:prstGeom prst="straightConnector1">
            <a:avLst/>
          </a:prstGeom>
          <a:noFill/>
          <a:ln cap="flat" cmpd="sng" w="9525">
            <a:solidFill>
              <a:schemeClr val="dk1"/>
            </a:solidFill>
            <a:prstDash val="solid"/>
            <a:round/>
            <a:headEnd len="med" w="med" type="triangle"/>
            <a:tailEnd len="med" w="med" type="triangle"/>
          </a:ln>
        </p:spPr>
      </p:cxnSp>
      <p:pic>
        <p:nvPicPr>
          <p:cNvPr id="272" name="Google Shape;272;p14"/>
          <p:cNvPicPr preferRelativeResize="0"/>
          <p:nvPr/>
        </p:nvPicPr>
        <p:blipFill rotWithShape="1">
          <a:blip r:embed="rId5">
            <a:alphaModFix/>
          </a:blip>
          <a:srcRect b="0" l="0" r="0" t="0"/>
          <a:stretch/>
        </p:blipFill>
        <p:spPr>
          <a:xfrm>
            <a:off x="8140700" y="4514850"/>
            <a:ext cx="1071563" cy="1033463"/>
          </a:xfrm>
          <a:prstGeom prst="rect">
            <a:avLst/>
          </a:prstGeom>
          <a:noFill/>
          <a:ln>
            <a:noFill/>
          </a:ln>
        </p:spPr>
      </p:pic>
      <p:cxnSp>
        <p:nvCxnSpPr>
          <p:cNvPr id="273" name="Google Shape;273;p14"/>
          <p:cNvCxnSpPr>
            <a:endCxn id="272" idx="1"/>
          </p:cNvCxnSpPr>
          <p:nvPr/>
        </p:nvCxnSpPr>
        <p:spPr>
          <a:xfrm>
            <a:off x="5235500" y="5007882"/>
            <a:ext cx="2905200" cy="23700"/>
          </a:xfrm>
          <a:prstGeom prst="straightConnector1">
            <a:avLst/>
          </a:prstGeom>
          <a:noFill/>
          <a:ln cap="flat" cmpd="sng" w="9525">
            <a:solidFill>
              <a:schemeClr val="dk1"/>
            </a:solidFill>
            <a:prstDash val="solid"/>
            <a:round/>
            <a:headEnd len="med" w="med" type="triangle"/>
            <a:tailEnd len="med" w="med" type="triangle"/>
          </a:ln>
        </p:spPr>
      </p:cxnSp>
      <p:pic>
        <p:nvPicPr>
          <p:cNvPr id="274" name="Google Shape;274;p14"/>
          <p:cNvPicPr preferRelativeResize="0"/>
          <p:nvPr/>
        </p:nvPicPr>
        <p:blipFill rotWithShape="1">
          <a:blip r:embed="rId5">
            <a:alphaModFix/>
          </a:blip>
          <a:srcRect b="0" l="0" r="0" t="0"/>
          <a:stretch/>
        </p:blipFill>
        <p:spPr>
          <a:xfrm>
            <a:off x="8093075" y="5794375"/>
            <a:ext cx="1071563" cy="1033463"/>
          </a:xfrm>
          <a:prstGeom prst="rect">
            <a:avLst/>
          </a:prstGeom>
          <a:noFill/>
          <a:ln>
            <a:noFill/>
          </a:ln>
        </p:spPr>
      </p:pic>
      <p:pic>
        <p:nvPicPr>
          <p:cNvPr id="275" name="Google Shape;275;p14"/>
          <p:cNvPicPr preferRelativeResize="0"/>
          <p:nvPr/>
        </p:nvPicPr>
        <p:blipFill rotWithShape="1">
          <a:blip r:embed="rId3">
            <a:alphaModFix/>
          </a:blip>
          <a:srcRect b="0" l="0" r="0" t="0"/>
          <a:stretch/>
        </p:blipFill>
        <p:spPr>
          <a:xfrm>
            <a:off x="8442325" y="2243138"/>
            <a:ext cx="549275" cy="1089025"/>
          </a:xfrm>
          <a:prstGeom prst="rect">
            <a:avLst/>
          </a:prstGeom>
          <a:noFill/>
          <a:ln>
            <a:noFill/>
          </a:ln>
        </p:spPr>
      </p:pic>
      <p:cxnSp>
        <p:nvCxnSpPr>
          <p:cNvPr id="276" name="Google Shape;276;p14"/>
          <p:cNvCxnSpPr>
            <a:stCxn id="266" idx="3"/>
            <a:endCxn id="275" idx="2"/>
          </p:cNvCxnSpPr>
          <p:nvPr/>
        </p:nvCxnSpPr>
        <p:spPr>
          <a:xfrm flipH="1" rot="10800000">
            <a:off x="6316663" y="3332307"/>
            <a:ext cx="2400300" cy="908700"/>
          </a:xfrm>
          <a:prstGeom prst="straightConnector1">
            <a:avLst/>
          </a:prstGeom>
          <a:noFill/>
          <a:ln cap="flat" cmpd="sng" w="9525">
            <a:solidFill>
              <a:schemeClr val="dk1"/>
            </a:solidFill>
            <a:prstDash val="solid"/>
            <a:round/>
            <a:headEnd len="med" w="med" type="triangle"/>
            <a:tailEnd len="med" w="med" type="triangle"/>
          </a:ln>
        </p:spPr>
      </p:cxnSp>
      <p:cxnSp>
        <p:nvCxnSpPr>
          <p:cNvPr id="277" name="Google Shape;277;p14"/>
          <p:cNvCxnSpPr>
            <a:stCxn id="266" idx="2"/>
          </p:cNvCxnSpPr>
          <p:nvPr/>
        </p:nvCxnSpPr>
        <p:spPr>
          <a:xfrm>
            <a:off x="5567363" y="5241925"/>
            <a:ext cx="3672000" cy="1181100"/>
          </a:xfrm>
          <a:prstGeom prst="straightConnector1">
            <a:avLst/>
          </a:prstGeom>
          <a:noFill/>
          <a:ln cap="flat" cmpd="sng" w="9525">
            <a:solidFill>
              <a:schemeClr val="dk1"/>
            </a:solidFill>
            <a:prstDash val="solid"/>
            <a:round/>
            <a:headEnd len="med" w="med" type="triangle"/>
            <a:tailEnd len="med" w="med" type="triangle"/>
          </a:ln>
        </p:spPr>
      </p:cxnSp>
      <p:sp>
        <p:nvSpPr>
          <p:cNvPr id="278" name="Google Shape;278;p14"/>
          <p:cNvSpPr txBox="1"/>
          <p:nvPr/>
        </p:nvSpPr>
        <p:spPr>
          <a:xfrm>
            <a:off x="55563" y="1546225"/>
            <a:ext cx="3206750" cy="5043488"/>
          </a:xfrm>
          <a:prstGeom prst="rect">
            <a:avLst/>
          </a:prstGeom>
          <a:noFill/>
          <a:ln>
            <a:noFill/>
          </a:ln>
        </p:spPr>
        <p:txBody>
          <a:bodyPr anchorCtr="0" anchor="t" bIns="45700" lIns="91425" spcFirstLastPara="1" rIns="91425" wrap="square" tIns="45700">
            <a:noAutofit/>
          </a:bodyPr>
          <a:lstStyle/>
          <a:p>
            <a:pPr indent="-357188" lvl="1" marL="357188" marR="0" rtl="0" algn="l">
              <a:lnSpc>
                <a:spcPct val="130000"/>
              </a:lnSpc>
              <a:spcBef>
                <a:spcPts val="0"/>
              </a:spcBef>
              <a:spcAft>
                <a:spcPts val="0"/>
              </a:spcAft>
              <a:buClr>
                <a:srgbClr val="4C82E6"/>
              </a:buClr>
              <a:buSzPts val="900"/>
              <a:buFont typeface="Noto Sans Symbols"/>
              <a:buChar char="●"/>
            </a:pPr>
            <a:r>
              <a:rPr b="1" i="0" lang="es-MX" sz="1500" u="none" cap="none" strike="noStrike">
                <a:solidFill>
                  <a:schemeClr val="accent1"/>
                </a:solidFill>
                <a:latin typeface="Arial"/>
                <a:ea typeface="Arial"/>
                <a:cs typeface="Arial"/>
                <a:sym typeface="Arial"/>
              </a:rPr>
              <a:t>La que más frecuentemente se ha utilizado a lo largo de la historia y aún en la actualidad.</a:t>
            </a:r>
            <a:endParaRPr/>
          </a:p>
          <a:p>
            <a:pPr indent="-300038" lvl="1" marL="357188" marR="0" rtl="0" algn="l">
              <a:lnSpc>
                <a:spcPct val="130000"/>
              </a:lnSpc>
              <a:spcBef>
                <a:spcPts val="600"/>
              </a:spcBef>
              <a:spcAft>
                <a:spcPts val="0"/>
              </a:spcAft>
              <a:buClr>
                <a:srgbClr val="4C82E6"/>
              </a:buClr>
              <a:buSzPts val="900"/>
              <a:buFont typeface="Noto Sans Symbols"/>
              <a:buNone/>
            </a:pPr>
            <a:r>
              <a:t/>
            </a:r>
            <a:endParaRPr b="1" i="0" sz="1500" u="none" cap="none" strike="noStrike">
              <a:solidFill>
                <a:schemeClr val="accent1"/>
              </a:solidFill>
              <a:latin typeface="Arial"/>
              <a:ea typeface="Arial"/>
              <a:cs typeface="Arial"/>
              <a:sym typeface="Arial"/>
            </a:endParaRPr>
          </a:p>
          <a:p>
            <a:pPr indent="-357188" lvl="1" marL="357188" marR="0" rtl="0" algn="l">
              <a:lnSpc>
                <a:spcPct val="130000"/>
              </a:lnSpc>
              <a:spcBef>
                <a:spcPts val="600"/>
              </a:spcBef>
              <a:spcAft>
                <a:spcPts val="0"/>
              </a:spcAft>
              <a:buClr>
                <a:srgbClr val="4C82E6"/>
              </a:buClr>
              <a:buSzPts val="900"/>
              <a:buFont typeface="Noto Sans Symbols"/>
              <a:buChar char="●"/>
            </a:pPr>
            <a:r>
              <a:rPr b="1" i="0" lang="es-MX" sz="1500" u="none" cap="none" strike="noStrike">
                <a:solidFill>
                  <a:schemeClr val="accent1"/>
                </a:solidFill>
                <a:latin typeface="Arial"/>
                <a:ea typeface="Arial"/>
                <a:cs typeface="Arial"/>
                <a:sym typeface="Arial"/>
              </a:rPr>
              <a:t>Servidor: Recibe y atiende peticiones de parte de los clientes.</a:t>
            </a:r>
            <a:endParaRPr/>
          </a:p>
          <a:p>
            <a:pPr indent="-300038" lvl="1" marL="357188" marR="0" rtl="0" algn="l">
              <a:lnSpc>
                <a:spcPct val="130000"/>
              </a:lnSpc>
              <a:spcBef>
                <a:spcPts val="600"/>
              </a:spcBef>
              <a:spcAft>
                <a:spcPts val="0"/>
              </a:spcAft>
              <a:buClr>
                <a:srgbClr val="4C82E6"/>
              </a:buClr>
              <a:buSzPts val="900"/>
              <a:buFont typeface="Noto Sans Symbols"/>
              <a:buNone/>
            </a:pPr>
            <a:r>
              <a:t/>
            </a:r>
            <a:endParaRPr b="1" i="0" sz="1500" u="none" cap="none" strike="noStrike">
              <a:solidFill>
                <a:schemeClr val="accent1"/>
              </a:solidFill>
              <a:latin typeface="Arial"/>
              <a:ea typeface="Arial"/>
              <a:cs typeface="Arial"/>
              <a:sym typeface="Arial"/>
            </a:endParaRPr>
          </a:p>
          <a:p>
            <a:pPr indent="-357188" lvl="1" marL="357188" marR="0" rtl="0" algn="l">
              <a:lnSpc>
                <a:spcPct val="130000"/>
              </a:lnSpc>
              <a:spcBef>
                <a:spcPts val="600"/>
              </a:spcBef>
              <a:spcAft>
                <a:spcPts val="0"/>
              </a:spcAft>
              <a:buClr>
                <a:srgbClr val="4C82E6"/>
              </a:buClr>
              <a:buSzPts val="900"/>
              <a:buFont typeface="Noto Sans Symbols"/>
              <a:buChar char="●"/>
            </a:pPr>
            <a:r>
              <a:rPr b="1" i="0" lang="es-MX" sz="1500" u="none" cap="none" strike="noStrike">
                <a:solidFill>
                  <a:schemeClr val="accent1"/>
                </a:solidFill>
                <a:latin typeface="Arial"/>
                <a:ea typeface="Arial"/>
                <a:cs typeface="Arial"/>
                <a:sym typeface="Arial"/>
              </a:rPr>
              <a:t>Cliente: Envía solicitudes para las que espera respuesta.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571500" y="479425"/>
            <a:ext cx="7716838" cy="61753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None/>
            </a:pPr>
            <a:r>
              <a:rPr lang="es-MX"/>
              <a:t>Arquitectura punto a punto</a:t>
            </a:r>
            <a:endParaRPr/>
          </a:p>
        </p:txBody>
      </p:sp>
      <p:cxnSp>
        <p:nvCxnSpPr>
          <p:cNvPr id="284" name="Google Shape;284;p15"/>
          <p:cNvCxnSpPr>
            <a:stCxn id="285" idx="3"/>
            <a:endCxn id="286" idx="2"/>
          </p:cNvCxnSpPr>
          <p:nvPr/>
        </p:nvCxnSpPr>
        <p:spPr>
          <a:xfrm flipH="1" rot="10800000">
            <a:off x="5137150" y="2711357"/>
            <a:ext cx="1083600" cy="659700"/>
          </a:xfrm>
          <a:prstGeom prst="straightConnector1">
            <a:avLst/>
          </a:prstGeom>
          <a:noFill/>
          <a:ln cap="flat" cmpd="sng" w="9525">
            <a:solidFill>
              <a:schemeClr val="dk1"/>
            </a:solidFill>
            <a:prstDash val="solid"/>
            <a:round/>
            <a:headEnd len="med" w="med" type="triangle"/>
            <a:tailEnd len="med" w="med" type="triangle"/>
          </a:ln>
        </p:spPr>
      </p:cxnSp>
      <p:cxnSp>
        <p:nvCxnSpPr>
          <p:cNvPr id="287" name="Google Shape;287;p15"/>
          <p:cNvCxnSpPr/>
          <p:nvPr/>
        </p:nvCxnSpPr>
        <p:spPr>
          <a:xfrm rot="10800000">
            <a:off x="4741863" y="3694113"/>
            <a:ext cx="3700462" cy="1300162"/>
          </a:xfrm>
          <a:prstGeom prst="straightConnector1">
            <a:avLst/>
          </a:prstGeom>
          <a:noFill/>
          <a:ln cap="flat" cmpd="sng" w="9525">
            <a:solidFill>
              <a:schemeClr val="dk1"/>
            </a:solidFill>
            <a:prstDash val="solid"/>
            <a:round/>
            <a:headEnd len="med" w="med" type="triangle"/>
            <a:tailEnd len="med" w="med" type="triangle"/>
          </a:ln>
        </p:spPr>
      </p:cxnSp>
      <p:pic>
        <p:nvPicPr>
          <p:cNvPr id="285" name="Google Shape;285;p15"/>
          <p:cNvPicPr preferRelativeResize="0"/>
          <p:nvPr/>
        </p:nvPicPr>
        <p:blipFill rotWithShape="1">
          <a:blip r:embed="rId3">
            <a:alphaModFix/>
          </a:blip>
          <a:srcRect b="0" l="0" r="0" t="0"/>
          <a:stretch/>
        </p:blipFill>
        <p:spPr>
          <a:xfrm>
            <a:off x="4065588" y="2854325"/>
            <a:ext cx="1071562" cy="1033463"/>
          </a:xfrm>
          <a:prstGeom prst="rect">
            <a:avLst/>
          </a:prstGeom>
          <a:noFill/>
          <a:ln>
            <a:noFill/>
          </a:ln>
        </p:spPr>
      </p:pic>
      <p:cxnSp>
        <p:nvCxnSpPr>
          <p:cNvPr id="288" name="Google Shape;288;p15"/>
          <p:cNvCxnSpPr>
            <a:stCxn id="289" idx="0"/>
            <a:endCxn id="286" idx="3"/>
          </p:cNvCxnSpPr>
          <p:nvPr/>
        </p:nvCxnSpPr>
        <p:spPr>
          <a:xfrm rot="10800000">
            <a:off x="6756469" y="2194788"/>
            <a:ext cx="1299300" cy="918300"/>
          </a:xfrm>
          <a:prstGeom prst="straightConnector1">
            <a:avLst/>
          </a:prstGeom>
          <a:noFill/>
          <a:ln cap="flat" cmpd="sng" w="9525">
            <a:solidFill>
              <a:schemeClr val="dk1"/>
            </a:solidFill>
            <a:prstDash val="solid"/>
            <a:round/>
            <a:headEnd len="med" w="med" type="triangle"/>
            <a:tailEnd len="med" w="med" type="triangle"/>
          </a:ln>
        </p:spPr>
      </p:cxnSp>
      <p:pic>
        <p:nvPicPr>
          <p:cNvPr id="289" name="Google Shape;289;p15"/>
          <p:cNvPicPr preferRelativeResize="0"/>
          <p:nvPr/>
        </p:nvPicPr>
        <p:blipFill rotWithShape="1">
          <a:blip r:embed="rId3">
            <a:alphaModFix/>
          </a:blip>
          <a:srcRect b="0" l="0" r="0" t="0"/>
          <a:stretch/>
        </p:blipFill>
        <p:spPr>
          <a:xfrm>
            <a:off x="7519988" y="3113088"/>
            <a:ext cx="1071562" cy="1033462"/>
          </a:xfrm>
          <a:prstGeom prst="rect">
            <a:avLst/>
          </a:prstGeom>
          <a:noFill/>
          <a:ln>
            <a:noFill/>
          </a:ln>
        </p:spPr>
      </p:pic>
      <p:cxnSp>
        <p:nvCxnSpPr>
          <p:cNvPr id="290" name="Google Shape;290;p15"/>
          <p:cNvCxnSpPr>
            <a:stCxn id="291" idx="0"/>
            <a:endCxn id="289" idx="3"/>
          </p:cNvCxnSpPr>
          <p:nvPr/>
        </p:nvCxnSpPr>
        <p:spPr>
          <a:xfrm rot="10800000">
            <a:off x="8591657" y="3629875"/>
            <a:ext cx="37200" cy="2164500"/>
          </a:xfrm>
          <a:prstGeom prst="straightConnector1">
            <a:avLst/>
          </a:prstGeom>
          <a:noFill/>
          <a:ln cap="flat" cmpd="sng" w="9525">
            <a:solidFill>
              <a:schemeClr val="dk1"/>
            </a:solidFill>
            <a:prstDash val="solid"/>
            <a:round/>
            <a:headEnd len="med" w="med" type="triangle"/>
            <a:tailEnd len="med" w="med" type="triangle"/>
          </a:ln>
        </p:spPr>
      </p:cxnSp>
      <p:pic>
        <p:nvPicPr>
          <p:cNvPr id="291" name="Google Shape;291;p15"/>
          <p:cNvPicPr preferRelativeResize="0"/>
          <p:nvPr/>
        </p:nvPicPr>
        <p:blipFill rotWithShape="1">
          <a:blip r:embed="rId3">
            <a:alphaModFix/>
          </a:blip>
          <a:srcRect b="0" l="0" r="0" t="0"/>
          <a:stretch/>
        </p:blipFill>
        <p:spPr>
          <a:xfrm>
            <a:off x="8093075" y="5794375"/>
            <a:ext cx="1071563" cy="1033463"/>
          </a:xfrm>
          <a:prstGeom prst="rect">
            <a:avLst/>
          </a:prstGeom>
          <a:noFill/>
          <a:ln>
            <a:noFill/>
          </a:ln>
        </p:spPr>
      </p:pic>
      <p:cxnSp>
        <p:nvCxnSpPr>
          <p:cNvPr id="292" name="Google Shape;292;p15"/>
          <p:cNvCxnSpPr>
            <a:stCxn id="286" idx="3"/>
            <a:endCxn id="291" idx="0"/>
          </p:cNvCxnSpPr>
          <p:nvPr/>
        </p:nvCxnSpPr>
        <p:spPr>
          <a:xfrm>
            <a:off x="6756400" y="2194719"/>
            <a:ext cx="1872600" cy="3599700"/>
          </a:xfrm>
          <a:prstGeom prst="straightConnector1">
            <a:avLst/>
          </a:prstGeom>
          <a:noFill/>
          <a:ln cap="flat" cmpd="sng" w="9525">
            <a:solidFill>
              <a:schemeClr val="dk1"/>
            </a:solidFill>
            <a:prstDash val="solid"/>
            <a:round/>
            <a:headEnd len="med" w="med" type="triangle"/>
            <a:tailEnd len="med" w="med" type="triangle"/>
          </a:ln>
        </p:spPr>
      </p:cxnSp>
      <p:cxnSp>
        <p:nvCxnSpPr>
          <p:cNvPr id="293" name="Google Shape;293;p15"/>
          <p:cNvCxnSpPr>
            <a:stCxn id="285" idx="2"/>
            <a:endCxn id="291" idx="1"/>
          </p:cNvCxnSpPr>
          <p:nvPr/>
        </p:nvCxnSpPr>
        <p:spPr>
          <a:xfrm>
            <a:off x="4601369" y="3887788"/>
            <a:ext cx="3491700" cy="2423400"/>
          </a:xfrm>
          <a:prstGeom prst="straightConnector1">
            <a:avLst/>
          </a:prstGeom>
          <a:noFill/>
          <a:ln cap="flat" cmpd="sng" w="9525">
            <a:solidFill>
              <a:schemeClr val="dk1"/>
            </a:solidFill>
            <a:prstDash val="solid"/>
            <a:round/>
            <a:headEnd len="med" w="med" type="triangle"/>
            <a:tailEnd len="med" w="med" type="triangle"/>
          </a:ln>
        </p:spPr>
      </p:cxnSp>
      <p:pic>
        <p:nvPicPr>
          <p:cNvPr id="286" name="Google Shape;286;p15"/>
          <p:cNvPicPr preferRelativeResize="0"/>
          <p:nvPr/>
        </p:nvPicPr>
        <p:blipFill rotWithShape="1">
          <a:blip r:embed="rId3">
            <a:alphaModFix/>
          </a:blip>
          <a:srcRect b="0" l="0" r="0" t="0"/>
          <a:stretch/>
        </p:blipFill>
        <p:spPr>
          <a:xfrm>
            <a:off x="5684838" y="1677988"/>
            <a:ext cx="1071562" cy="1033462"/>
          </a:xfrm>
          <a:prstGeom prst="rect">
            <a:avLst/>
          </a:prstGeom>
          <a:noFill/>
          <a:ln>
            <a:noFill/>
          </a:ln>
        </p:spPr>
      </p:pic>
      <p:sp>
        <p:nvSpPr>
          <p:cNvPr id="294" name="Google Shape;294;p15"/>
          <p:cNvSpPr txBox="1"/>
          <p:nvPr/>
        </p:nvSpPr>
        <p:spPr>
          <a:xfrm>
            <a:off x="285750" y="2335213"/>
            <a:ext cx="3206750" cy="3319462"/>
          </a:xfrm>
          <a:prstGeom prst="rect">
            <a:avLst/>
          </a:prstGeom>
          <a:noFill/>
          <a:ln>
            <a:noFill/>
          </a:ln>
        </p:spPr>
        <p:txBody>
          <a:bodyPr anchorCtr="0" anchor="t" bIns="45700" lIns="91425" spcFirstLastPara="1" rIns="91425" wrap="square" tIns="45700">
            <a:noAutofit/>
          </a:bodyPr>
          <a:lstStyle/>
          <a:p>
            <a:pPr indent="-357188" lvl="1" marL="357188" marR="0" rtl="0" algn="l">
              <a:lnSpc>
                <a:spcPct val="130000"/>
              </a:lnSpc>
              <a:spcBef>
                <a:spcPts val="0"/>
              </a:spcBef>
              <a:spcAft>
                <a:spcPts val="0"/>
              </a:spcAft>
              <a:buClr>
                <a:srgbClr val="4C82E6"/>
              </a:buClr>
              <a:buSzPts val="1500"/>
              <a:buFont typeface="Noto Sans Symbols"/>
              <a:buChar char="●"/>
            </a:pPr>
            <a:r>
              <a:rPr b="1" i="0" lang="es-MX" sz="2500" u="none" cap="none" strike="noStrike">
                <a:solidFill>
                  <a:schemeClr val="accent1"/>
                </a:solidFill>
                <a:latin typeface="Arial"/>
                <a:ea typeface="Arial"/>
                <a:cs typeface="Arial"/>
                <a:sym typeface="Arial"/>
              </a:rPr>
              <a:t>Todos los procesos en una tarea o actividad desempeñan roles similares.</a:t>
            </a:r>
            <a:endParaRPr/>
          </a:p>
          <a:p>
            <a:pPr indent="-300038" lvl="1" marL="357188" marR="0" rtl="0" algn="l">
              <a:lnSpc>
                <a:spcPct val="130000"/>
              </a:lnSpc>
              <a:spcBef>
                <a:spcPts val="600"/>
              </a:spcBef>
              <a:spcAft>
                <a:spcPts val="0"/>
              </a:spcAft>
              <a:buClr>
                <a:srgbClr val="4C82E6"/>
              </a:buClr>
              <a:buSzPts val="900"/>
              <a:buFont typeface="Noto Sans Symbols"/>
              <a:buNone/>
            </a:pPr>
            <a:r>
              <a:t/>
            </a:r>
            <a:endParaRPr b="1" i="0" sz="1500" u="none" cap="none" strike="noStrike">
              <a:solidFill>
                <a:schemeClr val="accen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Elementos de una arquitectura</a:t>
            </a:r>
            <a:endParaRPr/>
          </a:p>
        </p:txBody>
      </p:sp>
      <p:sp>
        <p:nvSpPr>
          <p:cNvPr id="300" name="Google Shape;300;p16"/>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Para comprender los bloques de construcción fundamentales de un sistema distribuido, es necesario considerar algunas preguntas:</a:t>
            </a:r>
            <a:endParaRPr/>
          </a:p>
          <a:p>
            <a:pPr indent="-357188" lvl="0" marL="357188" rtl="0" algn="just">
              <a:lnSpc>
                <a:spcPct val="110000"/>
              </a:lnSpc>
              <a:spcBef>
                <a:spcPts val="1800"/>
              </a:spcBef>
              <a:spcAft>
                <a:spcPts val="0"/>
              </a:spcAft>
              <a:buSzPts val="1260"/>
              <a:buChar char="■"/>
            </a:pPr>
            <a:r>
              <a:rPr lang="es-MX"/>
              <a:t>¿Qué son las entidades que se comunican en un sistema distribuido?</a:t>
            </a:r>
            <a:endParaRPr/>
          </a:p>
          <a:p>
            <a:pPr indent="-357188" lvl="1" marL="357188" rtl="0" algn="just">
              <a:lnSpc>
                <a:spcPct val="130000"/>
              </a:lnSpc>
              <a:spcBef>
                <a:spcPts val="0"/>
              </a:spcBef>
              <a:spcAft>
                <a:spcPts val="0"/>
              </a:spcAft>
              <a:buSzPts val="960"/>
              <a:buChar char="●"/>
            </a:pPr>
            <a:r>
              <a:rPr lang="es-MX"/>
              <a:t>Objetos</a:t>
            </a:r>
            <a:endParaRPr/>
          </a:p>
          <a:p>
            <a:pPr indent="-357188" lvl="1" marL="357188" rtl="0" algn="just">
              <a:lnSpc>
                <a:spcPct val="130000"/>
              </a:lnSpc>
              <a:spcBef>
                <a:spcPts val="600"/>
              </a:spcBef>
              <a:spcAft>
                <a:spcPts val="0"/>
              </a:spcAft>
              <a:buSzPts val="960"/>
              <a:buChar char="●"/>
            </a:pPr>
            <a:r>
              <a:rPr lang="es-MX"/>
              <a:t>Componentes</a:t>
            </a:r>
            <a:endParaRPr/>
          </a:p>
          <a:p>
            <a:pPr indent="-357188" lvl="1" marL="357188" rtl="0" algn="just">
              <a:lnSpc>
                <a:spcPct val="130000"/>
              </a:lnSpc>
              <a:spcBef>
                <a:spcPts val="600"/>
              </a:spcBef>
              <a:spcAft>
                <a:spcPts val="0"/>
              </a:spcAft>
              <a:buSzPts val="960"/>
              <a:buChar char="●"/>
            </a:pPr>
            <a:r>
              <a:rPr lang="es-MX"/>
              <a:t>Servicios (Web, REST)</a:t>
            </a:r>
            <a:endParaRPr/>
          </a:p>
          <a:p>
            <a:pPr indent="-357188" lvl="0" marL="357188" rtl="0" algn="just">
              <a:lnSpc>
                <a:spcPct val="110000"/>
              </a:lnSpc>
              <a:spcBef>
                <a:spcPts val="2400"/>
              </a:spcBef>
              <a:spcAft>
                <a:spcPts val="0"/>
              </a:spcAft>
              <a:buSzPts val="1260"/>
              <a:buChar char="■"/>
            </a:pPr>
            <a:r>
              <a:rPr lang="es-MX"/>
              <a:t>¿Cómo se comunican, o más en concreto, qué paradigma de comunicación utilizan?</a:t>
            </a:r>
            <a:endParaRPr/>
          </a:p>
          <a:p>
            <a:pPr indent="-357188" lvl="1" marL="357188" rtl="0" algn="just">
              <a:lnSpc>
                <a:spcPct val="130000"/>
              </a:lnSpc>
              <a:spcBef>
                <a:spcPts val="0"/>
              </a:spcBef>
              <a:spcAft>
                <a:spcPts val="0"/>
              </a:spcAft>
              <a:buSzPts val="960"/>
              <a:buChar char="●"/>
            </a:pPr>
            <a:r>
              <a:rPr lang="es-MX"/>
              <a:t>Comunicación interprceso (sockets)</a:t>
            </a:r>
            <a:endParaRPr/>
          </a:p>
          <a:p>
            <a:pPr indent="-357188" lvl="1" marL="357188" rtl="0" algn="just">
              <a:lnSpc>
                <a:spcPct val="130000"/>
              </a:lnSpc>
              <a:spcBef>
                <a:spcPts val="600"/>
              </a:spcBef>
              <a:spcAft>
                <a:spcPts val="0"/>
              </a:spcAft>
              <a:buSzPts val="960"/>
              <a:buChar char="●"/>
            </a:pPr>
            <a:r>
              <a:rPr lang="es-MX"/>
              <a:t>Invocación remota (Request - Reply)</a:t>
            </a:r>
            <a:endParaRPr/>
          </a:p>
          <a:p>
            <a:pPr indent="-357188" lvl="1" marL="357188" rtl="0" algn="just">
              <a:lnSpc>
                <a:spcPct val="130000"/>
              </a:lnSpc>
              <a:spcBef>
                <a:spcPts val="600"/>
              </a:spcBef>
              <a:spcAft>
                <a:spcPts val="0"/>
              </a:spcAft>
              <a:buSzPts val="960"/>
              <a:buChar char="●"/>
            </a:pPr>
            <a:r>
              <a:rPr lang="es-MX"/>
              <a:t>Llamadas a procedimientos remotos (RPC)</a:t>
            </a:r>
            <a:endParaRPr/>
          </a:p>
          <a:p>
            <a:pPr indent="-357188" lvl="1" marL="357188" rtl="0" algn="just">
              <a:lnSpc>
                <a:spcPct val="130000"/>
              </a:lnSpc>
              <a:spcBef>
                <a:spcPts val="600"/>
              </a:spcBef>
              <a:spcAft>
                <a:spcPts val="0"/>
              </a:spcAft>
              <a:buSzPts val="960"/>
              <a:buChar char="●"/>
            </a:pPr>
            <a:r>
              <a:rPr lang="es-MX"/>
              <a:t>Invocación a métodos remotos (RMI)</a:t>
            </a:r>
            <a:endParaRPr/>
          </a:p>
          <a:p>
            <a:pPr indent="-357188" lvl="1" marL="357188" rtl="0" algn="just">
              <a:lnSpc>
                <a:spcPct val="130000"/>
              </a:lnSpc>
              <a:spcBef>
                <a:spcPts val="600"/>
              </a:spcBef>
              <a:spcAft>
                <a:spcPts val="0"/>
              </a:spcAft>
              <a:buSzPts val="960"/>
              <a:buChar char="●"/>
            </a:pPr>
            <a:r>
              <a:rPr lang="es-MX"/>
              <a:t>Paso de mensajes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Elementos de una arquitectura</a:t>
            </a:r>
            <a:endParaRPr/>
          </a:p>
        </p:txBody>
      </p:sp>
      <p:sp>
        <p:nvSpPr>
          <p:cNvPr id="306" name="Google Shape;306;p17"/>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0" lvl="0" marL="0" rtl="0" algn="just">
              <a:lnSpc>
                <a:spcPct val="110000"/>
              </a:lnSpc>
              <a:spcBef>
                <a:spcPts val="0"/>
              </a:spcBef>
              <a:spcAft>
                <a:spcPts val="0"/>
              </a:spcAft>
              <a:buSzPts val="1260"/>
              <a:buFont typeface="Noto Sans Symbols"/>
              <a:buNone/>
            </a:pPr>
            <a:r>
              <a:t/>
            </a:r>
            <a:endParaRPr/>
          </a:p>
          <a:p>
            <a:pPr indent="-357188" lvl="0" marL="357188" rtl="0" algn="just">
              <a:lnSpc>
                <a:spcPct val="110000"/>
              </a:lnSpc>
              <a:spcBef>
                <a:spcPts val="1800"/>
              </a:spcBef>
              <a:spcAft>
                <a:spcPts val="0"/>
              </a:spcAft>
              <a:buSzPts val="1260"/>
              <a:buChar char="■"/>
            </a:pPr>
            <a:r>
              <a:rPr lang="es-MX"/>
              <a:t>¿Qué roles (potencialmente cambiantes) y responsabilidades tienen dentro de la arquitectura?</a:t>
            </a:r>
            <a:endParaRPr/>
          </a:p>
          <a:p>
            <a:pPr indent="-357188" lvl="0" marL="357188" rtl="0" algn="just">
              <a:lnSpc>
                <a:spcPct val="110000"/>
              </a:lnSpc>
              <a:spcBef>
                <a:spcPts val="1800"/>
              </a:spcBef>
              <a:spcAft>
                <a:spcPts val="0"/>
              </a:spcAft>
              <a:buSzPts val="1260"/>
              <a:buChar char="■"/>
            </a:pPr>
            <a:r>
              <a:rPr lang="es-MX"/>
              <a:t>¿Cómo corresponden con la distribución física de la arquitectura?</a:t>
            </a:r>
            <a:endParaRPr/>
          </a:p>
          <a:p>
            <a:pPr indent="0" lvl="0" marL="0" rtl="0" algn="just">
              <a:lnSpc>
                <a:spcPct val="110000"/>
              </a:lnSpc>
              <a:spcBef>
                <a:spcPts val="1800"/>
              </a:spcBef>
              <a:spcAft>
                <a:spcPts val="0"/>
              </a:spcAft>
              <a:buSzPts val="1260"/>
              <a:buFont typeface="Noto Sans Symbols"/>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Características de comunicación</a:t>
            </a:r>
            <a:endParaRPr/>
          </a:p>
        </p:txBody>
      </p:sp>
      <p:sp>
        <p:nvSpPr>
          <p:cNvPr id="312" name="Google Shape;312;p18"/>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Comunicación síncrona</a:t>
            </a:r>
            <a:endParaRPr/>
          </a:p>
          <a:p>
            <a:pPr indent="-357188" lvl="1" marL="357188" rtl="0" algn="just">
              <a:lnSpc>
                <a:spcPct val="130000"/>
              </a:lnSpc>
              <a:spcBef>
                <a:spcPts val="0"/>
              </a:spcBef>
              <a:spcAft>
                <a:spcPts val="0"/>
              </a:spcAft>
              <a:buSzPts val="960"/>
              <a:buChar char="●"/>
            </a:pPr>
            <a:r>
              <a:rPr lang="es-MX"/>
              <a:t>Acceso en tiempo real a información o datos.</a:t>
            </a:r>
            <a:endParaRPr/>
          </a:p>
          <a:p>
            <a:pPr indent="-357188" lvl="1" marL="357188" rtl="0" algn="just">
              <a:lnSpc>
                <a:spcPct val="130000"/>
              </a:lnSpc>
              <a:spcBef>
                <a:spcPts val="600"/>
              </a:spcBef>
              <a:spcAft>
                <a:spcPts val="0"/>
              </a:spcAft>
              <a:buSzPts val="960"/>
              <a:buChar char="●"/>
            </a:pPr>
            <a:r>
              <a:rPr lang="es-MX"/>
              <a:t>Los procesos de envío y recepción sincronizan cada mensaje.</a:t>
            </a:r>
            <a:endParaRPr/>
          </a:p>
          <a:p>
            <a:pPr indent="-357188" lvl="1" marL="357188" rtl="0" algn="just">
              <a:lnSpc>
                <a:spcPct val="130000"/>
              </a:lnSpc>
              <a:spcBef>
                <a:spcPts val="600"/>
              </a:spcBef>
              <a:spcAft>
                <a:spcPts val="0"/>
              </a:spcAft>
              <a:buSzPts val="960"/>
              <a:buChar char="●"/>
            </a:pPr>
            <a:r>
              <a:rPr lang="es-MX"/>
              <a:t>Los procesos de envío y recepción son operaciones bloqueantes:</a:t>
            </a:r>
            <a:endParaRPr/>
          </a:p>
          <a:p>
            <a:pPr indent="-357188" lvl="1" marL="357188" rtl="0" algn="just">
              <a:lnSpc>
                <a:spcPct val="130000"/>
              </a:lnSpc>
              <a:spcBef>
                <a:spcPts val="600"/>
              </a:spcBef>
              <a:spcAft>
                <a:spcPts val="0"/>
              </a:spcAft>
              <a:buSzPts val="960"/>
              <a:buChar char="●"/>
            </a:pPr>
            <a:r>
              <a:rPr lang="es-MX"/>
              <a:t>- Cuando se inicia una petición de envío, el proceso o hilo de envío se bloquea hasta que la correspondiente recepción es iniciada.</a:t>
            </a:r>
            <a:endParaRPr/>
          </a:p>
          <a:p>
            <a:pPr indent="-357188" lvl="1" marL="357188" rtl="0" algn="just">
              <a:lnSpc>
                <a:spcPct val="130000"/>
              </a:lnSpc>
              <a:spcBef>
                <a:spcPts val="600"/>
              </a:spcBef>
              <a:spcAft>
                <a:spcPts val="0"/>
              </a:spcAft>
              <a:buSzPts val="960"/>
              <a:buChar char="●"/>
            </a:pPr>
            <a:r>
              <a:rPr lang="es-MX"/>
              <a:t>- Cuando una recepción es iniciada por un hilo o proceso, se bloquea hasta que el mensaje es recibido.</a:t>
            </a:r>
            <a:endParaRPr/>
          </a:p>
          <a:p>
            <a:pPr indent="-357188" lvl="0" marL="357188" rtl="0" algn="just">
              <a:lnSpc>
                <a:spcPct val="110000"/>
              </a:lnSpc>
              <a:spcBef>
                <a:spcPts val="2400"/>
              </a:spcBef>
              <a:spcAft>
                <a:spcPts val="0"/>
              </a:spcAft>
              <a:buSzPts val="1260"/>
              <a:buChar char="■"/>
            </a:pPr>
            <a:r>
              <a:rPr lang="es-MX"/>
              <a:t>Comunicación asíncrona</a:t>
            </a:r>
            <a:endParaRPr/>
          </a:p>
          <a:p>
            <a:pPr indent="-357188" lvl="1" marL="357188" rtl="0" algn="just">
              <a:lnSpc>
                <a:spcPct val="130000"/>
              </a:lnSpc>
              <a:spcBef>
                <a:spcPts val="0"/>
              </a:spcBef>
              <a:spcAft>
                <a:spcPts val="0"/>
              </a:spcAft>
              <a:buSzPts val="960"/>
              <a:buChar char="●"/>
            </a:pPr>
            <a:r>
              <a:rPr lang="es-MX"/>
              <a:t>Acceso no simultáneo o desfasado a información o datos.</a:t>
            </a:r>
            <a:endParaRPr/>
          </a:p>
          <a:p>
            <a:pPr indent="-357188" lvl="1" marL="357188" rtl="0" algn="just">
              <a:lnSpc>
                <a:spcPct val="130000"/>
              </a:lnSpc>
              <a:spcBef>
                <a:spcPts val="600"/>
              </a:spcBef>
              <a:spcAft>
                <a:spcPts val="0"/>
              </a:spcAft>
              <a:buSzPts val="960"/>
              <a:buChar char="●"/>
            </a:pPr>
            <a:r>
              <a:rPr lang="es-MX"/>
              <a:t>Los procesos de envío son no bloqueantes:</a:t>
            </a:r>
            <a:endParaRPr/>
          </a:p>
          <a:p>
            <a:pPr indent="-357188" lvl="1" marL="357188" rtl="0" algn="just">
              <a:lnSpc>
                <a:spcPct val="130000"/>
              </a:lnSpc>
              <a:spcBef>
                <a:spcPts val="600"/>
              </a:spcBef>
              <a:spcAft>
                <a:spcPts val="0"/>
              </a:spcAft>
              <a:buSzPts val="960"/>
              <a:buChar char="●"/>
            </a:pPr>
            <a:r>
              <a:rPr lang="es-MX"/>
              <a:t>- El proceso de envío puede ocurrir aún si el proceso de recepción no ha sido iniciado.</a:t>
            </a:r>
            <a:endParaRPr/>
          </a:p>
          <a:p>
            <a:pPr indent="-357188" lvl="1" marL="357188" rtl="0" algn="just">
              <a:lnSpc>
                <a:spcPct val="130000"/>
              </a:lnSpc>
              <a:spcBef>
                <a:spcPts val="600"/>
              </a:spcBef>
              <a:spcAft>
                <a:spcPts val="0"/>
              </a:spcAft>
              <a:buSzPts val="960"/>
              <a:buChar char="●"/>
            </a:pPr>
            <a:r>
              <a:rPr lang="es-MX"/>
              <a:t>- El proceso de recepción puede ser bloqueante o no bloqueante.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487363" y="209550"/>
            <a:ext cx="8159750" cy="617538"/>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Características de comunicación(2)</a:t>
            </a:r>
            <a:endParaRPr/>
          </a:p>
        </p:txBody>
      </p:sp>
      <p:sp>
        <p:nvSpPr>
          <p:cNvPr id="318" name="Google Shape;318;p19"/>
          <p:cNvSpPr txBox="1"/>
          <p:nvPr>
            <p:ph idx="1" type="body"/>
          </p:nvPr>
        </p:nvSpPr>
        <p:spPr>
          <a:xfrm>
            <a:off x="487363" y="1133475"/>
            <a:ext cx="8159750" cy="5773738"/>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Destinos de mensajes</a:t>
            </a:r>
            <a:endParaRPr/>
          </a:p>
          <a:p>
            <a:pPr indent="-357188" lvl="1" marL="357188" rtl="0" algn="just">
              <a:lnSpc>
                <a:spcPct val="130000"/>
              </a:lnSpc>
              <a:spcBef>
                <a:spcPts val="0"/>
              </a:spcBef>
              <a:spcAft>
                <a:spcPts val="0"/>
              </a:spcAft>
              <a:buSzPts val="960"/>
              <a:buChar char="●"/>
            </a:pPr>
            <a:r>
              <a:rPr lang="es-MX"/>
              <a:t>Los mensajes son enviados a pares (dirección IP, puerto)</a:t>
            </a:r>
            <a:endParaRPr/>
          </a:p>
          <a:p>
            <a:pPr indent="-357188" lvl="1" marL="357188" rtl="0" algn="just">
              <a:lnSpc>
                <a:spcPct val="130000"/>
              </a:lnSpc>
              <a:spcBef>
                <a:spcPts val="600"/>
              </a:spcBef>
              <a:spcAft>
                <a:spcPts val="0"/>
              </a:spcAft>
              <a:buSzPts val="960"/>
              <a:buChar char="●"/>
            </a:pPr>
            <a:r>
              <a:rPr lang="es-MX"/>
              <a:t>Los puertos tienen solamente un receptor (excepto en el caso de multicast), pero mucho pueden enviar.</a:t>
            </a:r>
            <a:endParaRPr/>
          </a:p>
          <a:p>
            <a:pPr indent="-357188" lvl="1" marL="357188" rtl="0" algn="just">
              <a:lnSpc>
                <a:spcPct val="130000"/>
              </a:lnSpc>
              <a:spcBef>
                <a:spcPts val="600"/>
              </a:spcBef>
              <a:spcAft>
                <a:spcPts val="0"/>
              </a:spcAft>
              <a:buSzPts val="960"/>
              <a:buChar char="●"/>
            </a:pPr>
            <a:r>
              <a:rPr lang="es-MX"/>
              <a:t>Los servidores conservan su dirección IP para poder ser invocados siempre por los clientes, excepto en los casos de servicios de nombrado.</a:t>
            </a:r>
            <a:endParaRPr/>
          </a:p>
          <a:p>
            <a:pPr indent="-357188" lvl="0" marL="357188" rtl="0" algn="just">
              <a:lnSpc>
                <a:spcPct val="110000"/>
              </a:lnSpc>
              <a:spcBef>
                <a:spcPts val="2400"/>
              </a:spcBef>
              <a:spcAft>
                <a:spcPts val="0"/>
              </a:spcAft>
              <a:buSzPts val="1260"/>
              <a:buChar char="■"/>
            </a:pPr>
            <a:r>
              <a:rPr lang="es-MX"/>
              <a:t>Confiabilidad</a:t>
            </a:r>
            <a:endParaRPr/>
          </a:p>
          <a:p>
            <a:pPr indent="-357188" lvl="1" marL="357188" rtl="0" algn="just">
              <a:lnSpc>
                <a:spcPct val="130000"/>
              </a:lnSpc>
              <a:spcBef>
                <a:spcPts val="0"/>
              </a:spcBef>
              <a:spcAft>
                <a:spcPts val="0"/>
              </a:spcAft>
              <a:buSzPts val="960"/>
              <a:buChar char="●"/>
            </a:pPr>
            <a:r>
              <a:rPr lang="es-MX"/>
              <a:t>Un sistema se considera confiable si cumple con requisitos de validez e integridad.</a:t>
            </a:r>
            <a:endParaRPr/>
          </a:p>
          <a:p>
            <a:pPr indent="-357188" lvl="1" marL="357188" rtl="0" algn="just">
              <a:lnSpc>
                <a:spcPct val="130000"/>
              </a:lnSpc>
              <a:spcBef>
                <a:spcPts val="600"/>
              </a:spcBef>
              <a:spcAft>
                <a:spcPts val="0"/>
              </a:spcAft>
              <a:buSzPts val="960"/>
              <a:buChar char="●"/>
            </a:pPr>
            <a:r>
              <a:rPr lang="es-MX"/>
              <a:t>Es confiable cuando se garantiza la entrega de mensajes completos, independientemente de los paquetes que puedan no entregarse.</a:t>
            </a:r>
            <a:endParaRPr/>
          </a:p>
          <a:p>
            <a:pPr indent="-357188" lvl="1" marL="357188" rtl="0" algn="just">
              <a:lnSpc>
                <a:spcPct val="130000"/>
              </a:lnSpc>
              <a:spcBef>
                <a:spcPts val="600"/>
              </a:spcBef>
              <a:spcAft>
                <a:spcPts val="0"/>
              </a:spcAft>
              <a:buSzPts val="960"/>
              <a:buChar char="●"/>
            </a:pPr>
            <a:r>
              <a:rPr lang="es-MX"/>
              <a:t>No es confiable cuando no se garantiza la entrega de los mensajes, incluso si solamente un paquete se pierde.</a:t>
            </a:r>
            <a:endParaRPr/>
          </a:p>
          <a:p>
            <a:pPr indent="-296228" lvl="1" marL="357188" rtl="0" algn="just">
              <a:lnSpc>
                <a:spcPct val="130000"/>
              </a:lnSpc>
              <a:spcBef>
                <a:spcPts val="600"/>
              </a:spcBef>
              <a:spcAft>
                <a:spcPts val="0"/>
              </a:spcAft>
              <a:buSzPts val="96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Modelos de referencia OSI y TCP</a:t>
            </a:r>
            <a:endParaRPr/>
          </a:p>
        </p:txBody>
      </p:sp>
      <p:sp>
        <p:nvSpPr>
          <p:cNvPr id="183" name="Google Shape;183;p2"/>
          <p:cNvSpPr/>
          <p:nvPr/>
        </p:nvSpPr>
        <p:spPr>
          <a:xfrm>
            <a:off x="1701800" y="15351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MX"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184" name="Google Shape;184;p2"/>
          <p:cNvGraphicFramePr/>
          <p:nvPr/>
        </p:nvGraphicFramePr>
        <p:xfrm>
          <a:off x="627355" y="847725"/>
          <a:ext cx="3000000" cy="3000000"/>
        </p:xfrm>
        <a:graphic>
          <a:graphicData uri="http://schemas.openxmlformats.org/drawingml/2006/table">
            <a:tbl>
              <a:tblPr bandRow="1" firstRow="1">
                <a:noFill/>
                <a:tableStyleId>{22B4E5C6-1D1F-4B66-8365-8D4F19B45E4E}</a:tableStyleId>
              </a:tblPr>
              <a:tblGrid>
                <a:gridCol w="3948500"/>
                <a:gridCol w="3849050"/>
              </a:tblGrid>
              <a:tr h="355400">
                <a:tc>
                  <a:txBody>
                    <a:bodyPr/>
                    <a:lstStyle/>
                    <a:p>
                      <a:pPr indent="0" lvl="0" marL="0" marR="0" rtl="0" algn="ctr">
                        <a:spcBef>
                          <a:spcPts val="0"/>
                        </a:spcBef>
                        <a:spcAft>
                          <a:spcPts val="0"/>
                        </a:spcAft>
                        <a:buNone/>
                      </a:pPr>
                      <a:r>
                        <a:rPr lang="es-MX" sz="1800" u="none" cap="none" strike="noStrike"/>
                        <a:t>Modelo TCP/IP</a:t>
                      </a:r>
                      <a:endParaRPr/>
                    </a:p>
                  </a:txBody>
                  <a:tcPr marT="45725" marB="45725" marR="91450" marL="91450"/>
                </a:tc>
                <a:tc>
                  <a:txBody>
                    <a:bodyPr/>
                    <a:lstStyle/>
                    <a:p>
                      <a:pPr indent="0" lvl="0" marL="0" marR="0" rtl="0" algn="ctr">
                        <a:spcBef>
                          <a:spcPts val="0"/>
                        </a:spcBef>
                        <a:spcAft>
                          <a:spcPts val="0"/>
                        </a:spcAft>
                        <a:buNone/>
                      </a:pPr>
                      <a:r>
                        <a:rPr lang="es-MX" sz="1800" u="none" cap="none" strike="noStrike"/>
                        <a:t>Modelo OSI</a:t>
                      </a:r>
                      <a:endParaRPr/>
                    </a:p>
                  </a:txBody>
                  <a:tcPr marT="45725" marB="45725" marR="91450" marL="91450"/>
                </a:tc>
              </a:tr>
              <a:tr h="774950">
                <a:tc rowSpan="3">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5, 6 y 7</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Aplicación</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Define las aplicaciones de red y los servicios de Internet estándar que puede utilizar un usuario.</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(NFS, NIS, DNS, LDAP, RIP, RDISC, SNMP, etc).</a:t>
                      </a:r>
                      <a:endParaRPr sz="1800" u="none" cap="none" strike="noStrike"/>
                    </a:p>
                  </a:txBody>
                  <a:tcPr marT="63500" marB="63500" marR="63500" marL="63500"/>
                </a:tc>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7</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Aplicación</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Se compone de los servicios y aplicaciones de comunicación estándar que puede utilizar todo el mundo.</a:t>
                      </a:r>
                      <a:endParaRPr sz="1800" u="none" cap="none" strike="noStrike"/>
                    </a:p>
                  </a:txBody>
                  <a:tcPr marT="63500" marB="63500" marR="63500" marL="63500"/>
                </a:tc>
              </a:tr>
              <a:tr h="774950">
                <a:tc vMerge="1"/>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6</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Presentación</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Se asegura de que la información se transfiera al sistema receptor de un modo comprensible para el sistema.</a:t>
                      </a:r>
                      <a:endParaRPr sz="1800" u="none" cap="none" strike="noStrike"/>
                    </a:p>
                  </a:txBody>
                  <a:tcPr marT="63500" marB="63500" marR="63500" marL="63500"/>
                </a:tc>
              </a:tr>
              <a:tr h="774950">
                <a:tc vMerge="1"/>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No.5</a:t>
                      </a:r>
                      <a:r>
                        <a:rPr b="0" i="0" lang="es-MX" sz="1100" u="none" cap="none" strike="noStrike">
                          <a:solidFill>
                            <a:srgbClr val="222222"/>
                          </a:solidFill>
                          <a:latin typeface="Arial"/>
                          <a:ea typeface="Arial"/>
                          <a:cs typeface="Arial"/>
                          <a:sym typeface="Arial"/>
                        </a:rPr>
                        <a:t> </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Sesión</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Administra las conexiones y terminaciones entre los sistemas que cooperan.</a:t>
                      </a:r>
                      <a:endParaRPr sz="1800" u="none" cap="none" strike="noStrike"/>
                    </a:p>
                  </a:txBody>
                  <a:tcPr marT="63500" marB="63500" marR="63500" marL="63500"/>
                </a:tc>
              </a:tr>
              <a:tr h="1100725">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4</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Transporte</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Garantiza que los paquetes lleguen en secuencia y sin errores, al intercambiar la confirmación de la recepción de los datos y retransmitir los paquetes perdidos.</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(TCP, UDP, SCTP).</a:t>
                      </a:r>
                      <a:endParaRPr sz="1800" u="none" cap="none" strike="noStrike"/>
                    </a:p>
                  </a:txBody>
                  <a:tcPr marT="63500" marB="63500" marR="63500" marL="63500"/>
                </a:tc>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4</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Transporte</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Administra la transferencia de datos. Asimismo, garantiza que los datos recibidos sean idénticos a los transmitidos. </a:t>
                      </a:r>
                      <a:endParaRPr sz="1800" u="none" cap="none" strike="noStrike"/>
                    </a:p>
                  </a:txBody>
                  <a:tcPr marT="63500" marB="63500" marR="63500" marL="63500"/>
                </a:tc>
              </a:tr>
              <a:tr h="774950">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3</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Internet</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Acepta y transfiere paquetes para la red.</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(IPv4, IPv6, ARP, ICMP).</a:t>
                      </a:r>
                      <a:endParaRPr sz="1800" u="none" cap="none" strike="noStrike"/>
                    </a:p>
                  </a:txBody>
                  <a:tcPr marT="63500" marB="63500" marR="63500" marL="63500"/>
                </a:tc>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No.3</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Red</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Administra las direcciones de datos y la transferencia entre redes.</a:t>
                      </a:r>
                      <a:endParaRPr sz="1800" u="none" cap="none" strike="noStrike"/>
                    </a:p>
                  </a:txBody>
                  <a:tcPr marT="63500" marB="63500" marR="63500" marL="63500"/>
                </a:tc>
              </a:tr>
              <a:tr h="612075">
                <a:tc rowSpan="2">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1 y 2</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Acceso a la red</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Identifica el tipo de protocolo de red del paquete, en este caso TCP/IP, e identifica el tipo de protocolo de red del paquete, en este caso TCP/IP.</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(PPP, IEEE 802.2, Ethernet, Token Ring, RS-232, FDDI, etc).</a:t>
                      </a:r>
                      <a:endParaRPr sz="1800" u="none" cap="none" strike="noStrike"/>
                    </a:p>
                  </a:txBody>
                  <a:tcPr marT="63500" marB="63500" marR="63500" marL="63500"/>
                </a:tc>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2</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Vínculo de datos</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Administra la transferencia de datos en el medio de red.</a:t>
                      </a:r>
                      <a:endParaRPr sz="1800" u="none" cap="none" strike="noStrike"/>
                    </a:p>
                  </a:txBody>
                  <a:tcPr marT="63500" marB="63500" marR="63500" marL="63500"/>
                </a:tc>
              </a:tr>
              <a:tr h="612075">
                <a:tc vMerge="1"/>
                <a:tc>
                  <a:txBody>
                    <a:bodyPr/>
                    <a:lstStyle/>
                    <a:p>
                      <a:pPr indent="0" lvl="0" marL="0" marR="0" rtl="0" algn="ctr">
                        <a:spcBef>
                          <a:spcPts val="0"/>
                        </a:spcBef>
                        <a:spcAft>
                          <a:spcPts val="0"/>
                        </a:spcAft>
                        <a:buNone/>
                      </a:pPr>
                      <a:r>
                        <a:rPr b="1" i="0" lang="es-MX" sz="1100" u="none" cap="none" strike="noStrike">
                          <a:solidFill>
                            <a:srgbClr val="222222"/>
                          </a:solidFill>
                          <a:latin typeface="Arial"/>
                          <a:ea typeface="Arial"/>
                          <a:cs typeface="Arial"/>
                          <a:sym typeface="Arial"/>
                        </a:rPr>
                        <a:t>Capa No. 1</a:t>
                      </a:r>
                      <a:endParaRPr sz="1800" u="none" cap="none" strike="noStrike"/>
                    </a:p>
                    <a:p>
                      <a:pPr indent="0" lvl="0" marL="0" marR="0" rtl="0" algn="ctr">
                        <a:spcBef>
                          <a:spcPts val="0"/>
                        </a:spcBef>
                        <a:spcAft>
                          <a:spcPts val="0"/>
                        </a:spcAft>
                        <a:buNone/>
                      </a:pPr>
                      <a:r>
                        <a:rPr b="1" i="1" lang="es-MX" sz="1100" u="none" cap="none" strike="noStrike">
                          <a:solidFill>
                            <a:srgbClr val="222222"/>
                          </a:solidFill>
                          <a:latin typeface="Arial"/>
                          <a:ea typeface="Arial"/>
                          <a:cs typeface="Arial"/>
                          <a:sym typeface="Arial"/>
                        </a:rPr>
                        <a:t>Física</a:t>
                      </a:r>
                      <a:endParaRPr sz="1800" u="none" cap="none" strike="noStrike"/>
                    </a:p>
                    <a:p>
                      <a:pPr indent="0" lvl="0" marL="0" marR="0" rtl="0" algn="ctr">
                        <a:spcBef>
                          <a:spcPts val="0"/>
                        </a:spcBef>
                        <a:spcAft>
                          <a:spcPts val="0"/>
                        </a:spcAft>
                        <a:buNone/>
                      </a:pPr>
                      <a:r>
                        <a:rPr b="0" i="0" lang="es-MX" sz="1100" u="none" cap="none" strike="noStrike">
                          <a:solidFill>
                            <a:srgbClr val="222222"/>
                          </a:solidFill>
                          <a:latin typeface="Arial"/>
                          <a:ea typeface="Arial"/>
                          <a:cs typeface="Arial"/>
                          <a:sym typeface="Arial"/>
                        </a:rPr>
                        <a:t>Define las características del hardware de red.</a:t>
                      </a:r>
                      <a:endParaRPr sz="1800" u="none" cap="none" strike="noStrike"/>
                    </a:p>
                  </a:txBody>
                  <a:tcPr marT="63500" marB="63500" marR="63500" marL="6350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487363" y="230188"/>
            <a:ext cx="8159750"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Características de comunicación(3)</a:t>
            </a:r>
            <a:endParaRPr/>
          </a:p>
        </p:txBody>
      </p:sp>
      <p:sp>
        <p:nvSpPr>
          <p:cNvPr id="324" name="Google Shape;324;p20"/>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Ordenamiento</a:t>
            </a:r>
            <a:endParaRPr/>
          </a:p>
          <a:p>
            <a:pPr indent="-357188" lvl="1" marL="357188" rtl="0" algn="just">
              <a:lnSpc>
                <a:spcPct val="130000"/>
              </a:lnSpc>
              <a:spcBef>
                <a:spcPts val="0"/>
              </a:spcBef>
              <a:spcAft>
                <a:spcPts val="0"/>
              </a:spcAft>
              <a:buSzPts val="960"/>
              <a:buChar char="●"/>
            </a:pPr>
            <a:r>
              <a:rPr lang="es-MX"/>
              <a:t>Algunas aplicaciones requieren que las peticiones sean atendidas en el orden en que fueron enviadas. Cuando esto no ocurre, se considera que hay una falla en la aplicación.</a:t>
            </a:r>
            <a:endParaRPr/>
          </a:p>
          <a:p>
            <a:pPr indent="-277178" lvl="0" marL="357188" rtl="0" algn="just">
              <a:lnSpc>
                <a:spcPct val="110000"/>
              </a:lnSpc>
              <a:spcBef>
                <a:spcPts val="2400"/>
              </a:spcBef>
              <a:spcAft>
                <a:spcPts val="0"/>
              </a:spcAft>
              <a:buSzPts val="126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Modelos de referencia OSI y TCP</a:t>
            </a:r>
            <a:endParaRPr/>
          </a:p>
        </p:txBody>
      </p:sp>
      <p:sp>
        <p:nvSpPr>
          <p:cNvPr id="190" name="Google Shape;190;p3"/>
          <p:cNvSpPr/>
          <p:nvPr/>
        </p:nvSpPr>
        <p:spPr>
          <a:xfrm>
            <a:off x="1701800" y="1535113"/>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s-MX"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graphicFrame>
        <p:nvGraphicFramePr>
          <p:cNvPr id="191" name="Google Shape;191;p3"/>
          <p:cNvGraphicFramePr/>
          <p:nvPr/>
        </p:nvGraphicFramePr>
        <p:xfrm>
          <a:off x="627355" y="1175057"/>
          <a:ext cx="3000000" cy="3000000"/>
        </p:xfrm>
        <a:graphic>
          <a:graphicData uri="http://schemas.openxmlformats.org/drawingml/2006/table">
            <a:tbl>
              <a:tblPr bandRow="1" firstRow="1">
                <a:noFill/>
                <a:tableStyleId>{22B4E5C6-1D1F-4B66-8365-8D4F19B45E4E}</a:tableStyleId>
              </a:tblPr>
              <a:tblGrid>
                <a:gridCol w="3994950"/>
                <a:gridCol w="3894350"/>
              </a:tblGrid>
              <a:tr h="345850">
                <a:tc>
                  <a:txBody>
                    <a:bodyPr/>
                    <a:lstStyle/>
                    <a:p>
                      <a:pPr indent="0" lvl="0" marL="0" marR="0" rtl="0" algn="ctr">
                        <a:spcBef>
                          <a:spcPts val="0"/>
                        </a:spcBef>
                        <a:spcAft>
                          <a:spcPts val="0"/>
                        </a:spcAft>
                        <a:buNone/>
                      </a:pPr>
                      <a:r>
                        <a:rPr lang="es-MX" sz="1800" u="none" cap="none" strike="noStrike"/>
                        <a:t>Modelo TCP/IP</a:t>
                      </a:r>
                      <a:endParaRPr/>
                    </a:p>
                  </a:txBody>
                  <a:tcPr marT="45725" marB="45725" marR="91450" marL="91450"/>
                </a:tc>
                <a:tc>
                  <a:txBody>
                    <a:bodyPr/>
                    <a:lstStyle/>
                    <a:p>
                      <a:pPr indent="0" lvl="0" marL="0" marR="0" rtl="0" algn="ctr">
                        <a:spcBef>
                          <a:spcPts val="0"/>
                        </a:spcBef>
                        <a:spcAft>
                          <a:spcPts val="0"/>
                        </a:spcAft>
                        <a:buNone/>
                      </a:pPr>
                      <a:r>
                        <a:rPr lang="es-MX" sz="1800" u="none" cap="none" strike="noStrike"/>
                        <a:t>Modelo OSI</a:t>
                      </a:r>
                      <a:endParaRPr/>
                    </a:p>
                  </a:txBody>
                  <a:tcPr marT="45725" marB="45725" marR="91450" marL="91450"/>
                </a:tc>
              </a:tr>
              <a:tr h="1255500">
                <a:tc>
                  <a:txBody>
                    <a:bodyPr/>
                    <a:lstStyle/>
                    <a:p>
                      <a:pPr indent="0" lvl="0" marL="0" marR="0" rtl="0" algn="ctr">
                        <a:spcBef>
                          <a:spcPts val="0"/>
                        </a:spcBef>
                        <a:spcAft>
                          <a:spcPts val="0"/>
                        </a:spcAft>
                        <a:buNone/>
                      </a:pPr>
                      <a:r>
                        <a:rPr b="0" i="0" lang="es-MX" sz="1600" u="none" cap="none" strike="noStrike">
                          <a:solidFill>
                            <a:schemeClr val="dk1"/>
                          </a:solidFill>
                          <a:latin typeface="Arial"/>
                          <a:ea typeface="Arial"/>
                          <a:cs typeface="Arial"/>
                          <a:sym typeface="Arial"/>
                        </a:rPr>
                        <a:t>TCP/IP combina varias capas OSI en una única capa, o no utiliza determinadas capas.</a:t>
                      </a:r>
                      <a:endParaRPr sz="1600" u="none" cap="none" strike="noStrike"/>
                    </a:p>
                  </a:txBody>
                  <a:tcPr marT="63500" marB="63500" marR="63500" marL="63500"/>
                </a:tc>
                <a:tc>
                  <a:txBody>
                    <a:bodyPr/>
                    <a:lstStyle/>
                    <a:p>
                      <a:pPr indent="0" lvl="0" marL="0" marR="0" rtl="0" algn="ctr">
                        <a:spcBef>
                          <a:spcPts val="0"/>
                        </a:spcBef>
                        <a:spcAft>
                          <a:spcPts val="0"/>
                        </a:spcAft>
                        <a:buNone/>
                      </a:pPr>
                      <a:r>
                        <a:rPr b="0" i="0" lang="es-MX" sz="1600" u="none" cap="none" strike="noStrike">
                          <a:solidFill>
                            <a:schemeClr val="dk1"/>
                          </a:solidFill>
                          <a:latin typeface="Arial"/>
                          <a:ea typeface="Arial"/>
                          <a:cs typeface="Arial"/>
                          <a:sym typeface="Arial"/>
                        </a:rPr>
                        <a:t>Es una normativa formada por siete capas que define las diferentes fases por las que deben pasar los datos para viajar de un dispositivo a otro sobre una red de comunicaciones.</a:t>
                      </a:r>
                      <a:endParaRPr sz="1600" u="none" cap="none" strike="noStrike"/>
                    </a:p>
                  </a:txBody>
                  <a:tcPr marT="63500" marB="63500" marR="63500" marL="63500"/>
                </a:tc>
              </a:tr>
              <a:tr h="800675">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Es un protocolo dirigido a la transferencia de información a través de internet.</a:t>
                      </a:r>
                      <a:endParaRPr sz="1600" u="none" cap="none" strike="noStrike"/>
                    </a:p>
                  </a:txBody>
                  <a:tcPr marT="63500" marB="63500" marR="63500" marL="63500"/>
                </a:tc>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Ha servido como fundamento teórico para la interconexión de sistemas abiertos.</a:t>
                      </a:r>
                      <a:endParaRPr sz="1600" u="none" cap="none" strike="noStrike"/>
                    </a:p>
                  </a:txBody>
                  <a:tcPr marT="63500" marB="63500" marR="63500" marL="63500"/>
                </a:tc>
              </a:tr>
              <a:tr h="800675">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Se le llama TCP/IP ya que son los protocolos más importantes.</a:t>
                      </a:r>
                      <a:endParaRPr sz="1600" u="none" cap="none" strike="noStrike"/>
                    </a:p>
                  </a:txBody>
                  <a:tcPr marT="63500" marB="63500" marR="63500" marL="63500"/>
                </a:tc>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Se le llama modelo OSI (</a:t>
                      </a:r>
                      <a:r>
                        <a:rPr b="0" i="0" lang="es-MX" sz="1600" u="none" cap="none" strike="noStrike">
                          <a:solidFill>
                            <a:srgbClr val="232323"/>
                          </a:solidFill>
                          <a:latin typeface="Arial"/>
                          <a:ea typeface="Arial"/>
                          <a:cs typeface="Arial"/>
                          <a:sym typeface="Arial"/>
                        </a:rPr>
                        <a:t>Open Source Interconnect</a:t>
                      </a:r>
                      <a:r>
                        <a:rPr b="0" i="0" lang="es-MX" sz="1600" u="none" cap="none" strike="noStrike">
                          <a:solidFill>
                            <a:srgbClr val="000000"/>
                          </a:solidFill>
                          <a:latin typeface="Arial"/>
                          <a:ea typeface="Arial"/>
                          <a:cs typeface="Arial"/>
                          <a:sym typeface="Arial"/>
                        </a:rPr>
                        <a:t>) que en español es modelo de interconexión de sistemas abiertos.</a:t>
                      </a:r>
                      <a:endParaRPr sz="1600" u="none" cap="none" strike="noStrike"/>
                    </a:p>
                  </a:txBody>
                  <a:tcPr marT="63500" marB="63500" marR="63500" marL="63500"/>
                </a:tc>
              </a:tr>
              <a:tr h="573275">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Los servicios, interfaces y protocolos no están claramente separados.</a:t>
                      </a:r>
                      <a:endParaRPr sz="1600" u="none" cap="none" strike="noStrike"/>
                    </a:p>
                  </a:txBody>
                  <a:tcPr marT="63500" marB="63500" marR="63500" marL="63500"/>
                </a:tc>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Los servicios, interfaces y protocolos están definidos claramente.</a:t>
                      </a:r>
                      <a:endParaRPr sz="1600" u="none" cap="none" strike="noStrike"/>
                    </a:p>
                  </a:txBody>
                  <a:tcPr marT="63500" marB="63500" marR="63500" marL="63500"/>
                </a:tc>
              </a:tr>
              <a:tr h="345850">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Es dependiente de protocolos.</a:t>
                      </a:r>
                      <a:endParaRPr sz="1600" u="none" cap="none" strike="noStrike"/>
                    </a:p>
                  </a:txBody>
                  <a:tcPr marT="63500" marB="63500" marR="63500" marL="63500"/>
                </a:tc>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Es independiente de protocolos.</a:t>
                      </a:r>
                      <a:endParaRPr sz="1600" u="none" cap="none" strike="noStrike"/>
                    </a:p>
                  </a:txBody>
                  <a:tcPr marT="63500" marB="63500" marR="63500" marL="63500"/>
                </a:tc>
              </a:tr>
              <a:tr h="800675">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A través de este protocolo se desarrolló el internet.</a:t>
                      </a:r>
                      <a:endParaRPr sz="1600" u="none" cap="none" strike="noStrike"/>
                    </a:p>
                  </a:txBody>
                  <a:tcPr marT="63500" marB="63500" marR="63500" marL="63500"/>
                </a:tc>
                <a:tc>
                  <a:txBody>
                    <a:bodyPr/>
                    <a:lstStyle/>
                    <a:p>
                      <a:pPr indent="0" lvl="0" marL="0" marR="0" rtl="0" algn="l">
                        <a:spcBef>
                          <a:spcPts val="0"/>
                        </a:spcBef>
                        <a:spcAft>
                          <a:spcPts val="0"/>
                        </a:spcAft>
                        <a:buNone/>
                      </a:pPr>
                      <a:r>
                        <a:rPr b="0" i="0" lang="es-MX" sz="1600" u="none" cap="none" strike="noStrike">
                          <a:solidFill>
                            <a:srgbClr val="000000"/>
                          </a:solidFill>
                          <a:latin typeface="Arial"/>
                          <a:ea typeface="Arial"/>
                          <a:cs typeface="Arial"/>
                          <a:sym typeface="Arial"/>
                        </a:rPr>
                        <a:t>Las redes normales no se presentan en este modelo, pero se presenta más como una guía.</a:t>
                      </a:r>
                      <a:endParaRPr sz="1600" u="none" cap="none" strike="noStrike"/>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Sistema distribuido</a:t>
            </a:r>
            <a:endParaRPr/>
          </a:p>
        </p:txBody>
      </p:sp>
      <p:sp>
        <p:nvSpPr>
          <p:cNvPr id="197" name="Google Shape;197;p4"/>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Un sistema distribuido es uno en el que sus componentes de hardware y software están localizados en redes de computadoras, se comunican y coordinan acciones mediante el paso de mensajes.</a:t>
            </a:r>
            <a:endParaRPr/>
          </a:p>
          <a:p>
            <a:pPr indent="-357188" lvl="0" marL="357188" rtl="0" algn="just">
              <a:lnSpc>
                <a:spcPct val="110000"/>
              </a:lnSpc>
              <a:spcBef>
                <a:spcPts val="1800"/>
              </a:spcBef>
              <a:spcAft>
                <a:spcPts val="0"/>
              </a:spcAft>
              <a:buSzPts val="1260"/>
              <a:buChar char="■"/>
            </a:pPr>
            <a:r>
              <a:rPr lang="es-MX"/>
              <a:t>Los sistemas distribuidos son ubicuos, es decir, están en prácticamente en todas partes: Teléfonos móviles, corporaciones, escuelas, vehículos, etc.</a:t>
            </a:r>
            <a:endParaRPr/>
          </a:p>
          <a:p>
            <a:pPr indent="-357188" lvl="0" marL="357188" rtl="0" algn="just">
              <a:lnSpc>
                <a:spcPct val="110000"/>
              </a:lnSpc>
              <a:spcBef>
                <a:spcPts val="1800"/>
              </a:spcBef>
              <a:spcAft>
                <a:spcPts val="0"/>
              </a:spcAft>
              <a:buSzPts val="1260"/>
              <a:buChar char="■"/>
            </a:pPr>
            <a:r>
              <a:rPr lang="es-MX"/>
              <a:t>Las computadoras que conforman un sistema, pueden estar separadas por cualquier distancia.</a:t>
            </a:r>
            <a:endParaRPr/>
          </a:p>
          <a:p>
            <a:pPr indent="0" lvl="0" marL="0" rtl="0" algn="just">
              <a:lnSpc>
                <a:spcPct val="110000"/>
              </a:lnSpc>
              <a:spcBef>
                <a:spcPts val="1800"/>
              </a:spcBef>
              <a:spcAft>
                <a:spcPts val="0"/>
              </a:spcAft>
              <a:buSzPts val="1260"/>
              <a:buFont typeface="Noto Sans Symbols"/>
              <a:buNone/>
            </a:pPr>
            <a:r>
              <a:t/>
            </a:r>
            <a:endParaRPr/>
          </a:p>
          <a:p>
            <a:pPr indent="-277178" lvl="0" marL="357188" rtl="0" algn="just">
              <a:lnSpc>
                <a:spcPct val="110000"/>
              </a:lnSpc>
              <a:spcBef>
                <a:spcPts val="1800"/>
              </a:spcBef>
              <a:spcAft>
                <a:spcPts val="0"/>
              </a:spcAft>
              <a:buSzPts val="126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sz="2800"/>
              <a:t>Sistemas distribuidos (continuación)</a:t>
            </a:r>
            <a:endParaRPr/>
          </a:p>
        </p:txBody>
      </p:sp>
      <p:sp>
        <p:nvSpPr>
          <p:cNvPr id="203" name="Google Shape;203;p5"/>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Tienen 3 caracterísitcas principales:</a:t>
            </a:r>
            <a:endParaRPr/>
          </a:p>
          <a:p>
            <a:pPr indent="-357188" lvl="1" marL="357188" rtl="0" algn="just">
              <a:lnSpc>
                <a:spcPct val="130000"/>
              </a:lnSpc>
              <a:spcBef>
                <a:spcPts val="0"/>
              </a:spcBef>
              <a:spcAft>
                <a:spcPts val="0"/>
              </a:spcAft>
              <a:buSzPts val="960"/>
              <a:buChar char="●"/>
            </a:pPr>
            <a:r>
              <a:rPr b="1" lang="es-MX"/>
              <a:t>Concurrencia:</a:t>
            </a:r>
            <a:r>
              <a:rPr lang="es-MX"/>
              <a:t> La ejecución concurrente es la norma en los sistemas distribuidos. Esto significa que todos los componentes pueden ejecutarse al mismo tiempo. Además, significa que las peticiones son atendidas también al mismo tiempo. Cada uno de los componentes hace uso de sus propios recursos.</a:t>
            </a:r>
            <a:endParaRPr/>
          </a:p>
          <a:p>
            <a:pPr indent="-357188" lvl="1" marL="357188" rtl="0" algn="just">
              <a:lnSpc>
                <a:spcPct val="130000"/>
              </a:lnSpc>
              <a:spcBef>
                <a:spcPts val="600"/>
              </a:spcBef>
              <a:spcAft>
                <a:spcPts val="0"/>
              </a:spcAft>
              <a:buSzPts val="960"/>
              <a:buChar char="●"/>
            </a:pPr>
            <a:r>
              <a:rPr b="1" lang="es-MX"/>
              <a:t>No existe un relojo global:</a:t>
            </a:r>
            <a:r>
              <a:rPr lang="es-MX"/>
              <a:t> Cuando los programas necesitan coordinarse entre sí, lo hacen solamente mediante el envío de mensajes porque no tienen un reloj común para sincronizarse.</a:t>
            </a:r>
            <a:endParaRPr/>
          </a:p>
          <a:p>
            <a:pPr indent="-357188" lvl="1" marL="357188" rtl="0" algn="just">
              <a:lnSpc>
                <a:spcPct val="130000"/>
              </a:lnSpc>
              <a:spcBef>
                <a:spcPts val="600"/>
              </a:spcBef>
              <a:spcAft>
                <a:spcPts val="0"/>
              </a:spcAft>
              <a:buSzPts val="960"/>
              <a:buChar char="●"/>
            </a:pPr>
            <a:r>
              <a:rPr b="1" lang="es-MX"/>
              <a:t>Fallas independientes:</a:t>
            </a:r>
            <a:r>
              <a:rPr lang="es-MX"/>
              <a:t> Las fallas en los componentes son aisladas, es decir, cuando un fallo ocurre, no afecta a todos los componentes necesariamente. Por lo tanto, el sistema sigue funcionando.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ISO/IEC 25010</a:t>
            </a:r>
            <a:endParaRPr/>
          </a:p>
        </p:txBody>
      </p:sp>
      <p:sp>
        <p:nvSpPr>
          <p:cNvPr id="209" name="Google Shape;209;p6"/>
          <p:cNvSpPr txBox="1"/>
          <p:nvPr/>
        </p:nvSpPr>
        <p:spPr>
          <a:xfrm>
            <a:off x="3041093" y="5766486"/>
            <a:ext cx="82859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1800" u="none" cap="none" strike="noStrike">
                <a:solidFill>
                  <a:schemeClr val="dk1"/>
                </a:solidFill>
                <a:latin typeface="Calibri"/>
                <a:ea typeface="Calibri"/>
                <a:cs typeface="Calibri"/>
                <a:sym typeface="Calibri"/>
              </a:rPr>
              <a:t>Obsoleta</a:t>
            </a:r>
            <a:endParaRPr sz="1800">
              <a:solidFill>
                <a:schemeClr val="dk1"/>
              </a:solidFill>
              <a:latin typeface="Calibri"/>
              <a:ea typeface="Calibri"/>
              <a:cs typeface="Calibri"/>
              <a:sym typeface="Calibri"/>
            </a:endParaRPr>
          </a:p>
        </p:txBody>
      </p:sp>
      <p:pic>
        <p:nvPicPr>
          <p:cNvPr id="210" name="Google Shape;210;p6"/>
          <p:cNvPicPr preferRelativeResize="0"/>
          <p:nvPr/>
        </p:nvPicPr>
        <p:blipFill rotWithShape="1">
          <a:blip r:embed="rId3">
            <a:alphaModFix/>
          </a:blip>
          <a:srcRect b="0" l="0" r="0" t="0"/>
          <a:stretch/>
        </p:blipFill>
        <p:spPr>
          <a:xfrm>
            <a:off x="0" y="2256692"/>
            <a:ext cx="9144000" cy="333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7"/>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ISO/IEC 25010</a:t>
            </a:r>
            <a:endParaRPr/>
          </a:p>
        </p:txBody>
      </p:sp>
      <p:sp>
        <p:nvSpPr>
          <p:cNvPr id="216" name="Google Shape;216;p7"/>
          <p:cNvSpPr txBox="1"/>
          <p:nvPr/>
        </p:nvSpPr>
        <p:spPr>
          <a:xfrm>
            <a:off x="3041093" y="5766486"/>
            <a:ext cx="82859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u="sng">
                <a:solidFill>
                  <a:schemeClr val="dk1"/>
                </a:solidFill>
                <a:latin typeface="Calibri"/>
                <a:ea typeface="Calibri"/>
                <a:cs typeface="Calibri"/>
                <a:sym typeface="Calibri"/>
                <a:hlinkClick r:id="rId3">
                  <a:extLst>
                    <a:ext uri="{A12FA001-AC4F-418D-AE19-62706E023703}">
                      <ahyp:hlinkClr val="tx"/>
                    </a:ext>
                  </a:extLst>
                </a:hlinkClick>
              </a:rPr>
              <a:t>https://iso25000.com/index.php/normas-iso-25000/iso-25010</a:t>
            </a:r>
            <a:endParaRPr sz="1800">
              <a:solidFill>
                <a:schemeClr val="dk1"/>
              </a:solidFill>
              <a:latin typeface="Calibri"/>
              <a:ea typeface="Calibri"/>
              <a:cs typeface="Calibri"/>
              <a:sym typeface="Calibri"/>
            </a:endParaRPr>
          </a:p>
        </p:txBody>
      </p:sp>
      <p:pic>
        <p:nvPicPr>
          <p:cNvPr descr="Características ISO 25010" id="217" name="Google Shape;217;p7"/>
          <p:cNvPicPr preferRelativeResize="0"/>
          <p:nvPr/>
        </p:nvPicPr>
        <p:blipFill rotWithShape="1">
          <a:blip r:embed="rId4">
            <a:alphaModFix/>
          </a:blip>
          <a:srcRect b="0" l="0" r="0" t="0"/>
          <a:stretch/>
        </p:blipFill>
        <p:spPr>
          <a:xfrm>
            <a:off x="252994" y="1800568"/>
            <a:ext cx="8389515" cy="3013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Retos</a:t>
            </a:r>
            <a:endParaRPr/>
          </a:p>
        </p:txBody>
      </p:sp>
      <p:sp>
        <p:nvSpPr>
          <p:cNvPr id="223" name="Google Shape;223;p8"/>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680"/>
              <a:buNone/>
            </a:pPr>
            <a:r>
              <a:rPr lang="es-MX" sz="2400"/>
              <a:t>Si bien deben considerarse todas las características de calidad en el diseño y construcción de una solución de software, las siguientes tienen relevancia especial en el ámbito de los sistemas distribuidos:</a:t>
            </a:r>
            <a:endParaRPr/>
          </a:p>
          <a:p>
            <a:pPr indent="-357188" lvl="0" marL="357188" rtl="0" algn="just">
              <a:lnSpc>
                <a:spcPct val="90000"/>
              </a:lnSpc>
              <a:spcBef>
                <a:spcPts val="1800"/>
              </a:spcBef>
              <a:spcAft>
                <a:spcPts val="0"/>
              </a:spcAft>
              <a:buSzPts val="1260"/>
              <a:buChar char="■"/>
            </a:pPr>
            <a:r>
              <a:rPr lang="es-MX"/>
              <a:t>Heterogeneidad: Redes, hardware, sistemas operativos, lenguajes de programación, implementaciones de diferentes desarrolladores.</a:t>
            </a:r>
            <a:endParaRPr/>
          </a:p>
          <a:p>
            <a:pPr indent="-357188" lvl="0" marL="357188" rtl="0" algn="just">
              <a:lnSpc>
                <a:spcPct val="90000"/>
              </a:lnSpc>
              <a:spcBef>
                <a:spcPts val="1800"/>
              </a:spcBef>
              <a:spcAft>
                <a:spcPts val="0"/>
              </a:spcAft>
              <a:buSzPts val="1260"/>
              <a:buChar char="■"/>
            </a:pPr>
            <a:r>
              <a:rPr lang="es-MX"/>
              <a:t>Que sean sistemas abiertos: Qué tan fácil es que los recursos - servicios puedan ser agregados a los sistemas. Para esto, es necesario que las interfaces sean públicas hacia los programadores.</a:t>
            </a:r>
            <a:endParaRPr/>
          </a:p>
          <a:p>
            <a:pPr indent="-357188" lvl="0" marL="357188" rtl="0" algn="just">
              <a:lnSpc>
                <a:spcPct val="90000"/>
              </a:lnSpc>
              <a:spcBef>
                <a:spcPts val="1800"/>
              </a:spcBef>
              <a:spcAft>
                <a:spcPts val="0"/>
              </a:spcAft>
              <a:buSzPts val="1260"/>
              <a:buChar char="■"/>
            </a:pPr>
            <a:r>
              <a:rPr lang="es-MX"/>
              <a:t>Seguridad: Confidencialidad, integridad, disponibilidad.</a:t>
            </a:r>
            <a:endParaRPr/>
          </a:p>
          <a:p>
            <a:pPr indent="-357188" lvl="0" marL="357188" rtl="0" algn="just">
              <a:lnSpc>
                <a:spcPct val="90000"/>
              </a:lnSpc>
              <a:spcBef>
                <a:spcPts val="1800"/>
              </a:spcBef>
              <a:spcAft>
                <a:spcPts val="0"/>
              </a:spcAft>
              <a:buSzPts val="1260"/>
              <a:buChar char="■"/>
            </a:pPr>
            <a:r>
              <a:rPr lang="es-MX"/>
              <a:t>Escalabilidad: El sistema sigue siendo efectivo cuando hay un incremento significativo del número de recursos y usuarios.</a:t>
            </a:r>
            <a:endParaRPr/>
          </a:p>
          <a:p>
            <a:pPr indent="-357188" lvl="0" marL="357188" rtl="0" algn="just">
              <a:lnSpc>
                <a:spcPct val="90000"/>
              </a:lnSpc>
              <a:spcBef>
                <a:spcPts val="1800"/>
              </a:spcBef>
              <a:spcAft>
                <a:spcPts val="0"/>
              </a:spcAft>
              <a:buSzPts val="1260"/>
              <a:buChar char="■"/>
            </a:pPr>
            <a:r>
              <a:rPr lang="es-MX"/>
              <a:t>Manejo de fallas: Las fallas en los sistemas distribuidos son parciales, pues no todos los componentes fallan al mismo tiempo. Algunas técnicas para lidiar con fallas son: </a:t>
            </a:r>
            <a:endParaRPr/>
          </a:p>
          <a:p>
            <a:pPr indent="-357188" lvl="1" marL="357188" rtl="0" algn="just">
              <a:lnSpc>
                <a:spcPct val="110000"/>
              </a:lnSpc>
              <a:spcBef>
                <a:spcPts val="0"/>
              </a:spcBef>
              <a:spcAft>
                <a:spcPts val="0"/>
              </a:spcAft>
              <a:buSzPts val="960"/>
              <a:buChar char="●"/>
            </a:pPr>
            <a:r>
              <a:rPr lang="es-MX"/>
              <a:t>Enmascaramiento, Detección, Recuperación de fallas,</a:t>
            </a:r>
            <a:endParaRPr/>
          </a:p>
          <a:p>
            <a:pPr indent="-357188" lvl="1" marL="357188" rtl="0" algn="just">
              <a:lnSpc>
                <a:spcPct val="110000"/>
              </a:lnSpc>
              <a:spcBef>
                <a:spcPts val="600"/>
              </a:spcBef>
              <a:spcAft>
                <a:spcPts val="0"/>
              </a:spcAft>
              <a:buSzPts val="960"/>
              <a:buChar char="●"/>
            </a:pPr>
            <a:r>
              <a:rPr lang="es-MX"/>
              <a:t>Redundancia</a:t>
            </a:r>
            <a:endParaRPr/>
          </a:p>
          <a:p>
            <a:pPr indent="-296228" lvl="1" marL="357188" rtl="0" algn="just">
              <a:lnSpc>
                <a:spcPct val="110000"/>
              </a:lnSpc>
              <a:spcBef>
                <a:spcPts val="600"/>
              </a:spcBef>
              <a:spcAft>
                <a:spcPts val="0"/>
              </a:spcAft>
              <a:buSzPts val="960"/>
              <a:buNone/>
            </a:pPr>
            <a:r>
              <a:t/>
            </a:r>
            <a:endParaRPr/>
          </a:p>
          <a:p>
            <a:pPr indent="-277178" lvl="0" marL="357188" rtl="0" algn="just">
              <a:lnSpc>
                <a:spcPct val="90000"/>
              </a:lnSpc>
              <a:spcBef>
                <a:spcPts val="2400"/>
              </a:spcBef>
              <a:spcAft>
                <a:spcPts val="0"/>
              </a:spcAft>
              <a:buSzPts val="126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9"/>
          <p:cNvSpPr txBox="1"/>
          <p:nvPr>
            <p:ph type="title"/>
          </p:nvPr>
        </p:nvSpPr>
        <p:spPr>
          <a:xfrm>
            <a:off x="487363" y="230188"/>
            <a:ext cx="7716837" cy="61753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s-MX"/>
              <a:t>Retos (continuación)</a:t>
            </a:r>
            <a:endParaRPr/>
          </a:p>
        </p:txBody>
      </p:sp>
      <p:sp>
        <p:nvSpPr>
          <p:cNvPr id="229" name="Google Shape;229;p9"/>
          <p:cNvSpPr txBox="1"/>
          <p:nvPr>
            <p:ph idx="1" type="body"/>
          </p:nvPr>
        </p:nvSpPr>
        <p:spPr>
          <a:xfrm>
            <a:off x="487363" y="1084263"/>
            <a:ext cx="8159750" cy="5773737"/>
          </a:xfrm>
          <a:prstGeom prst="rect">
            <a:avLst/>
          </a:prstGeom>
          <a:noFill/>
          <a:ln>
            <a:noFill/>
          </a:ln>
        </p:spPr>
        <p:txBody>
          <a:bodyPr anchorCtr="0" anchor="t" bIns="45700" lIns="91425" spcFirstLastPara="1" rIns="91425" wrap="square" tIns="45700">
            <a:noAutofit/>
          </a:bodyPr>
          <a:lstStyle/>
          <a:p>
            <a:pPr indent="-357188" lvl="0" marL="357188" rtl="0" algn="just">
              <a:lnSpc>
                <a:spcPct val="110000"/>
              </a:lnSpc>
              <a:spcBef>
                <a:spcPts val="0"/>
              </a:spcBef>
              <a:spcAft>
                <a:spcPts val="0"/>
              </a:spcAft>
              <a:buSzPts val="1260"/>
              <a:buChar char="■"/>
            </a:pPr>
            <a:r>
              <a:rPr lang="es-MX"/>
              <a:t>Concurrencia: Hilos, sincronización, semáforos.</a:t>
            </a:r>
            <a:endParaRPr/>
          </a:p>
          <a:p>
            <a:pPr indent="-357188" lvl="0" marL="357188" rtl="0" algn="just">
              <a:lnSpc>
                <a:spcPct val="110000"/>
              </a:lnSpc>
              <a:spcBef>
                <a:spcPts val="1800"/>
              </a:spcBef>
              <a:spcAft>
                <a:spcPts val="0"/>
              </a:spcAft>
              <a:buSzPts val="1260"/>
              <a:buChar char="■"/>
            </a:pPr>
            <a:r>
              <a:rPr lang="es-MX"/>
              <a:t>Transparencia: La aplicación debe ser percibida por el usuario como un todo, no como un conjunto de componentes conectados entre sí.</a:t>
            </a:r>
            <a:endParaRPr/>
          </a:p>
          <a:p>
            <a:pPr indent="-357188" lvl="1" marL="357188" rtl="0" algn="just">
              <a:lnSpc>
                <a:spcPct val="130000"/>
              </a:lnSpc>
              <a:spcBef>
                <a:spcPts val="0"/>
              </a:spcBef>
              <a:spcAft>
                <a:spcPts val="0"/>
              </a:spcAft>
              <a:buSzPts val="960"/>
              <a:buChar char="●"/>
            </a:pPr>
            <a:r>
              <a:rPr lang="es-MX"/>
              <a:t>Acceso</a:t>
            </a:r>
            <a:endParaRPr/>
          </a:p>
          <a:p>
            <a:pPr indent="-357188" lvl="1" marL="357188" rtl="0" algn="just">
              <a:lnSpc>
                <a:spcPct val="130000"/>
              </a:lnSpc>
              <a:spcBef>
                <a:spcPts val="600"/>
              </a:spcBef>
              <a:spcAft>
                <a:spcPts val="0"/>
              </a:spcAft>
              <a:buSzPts val="960"/>
              <a:buChar char="●"/>
            </a:pPr>
            <a:r>
              <a:rPr lang="es-MX"/>
              <a:t>Localización</a:t>
            </a:r>
            <a:endParaRPr/>
          </a:p>
          <a:p>
            <a:pPr indent="-357188" lvl="1" marL="357188" rtl="0" algn="just">
              <a:lnSpc>
                <a:spcPct val="130000"/>
              </a:lnSpc>
              <a:spcBef>
                <a:spcPts val="600"/>
              </a:spcBef>
              <a:spcAft>
                <a:spcPts val="0"/>
              </a:spcAft>
              <a:buSzPts val="960"/>
              <a:buChar char="●"/>
            </a:pPr>
            <a:r>
              <a:rPr lang="es-MX"/>
              <a:t>Concurrency</a:t>
            </a:r>
            <a:endParaRPr/>
          </a:p>
          <a:p>
            <a:pPr indent="-357188" lvl="1" marL="357188" rtl="0" algn="just">
              <a:lnSpc>
                <a:spcPct val="130000"/>
              </a:lnSpc>
              <a:spcBef>
                <a:spcPts val="600"/>
              </a:spcBef>
              <a:spcAft>
                <a:spcPts val="0"/>
              </a:spcAft>
              <a:buSzPts val="960"/>
              <a:buChar char="●"/>
            </a:pPr>
            <a:r>
              <a:rPr lang="es-MX"/>
              <a:t>Réplica</a:t>
            </a:r>
            <a:endParaRPr/>
          </a:p>
          <a:p>
            <a:pPr indent="-357188" lvl="1" marL="357188" rtl="0" algn="just">
              <a:lnSpc>
                <a:spcPct val="130000"/>
              </a:lnSpc>
              <a:spcBef>
                <a:spcPts val="600"/>
              </a:spcBef>
              <a:spcAft>
                <a:spcPts val="0"/>
              </a:spcAft>
              <a:buSzPts val="960"/>
              <a:buChar char="●"/>
            </a:pPr>
            <a:r>
              <a:rPr lang="es-MX"/>
              <a:t>Fallas</a:t>
            </a:r>
            <a:endParaRPr/>
          </a:p>
          <a:p>
            <a:pPr indent="-357188" lvl="1" marL="357188" rtl="0" algn="just">
              <a:lnSpc>
                <a:spcPct val="130000"/>
              </a:lnSpc>
              <a:spcBef>
                <a:spcPts val="600"/>
              </a:spcBef>
              <a:spcAft>
                <a:spcPts val="0"/>
              </a:spcAft>
              <a:buSzPts val="960"/>
              <a:buChar char="●"/>
            </a:pPr>
            <a:r>
              <a:rPr lang="es-MX"/>
              <a:t>Mobilidad</a:t>
            </a:r>
            <a:endParaRPr/>
          </a:p>
          <a:p>
            <a:pPr indent="-357188" lvl="1" marL="357188" rtl="0" algn="just">
              <a:lnSpc>
                <a:spcPct val="130000"/>
              </a:lnSpc>
              <a:spcBef>
                <a:spcPts val="600"/>
              </a:spcBef>
              <a:spcAft>
                <a:spcPts val="0"/>
              </a:spcAft>
              <a:buSzPts val="960"/>
              <a:buChar char="●"/>
            </a:pPr>
            <a:r>
              <a:rPr lang="es-MX"/>
              <a:t>Desempeño</a:t>
            </a:r>
            <a:endParaRPr/>
          </a:p>
          <a:p>
            <a:pPr indent="-357188" lvl="1" marL="357188" rtl="0" algn="just">
              <a:lnSpc>
                <a:spcPct val="130000"/>
              </a:lnSpc>
              <a:spcBef>
                <a:spcPts val="600"/>
              </a:spcBef>
              <a:spcAft>
                <a:spcPts val="0"/>
              </a:spcAft>
              <a:buSzPts val="960"/>
              <a:buChar char="●"/>
            </a:pPr>
            <a:r>
              <a:rPr lang="es-MX"/>
              <a:t>Escalabilidad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000120140530A14PPBG">
  <a:themeElements>
    <a:clrScheme name="A000120140530A14PPBG 1">
      <a:dk1>
        <a:srgbClr val="3D3F41"/>
      </a:dk1>
      <a:lt1>
        <a:srgbClr val="FFFFFF"/>
      </a:lt1>
      <a:dk2>
        <a:srgbClr val="3D3F41"/>
      </a:dk2>
      <a:lt2>
        <a:srgbClr val="EEECE1"/>
      </a:lt2>
      <a:accent1>
        <a:srgbClr val="154295"/>
      </a:accent1>
      <a:accent2>
        <a:srgbClr val="0CA593"/>
      </a:accent2>
      <a:accent3>
        <a:srgbClr val="FFFFFF"/>
      </a:accent3>
      <a:accent4>
        <a:srgbClr val="333436"/>
      </a:accent4>
      <a:accent5>
        <a:srgbClr val="AAB0C8"/>
      </a:accent5>
      <a:accent6>
        <a:srgbClr val="0A9585"/>
      </a:accent6>
      <a:hlink>
        <a:srgbClr val="FFC00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A000120140530A14PPBG">
  <a:themeElements>
    <a:clrScheme name="1_A000120140530A14PPBG 1">
      <a:dk1>
        <a:srgbClr val="3D3F41"/>
      </a:dk1>
      <a:lt1>
        <a:srgbClr val="FFFFFF"/>
      </a:lt1>
      <a:dk2>
        <a:srgbClr val="3D3F41"/>
      </a:dk2>
      <a:lt2>
        <a:srgbClr val="EEECE1"/>
      </a:lt2>
      <a:accent1>
        <a:srgbClr val="154295"/>
      </a:accent1>
      <a:accent2>
        <a:srgbClr val="0CA593"/>
      </a:accent2>
      <a:accent3>
        <a:srgbClr val="FFFFFF"/>
      </a:accent3>
      <a:accent4>
        <a:srgbClr val="333436"/>
      </a:accent4>
      <a:accent5>
        <a:srgbClr val="AAB0C8"/>
      </a:accent5>
      <a:accent6>
        <a:srgbClr val="0A9585"/>
      </a:accent6>
      <a:hlink>
        <a:srgbClr val="FFC000"/>
      </a:hlink>
      <a:folHlink>
        <a:srgbClr val="AFB2B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2014-06-03T02:52:00Z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文件">
    <vt:lpwstr/>
  </property>
  <property fmtid="{D5CDD505-2E9C-101B-9397-08002B2CF9AE}" pid="3" name="标题">
    <vt:lpwstr>À¶É«ìÅÀö±³¾°_A000120140530A14PPBG</vt:lpwstr>
  </property>
  <property fmtid="{D5CDD505-2E9C-101B-9397-08002B2CF9AE}" pid="4" name="关键字">
    <vt:lpwstr>ìÅÀö¶à²Ê ÉÌÒµ¿Æ¼¼ 4:3 À¶ À¶É« ìÅÀö ¿Æ¼¼ ¼ò½à V1 ¶àÉ«</vt:lpwstr>
  </property>
  <property fmtid="{D5CDD505-2E9C-101B-9397-08002B2CF9AE}" pid="5" name="KSOProductBuildVer">
    <vt:lpwstr>3082-9.1.0.5050</vt:lpwstr>
  </property>
  <property fmtid="{D5CDD505-2E9C-101B-9397-08002B2CF9AE}" pid="6" name="ArticulateGUID">
    <vt:lpwstr>F86CF0B8-01E1-4A3C-AA21-035F726741E2</vt:lpwstr>
  </property>
  <property fmtid="{D5CDD505-2E9C-101B-9397-08002B2CF9AE}" pid="7" name="ArticulatePath">
    <vt:lpwstr>Sistemas distribuidos (Unidad 1)</vt:lpwstr>
  </property>
</Properties>
</file>