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2E9"/>
          </a:solidFill>
        </a:fill>
      </a:tcStyle>
    </a:wholeTbl>
    <a:band2H>
      <a:tcTxStyle b="def" i="def"/>
      <a:tcStyle>
        <a:tcBdr/>
        <a:fill>
          <a:solidFill>
            <a:srgbClr val="E6F1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FDF"/>
          </a:solidFill>
        </a:fill>
      </a:tcStyle>
    </a:wholeTbl>
    <a:band2H>
      <a:tcTxStyle b="def" i="def"/>
      <a:tcStyle>
        <a:tcBdr/>
        <a:fill>
          <a:solidFill>
            <a:srgbClr val="EF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8CF"/>
          </a:solidFill>
        </a:fill>
      </a:tcStyle>
    </a:wholeTbl>
    <a:band2H>
      <a:tcTxStyle b="def" i="def"/>
      <a:tcStyle>
        <a:tcBdr/>
        <a:fill>
          <a:solidFill>
            <a:srgbClr val="ECF4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4720" y="6154199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1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160"/>
            <a:ext cx="2056681" cy="7030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eveloper.mozilla.org/en-US/docs/Web/HTTP/Status" TargetMode="External"/><Relationship Id="rId3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spec.openapis.org/oas/v3.0.4.html" TargetMode="External"/><Relationship Id="rId3" Type="http://schemas.openxmlformats.org/officeDocument/2006/relationships/hyperlink" Target="https://spec.openapis.org/oas/v3.1.1.html" TargetMode="External"/><Relationship Id="rId4" Type="http://schemas.openxmlformats.org/officeDocument/2006/relationships/hyperlink" Target="https://spec.openapis.org/oas/v3.1.2.html" TargetMode="External"/><Relationship Id="rId5" Type="http://schemas.openxmlformats.org/officeDocument/2006/relationships/hyperlink" Target="https://spec.openapis.org/oas/v3.2.0.html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swagger.io/resources/open-api/" TargetMode="External"/><Relationship Id="rId8" Type="http://schemas.openxmlformats.org/officeDocument/2006/relationships/hyperlink" Target="https://swagger.io/specification/v2/" TargetMode="External"/><Relationship Id="rId9" Type="http://schemas.openxmlformats.org/officeDocument/2006/relationships/hyperlink" Target="https://swagger.io/specification/v3" TargetMode="External"/><Relationship Id="rId10" Type="http://schemas.openxmlformats.org/officeDocument/2006/relationships/hyperlink" Target="https://swagger.io/specification" TargetMode="External"/><Relationship Id="rId11" Type="http://schemas.openxmlformats.org/officeDocument/2006/relationships/image" Target="../media/image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editor.swagger.io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marketplace.visualstudio.com/items?itemName=42Crunch.vscode-openapi" TargetMode="External"/><Relationship Id="rId5" Type="http://schemas.openxmlformats.org/officeDocument/2006/relationships/image" Target="../media/image1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development.mic@globahitss.com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searchapparchitecture.techtarget.com/feature/5-stages-of-an-API-lifecycle-explained" TargetMode="External"/><Relationship Id="rId3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ics.uci.edu/~fielding/pubs/dissertation/fielding_dissertation.pdf" TargetMode="Externa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ítulo 3"/>
          <p:cNvSpPr txBox="1"/>
          <p:nvPr/>
        </p:nvSpPr>
        <p:spPr>
          <a:xfrm>
            <a:off x="925919" y="1541880"/>
            <a:ext cx="10338842" cy="2192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lnSpc>
                <a:spcPct val="90000"/>
              </a:lnSpc>
              <a:defRPr b="1" spc="-1" sz="4000">
                <a:solidFill>
                  <a:schemeClr val="accent2"/>
                </a:solidFill>
              </a:defRPr>
            </a:pPr>
            <a:r>
              <a:t>Buenas práctivas para el diseño de </a:t>
            </a:r>
            <a:br/>
            <a:r>
              <a:t>Servicios RESTful</a:t>
            </a:r>
            <a:br/>
            <a:br/>
            <a:r>
              <a:t>OAS v.3</a:t>
            </a:r>
          </a:p>
        </p:txBody>
      </p:sp>
      <p:pic>
        <p:nvPicPr>
          <p:cNvPr id="24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439" y="5486400"/>
            <a:ext cx="3306241" cy="1130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Niveles del Modelo</a:t>
            </a:r>
          </a:p>
        </p:txBody>
      </p:sp>
      <p:sp>
        <p:nvSpPr>
          <p:cNvPr id="274" name="PlaceHolder 2"/>
          <p:cNvSpPr txBox="1"/>
          <p:nvPr>
            <p:ph type="body" idx="4294967295"/>
          </p:nvPr>
        </p:nvSpPr>
        <p:spPr>
          <a:xfrm>
            <a:off x="438479" y="1244880"/>
            <a:ext cx="10514522" cy="503348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2400">
                <a:solidFill>
                  <a:srgbClr val="0C0C0C"/>
                </a:solidFill>
              </a:defRPr>
            </a:pPr>
            <a:r>
              <a:t>Nivel 0: RPC (Remote Procedure Call)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" sz="2400"/>
            </a:pPr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Solo una URL, normalmente usando </a:t>
            </a:r>
            <a:r>
              <a:rPr b="1"/>
              <a:t>POST</a:t>
            </a:r>
            <a:r>
              <a:t>.</a:t>
            </a:r>
            <a:endParaRPr spc="-1"/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Todas las operaciones se envían a un único endpoint.</a:t>
            </a:r>
            <a:endParaRPr spc="-1"/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Ejemplo: </a:t>
            </a:r>
            <a:r>
              <a:rPr b="1">
                <a:solidFill>
                  <a:srgbClr val="FF8000"/>
                </a:solidFill>
              </a:rPr>
              <a:t>/api</a:t>
            </a:r>
            <a:r>
              <a:t> con diferentes acciones en el cuerpo.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2400">
                <a:solidFill>
                  <a:srgbClr val="0C0C0C"/>
                </a:solidFill>
              </a:defRPr>
            </a:pPr>
            <a:r>
              <a:t>Nivel 1: Recursos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" sz="2400"/>
            </a:pPr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URLs separadas para cada recurso.</a:t>
            </a:r>
            <a:endParaRPr spc="-1"/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Aún se usa solo un verbo HTTP (generalmente </a:t>
            </a:r>
            <a:r>
              <a:rPr b="1"/>
              <a:t>POST</a:t>
            </a:r>
            <a:r>
              <a:t>).</a:t>
            </a:r>
            <a:endParaRPr spc="-1"/>
          </a:p>
          <a:p>
            <a:pPr marL="228599" indent="-228599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Ejemplo: </a:t>
            </a:r>
            <a:r>
              <a:rPr b="1">
                <a:solidFill>
                  <a:srgbClr val="FF8000"/>
                </a:solidFill>
              </a:rPr>
              <a:t>/users</a:t>
            </a:r>
            <a:r>
              <a:t>, </a:t>
            </a:r>
            <a:r>
              <a:rPr b="1">
                <a:solidFill>
                  <a:srgbClr val="FF8000"/>
                </a:solidFill>
              </a:rPr>
              <a:t>/orders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Niveles del Modelo</a:t>
            </a:r>
          </a:p>
        </p:txBody>
      </p:sp>
      <p:sp>
        <p:nvSpPr>
          <p:cNvPr id="277" name="PlaceHolder 2"/>
          <p:cNvSpPr txBox="1"/>
          <p:nvPr>
            <p:ph type="body" idx="4294967295"/>
          </p:nvPr>
        </p:nvSpPr>
        <p:spPr>
          <a:xfrm>
            <a:off x="438479" y="1280879"/>
            <a:ext cx="10514522" cy="4701284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2400">
                <a:solidFill>
                  <a:srgbClr val="0C0C0C"/>
                </a:solidFill>
              </a:defRPr>
            </a:pPr>
            <a:r>
              <a:t>Nivel 2: Verbos HTTP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"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Uso correcto de los verbos HTTP (GET, POST, PUT, DELETE, etc.) para operar sobre recursos.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Ejemplo: </a:t>
            </a:r>
            <a:r>
              <a:rPr b="1">
                <a:solidFill>
                  <a:srgbClr val="FF8000"/>
                </a:solidFill>
              </a:rPr>
              <a:t>GET /users</a:t>
            </a:r>
            <a:r>
              <a:t>, </a:t>
            </a:r>
            <a:r>
              <a:rPr b="1">
                <a:solidFill>
                  <a:srgbClr val="FF8000"/>
                </a:solidFill>
              </a:rPr>
              <a:t>POST /users</a:t>
            </a:r>
            <a:r>
              <a:t>, </a:t>
            </a:r>
            <a:r>
              <a:rPr b="1">
                <a:solidFill>
                  <a:srgbClr val="FF8000"/>
                </a:solidFill>
              </a:rPr>
              <a:t>DELETE /users/123</a:t>
            </a:r>
            <a:r>
              <a:t>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2400">
                <a:solidFill>
                  <a:srgbClr val="0C0C0C"/>
                </a:solidFill>
              </a:defRPr>
            </a:pPr>
            <a:r>
              <a:t>Nivel 3: HATEOAS (Hypermedia As The Engine Of Application State)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"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Las respuestas incluyen enlaces (hypermedia) para navegar la API.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20" sz="2400">
                <a:solidFill>
                  <a:srgbClr val="0C0C0C"/>
                </a:solidFill>
              </a:defRPr>
            </a:pPr>
            <a:r>
              <a:t>El cliente puede descubrir acciones disponibles dinámicamente.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Diseño de API RESTful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282" name="PlaceHolder 2"/>
          <p:cNvSpPr txBox="1"/>
          <p:nvPr>
            <p:ph type="body" idx="4294967295"/>
          </p:nvPr>
        </p:nvSpPr>
        <p:spPr>
          <a:xfrm>
            <a:off x="438479" y="148536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Cuando se realiza la interacción entre un cliente y un servidor a través de una REST API existen los siguientes elementos a considerar: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Endpoint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Resource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Request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Response</a:t>
            </a:r>
          </a:p>
        </p:txBody>
      </p:sp>
      <p:pic>
        <p:nvPicPr>
          <p:cNvPr id="283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6719" y="2778119"/>
            <a:ext cx="8236802" cy="2552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Endpoint</a:t>
            </a:r>
          </a:p>
        </p:txBody>
      </p:sp>
      <p:sp>
        <p:nvSpPr>
          <p:cNvPr id="286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Un </a:t>
            </a:r>
            <a:r>
              <a:rPr b="1"/>
              <a:t>endpoint </a:t>
            </a:r>
            <a:r>
              <a:t>es un punto de conexión que da servicio a un conjunto de recursos REST, por ejemplo: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</a:t>
            </a:r>
            <a:endParaRPr spc="-1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EF5C63"/>
              </a:buClr>
              <a:buSzPct val="100000"/>
              <a:buFont typeface="Arial"/>
              <a:buChar char="•"/>
              <a:defRPr spc="-100" sz="2400">
                <a:solidFill>
                  <a:srgbClr val="EF5C63"/>
                </a:solidFill>
              </a:defRPr>
            </a:pPr>
            <a:r>
              <a:t>api/v1</a:t>
            </a:r>
            <a:r>
              <a:rPr>
                <a:solidFill>
                  <a:srgbClr val="00B050"/>
                </a:solidFill>
              </a:rPr>
              <a:t>		</a:t>
            </a:r>
            <a:r>
              <a:t>&gt; Indica el contexto y la versión API.</a:t>
            </a:r>
            <a:endParaRPr spc="-1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100000"/>
              <a:buFont typeface="Arial"/>
              <a:buChar char="•"/>
              <a:defRPr spc="-100" sz="2400">
                <a:solidFill>
                  <a:srgbClr val="0070C0"/>
                </a:solidFill>
              </a:defRPr>
            </a:pPr>
            <a:r>
              <a:t>reservations		&gt; Es el recurso (resource) a consumir.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289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El concepto fundamental en cualquier API RESTful es el </a:t>
            </a:r>
            <a:r>
              <a:rPr b="1"/>
              <a:t>resource</a:t>
            </a:r>
            <a:r>
              <a:t>. Un recurso es un objeto con un tipo, datos asociados, relaciones con otros recursos y un conjunto de métodos que operan en él.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Es similar a una instancia de objeto en un lenguaje de programación orientado a objetos, con la importante diferencia de que solo se definen unos pocos métodos estándar para el recurso (correspondientes a los métodos HTTP estándar </a:t>
            </a:r>
            <a:r>
              <a:rPr b="1">
                <a:solidFill>
                  <a:srgbClr val="189EAF"/>
                </a:solidFill>
              </a:rPr>
              <a:t>GET</a:t>
            </a:r>
            <a:r>
              <a:t>, </a:t>
            </a:r>
            <a:r>
              <a:rPr b="1">
                <a:solidFill>
                  <a:srgbClr val="00B050"/>
                </a:solidFill>
              </a:rPr>
              <a:t>POST</a:t>
            </a:r>
            <a:r>
              <a:t>, </a:t>
            </a:r>
            <a:r>
              <a:rPr b="1">
                <a:solidFill>
                  <a:srgbClr val="F39500"/>
                </a:solidFill>
              </a:rPr>
              <a:t>PUT </a:t>
            </a:r>
            <a:r>
              <a:t>y </a:t>
            </a:r>
            <a:r>
              <a:rPr b="1">
                <a:solidFill>
                  <a:srgbClr val="FF0000"/>
                </a:solidFill>
              </a:rPr>
              <a:t>DELETE</a:t>
            </a:r>
            <a:r>
              <a:t>), mientras que una instancia de objeto normalmente tiene muchos métodos.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292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Usa sustantivos.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Por ejemplo, se debe utilizar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</a:t>
            </a:r>
            <a:r>
              <a:t>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en lugar de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getReservations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295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Utiliza nombres intuitivos, claros e integros.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Por ejemplo, se debe utilizar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reservations/123/first-name</a:t>
            </a:r>
            <a:r>
              <a:t>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en lugar de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298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Utiliza separador de barra inclinada para jerarquías.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Por ejemplo, se debe utilizar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reservations/123/first-name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301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Separa palabras con guiones.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Por ejemplo, se debe utilizar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reservations/123/first-name</a:t>
            </a:r>
            <a:r>
              <a:t>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en lugar de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reservations/123/first_name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reservations/123/firstName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45" name="PlaceHolder 2"/>
          <p:cNvSpPr txBox="1"/>
          <p:nvPr>
            <p:ph type="body" idx="4294967295"/>
          </p:nvPr>
        </p:nvSpPr>
        <p:spPr>
          <a:xfrm>
            <a:off x="438479" y="1532159"/>
            <a:ext cx="10514522" cy="461736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400">
                <a:solidFill>
                  <a:srgbClr val="0C0C0C"/>
                </a:solidFill>
              </a:defRPr>
            </a:pPr>
            <a:r>
              <a:t>Conceptos y definiciones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400">
                <a:solidFill>
                  <a:srgbClr val="0C0C0C"/>
                </a:solidFill>
              </a:defRPr>
            </a:pPr>
            <a:r>
              <a:t>Diseño de API RESTful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Generación de especificación con OAS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Generación de Servidor Dummy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Consumo de servicio desde Postman</a:t>
            </a:r>
            <a:endParaRPr spc="-1"/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400">
                <a:solidFill>
                  <a:srgbClr val="0C0C0C"/>
                </a:solidFill>
              </a:defRPr>
            </a:pPr>
            <a:r>
              <a:t>Ejemplo de proyecto Maven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Generación de código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Implementación del servicio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304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Usa letras minúsculas.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Evita los caracteres especiales.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Resource</a:t>
            </a:r>
          </a:p>
        </p:txBody>
      </p:sp>
      <p:sp>
        <p:nvSpPr>
          <p:cNvPr id="307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Evita las extensiones de archivo.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Por ejemplo, se debe utilizar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</a:t>
            </a:r>
            <a:r>
              <a:t>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en lugar de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2400">
                <a:solidFill>
                  <a:srgbClr val="0C0C0C"/>
                </a:solidFill>
              </a:defRPr>
            </a:pPr>
            <a:r>
              <a:t>		https://api.gym.com/</a:t>
            </a:r>
            <a:r>
              <a:rPr>
                <a:solidFill>
                  <a:srgbClr val="EF5C63"/>
                </a:solidFill>
              </a:rPr>
              <a:t>api/v1</a:t>
            </a:r>
            <a:r>
              <a:t>/</a:t>
            </a:r>
            <a:r>
              <a:rPr>
                <a:solidFill>
                  <a:srgbClr val="0070C0"/>
                </a:solidFill>
              </a:rPr>
              <a:t>reservations.xml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310" name="PlaceHolder 2"/>
          <p:cNvSpPr txBox="1"/>
          <p:nvPr>
            <p:ph type="body" idx="4294967295"/>
          </p:nvPr>
        </p:nvSpPr>
        <p:spPr>
          <a:xfrm>
            <a:off x="438479" y="133020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Un </a:t>
            </a:r>
            <a:r>
              <a:rPr b="1"/>
              <a:t>request</a:t>
            </a:r>
            <a:r>
              <a:t> es el mensaje enviado por el cliente hacia el servidor. 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Permite identificar el tipo de </a:t>
            </a:r>
            <a:r>
              <a:rPr b="1"/>
              <a:t>acciones</a:t>
            </a:r>
            <a:r>
              <a:t> o </a:t>
            </a:r>
            <a:r>
              <a:rPr b="1"/>
              <a:t>verbos </a:t>
            </a:r>
            <a:r>
              <a:t>que queremos realizar.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En una REST API el equivalente a CRUD son los </a:t>
            </a:r>
            <a:r>
              <a:rPr b="1"/>
              <a:t>métodos</a:t>
            </a:r>
            <a:r>
              <a:t>/</a:t>
            </a:r>
            <a:r>
              <a:rPr b="1"/>
              <a:t>operaciones</a:t>
            </a:r>
            <a:r>
              <a:t> </a:t>
            </a:r>
            <a:r>
              <a:rPr b="1"/>
              <a:t>HTTP</a:t>
            </a:r>
            <a:r>
              <a:t>.</a:t>
            </a:r>
          </a:p>
        </p:txBody>
      </p:sp>
      <p:pic>
        <p:nvPicPr>
          <p:cNvPr id="3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759" y="2815559"/>
            <a:ext cx="6227642" cy="300996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Right Arrow 7"/>
          <p:cNvSpPr/>
          <p:nvPr/>
        </p:nvSpPr>
        <p:spPr>
          <a:xfrm>
            <a:off x="1754639" y="4734000"/>
            <a:ext cx="769681" cy="3290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>
            <a:solidFill>
              <a:srgbClr val="747777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3" name="Text Box 8"/>
          <p:cNvSpPr txBox="1"/>
          <p:nvPr/>
        </p:nvSpPr>
        <p:spPr>
          <a:xfrm>
            <a:off x="770040" y="4669199"/>
            <a:ext cx="897976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pc="-1" sz="2400">
                <a:solidFill>
                  <a:srgbClr val="0C0C0C"/>
                </a:solidFill>
              </a:defRPr>
            </a:lvl1pPr>
          </a:lstStyle>
          <a:p>
            <a:pPr/>
            <a:r>
              <a:t>HTTP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316" name="PlaceHolder 2"/>
          <p:cNvSpPr txBox="1"/>
          <p:nvPr>
            <p:ph type="body" idx="4294967295"/>
          </p:nvPr>
        </p:nvSpPr>
        <p:spPr>
          <a:xfrm>
            <a:off x="438479" y="1470600"/>
            <a:ext cx="9815684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Partes que conforman un Request.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Operation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Una operación es un método HTTP.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Endpoint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Es el punto de conexión de la REST API a la que nos vamos a comunicar.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Parameters or Body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Son los datos que se requieren enviar en el "request", los datos del body típicamente están en un formato Json.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Headers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Es una parte especial de un "request" que puede tener datos como </a:t>
            </a:r>
            <a:r>
              <a:rPr i="1"/>
              <a:t>API Key</a:t>
            </a:r>
            <a:r>
              <a:t> o algún dato de autenticación.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319" name="PlaceHolder 2"/>
          <p:cNvSpPr txBox="1"/>
          <p:nvPr>
            <p:ph type="body" idx="4294967295"/>
          </p:nvPr>
        </p:nvSpPr>
        <p:spPr>
          <a:xfrm>
            <a:off x="438479" y="1510199"/>
            <a:ext cx="10514522" cy="482292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Es la información retornada por el servidor.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Los datos típicamente se encuentran en forma de datos Json.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HTTP Response Code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Es el código de respuesta de HTTP.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Body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Son los datos que regresa el servicio consultado.</a:t>
            </a:r>
            <a:endParaRPr spc="-1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000">
                <a:solidFill>
                  <a:srgbClr val="0C0C0C"/>
                </a:solidFill>
              </a:defRPr>
            </a:pPr>
            <a:r>
              <a:t>Headers</a:t>
            </a:r>
            <a:endParaRPr spc="-1"/>
          </a:p>
          <a:p>
            <a:pPr marL="0" indent="45720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pc="-100" sz="2000">
                <a:solidFill>
                  <a:srgbClr val="0C0C0C"/>
                </a:solidFill>
              </a:defRPr>
            </a:pPr>
            <a:r>
              <a:t>	Es una parte especial de un "response" que puede tener datos como Content-type</a:t>
            </a:r>
            <a:r>
              <a:t>, </a:t>
            </a:r>
            <a:r>
              <a:t>date</a:t>
            </a:r>
            <a:r>
              <a:t> o algún dato proporcionado por el servicio consultado.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322" name="PlaceHolder 2"/>
          <p:cNvSpPr txBox="1"/>
          <p:nvPr>
            <p:ph type="body" sz="quarter" idx="4294967295"/>
          </p:nvPr>
        </p:nvSpPr>
        <p:spPr>
          <a:xfrm>
            <a:off x="438479" y="1825560"/>
            <a:ext cx="10514522" cy="868320"/>
          </a:xfrm>
          <a:prstGeom prst="rect">
            <a:avLst/>
          </a:prstGeom>
        </p:spPr>
        <p:txBody>
          <a:bodyPr lIns="44999" tIns="44999" rIns="44999" bIns="44999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C0C0C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https://developer.mozilla.org/en-US/docs/Web/HTTP/Status</a:t>
            </a:r>
          </a:p>
        </p:txBody>
      </p:sp>
      <p:pic>
        <p:nvPicPr>
          <p:cNvPr id="3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4940" y="2497320"/>
            <a:ext cx="5601600" cy="26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685800"/>
            <a:ext cx="9991801" cy="5721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OpenAPI Specification (OAS)</a:t>
            </a:r>
          </a:p>
        </p:txBody>
      </p:sp>
      <p:sp>
        <p:nvSpPr>
          <p:cNvPr id="328" name="PlaceHolder 2"/>
          <p:cNvSpPr txBox="1"/>
          <p:nvPr>
            <p:ph type="body" idx="4294967295"/>
          </p:nvPr>
        </p:nvSpPr>
        <p:spPr>
          <a:xfrm>
            <a:off x="438479" y="1390780"/>
            <a:ext cx="10514522" cy="436248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El proyecto </a:t>
            </a:r>
            <a:r>
              <a:rPr b="1"/>
              <a:t>Swagger API</a:t>
            </a:r>
            <a:r>
              <a:t> se creó para automatizar la documentación y la generación del SDK (framework) de clientes de API’s. 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Se diseñó un formato sencillo para describir la interfaz en </a:t>
            </a:r>
            <a:r>
              <a:rPr b="1"/>
              <a:t>Json </a:t>
            </a:r>
            <a:r>
              <a:t>o </a:t>
            </a:r>
            <a:r>
              <a:rPr b="1"/>
              <a:t>YAML</a:t>
            </a:r>
            <a:r>
              <a:t>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En marzo de 2015 </a:t>
            </a:r>
            <a:r>
              <a:rPr b="1"/>
              <a:t>SmartBear Software</a:t>
            </a:r>
            <a:r>
              <a:t> adquiere la </a:t>
            </a:r>
            <a:r>
              <a:rPr b="1"/>
              <a:t>Swagger Specification</a:t>
            </a:r>
            <a:r>
              <a:t>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En noviembre de 2015 </a:t>
            </a:r>
            <a:r>
              <a:rPr b="1"/>
              <a:t>SmartBear Software</a:t>
            </a:r>
            <a:r>
              <a:t> anuncia la creación de una nueva organización llamada </a:t>
            </a:r>
            <a:r>
              <a:rPr b="1"/>
              <a:t>OpenAPI Initiative</a:t>
            </a:r>
            <a:r>
              <a:t> bajo el sponsorship de </a:t>
            </a:r>
            <a:r>
              <a:rPr b="1"/>
              <a:t>Linux Foundation</a:t>
            </a:r>
            <a:r>
              <a:t>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En enero de 2016 </a:t>
            </a:r>
            <a:r>
              <a:rPr b="1">
                <a:solidFill>
                  <a:srgbClr val="0070C0"/>
                </a:solidFill>
              </a:rPr>
              <a:t>Swagger Specification</a:t>
            </a:r>
            <a:r>
              <a:t> fue renombrada por </a:t>
            </a:r>
            <a:r>
              <a:rPr b="1">
                <a:solidFill>
                  <a:srgbClr val="FF0000"/>
                </a:solidFill>
              </a:rPr>
              <a:t>OpenAPI Specification</a:t>
            </a:r>
            <a:r>
              <a:t> (</a:t>
            </a:r>
            <a:r>
              <a:rPr b="1"/>
              <a:t>OAS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OpenAPI Specification (OAS)</a:t>
            </a:r>
          </a:p>
        </p:txBody>
      </p:sp>
      <p:sp>
        <p:nvSpPr>
          <p:cNvPr id="331" name="PlaceHolder 2"/>
          <p:cNvSpPr txBox="1"/>
          <p:nvPr>
            <p:ph type="body" idx="4294967295"/>
          </p:nvPr>
        </p:nvSpPr>
        <p:spPr>
          <a:xfrm>
            <a:off x="438479" y="156960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2200">
                <a:solidFill>
                  <a:srgbClr val="0C0C0C"/>
                </a:solidFill>
              </a:defRPr>
            </a:pPr>
            <a:r>
              <a:t>OpenAPI </a:t>
            </a:r>
            <a:r>
              <a:rPr b="0"/>
              <a:t>permite definir la especificación de una interfaz RESTful (</a:t>
            </a:r>
            <a:r>
              <a:rPr b="0" i="1"/>
              <a:t>similar al WSDL de SOAP</a:t>
            </a:r>
            <a:r>
              <a:rPr b="0"/>
              <a:t>) para el desarrollo y consumo de un API por medio de un mapeo efectivo de todos los </a:t>
            </a:r>
            <a:r>
              <a:t>recursos </a:t>
            </a:r>
            <a:r>
              <a:rPr b="0"/>
              <a:t>y </a:t>
            </a:r>
            <a:r>
              <a:t>operaciones </a:t>
            </a:r>
            <a:r>
              <a:rPr b="0"/>
              <a:t>asociados con la interfaz.</a:t>
            </a:r>
            <a:endParaRPr spc="-1" sz="2400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Es un estándar para definir contratos de API RESTful, los cuales describen la interfaz de los servicios que se van a consumir.</a:t>
            </a:r>
            <a:endParaRPr spc="-1" sz="2400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Permite formalizar la definición (contrato) entre los participantes (cliente-servidor).</a:t>
            </a:r>
            <a:endParaRPr spc="-1" sz="2400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OpenAPI permite estandarizar el modelado de APIs RESTful.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Beneficios</a:t>
            </a:r>
          </a:p>
        </p:txBody>
      </p:sp>
      <p:sp>
        <p:nvSpPr>
          <p:cNvPr id="334" name="PlaceHolder 2"/>
          <p:cNvSpPr txBox="1"/>
          <p:nvPr>
            <p:ph type="body" idx="4294967295"/>
          </p:nvPr>
        </p:nvSpPr>
        <p:spPr>
          <a:xfrm>
            <a:off x="438479" y="1166039"/>
            <a:ext cx="10514522" cy="475452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 Es un formato estandarizado para describir REST API.</a:t>
            </a:r>
            <a:endParaRPr spc="-1" sz="24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800">
                <a:solidFill>
                  <a:srgbClr val="0C0C0C"/>
                </a:solidFill>
              </a:defRPr>
            </a:pPr>
            <a:r>
              <a:t>Puede ser leído por humanos o máquinas.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800">
                <a:solidFill>
                  <a:srgbClr val="0C0C0C"/>
                </a:solidFill>
              </a:defRPr>
            </a:pPr>
            <a:r>
              <a:t> La definición puede ser consumida por DevOps o un proceso automatizado.</a:t>
            </a:r>
            <a:endParaRPr spc="-1" sz="20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Guía</a:t>
            </a:r>
            <a:endParaRPr spc="-1" sz="24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800">
                <a:solidFill>
                  <a:srgbClr val="0C0C0C"/>
                </a:solidFill>
              </a:defRPr>
            </a:pPr>
            <a:r>
              <a:t>Permite a alguien hacer referencia a la definición OpenAPI para entender y utilizar el servicio o REST API.</a:t>
            </a:r>
            <a:endParaRPr spc="-1" sz="20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200">
                <a:solidFill>
                  <a:srgbClr val="0C0C0C"/>
                </a:solidFill>
              </a:defRPr>
            </a:pPr>
            <a:r>
              <a:t>Extiende el REST API con herramientas.</a:t>
            </a:r>
            <a:endParaRPr spc="-1" sz="24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800">
                <a:solidFill>
                  <a:srgbClr val="0C0C0C"/>
                </a:solidFill>
              </a:defRPr>
            </a:pPr>
            <a:r>
              <a:t>Las herramientas pueden tomar la definición OpenAPI como entrada y producir ciertos artefactos.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1800">
                <a:solidFill>
                  <a:srgbClr val="0C0C0C"/>
                </a:solidFill>
              </a:defRPr>
            </a:pPr>
            <a:r>
              <a:t>API Validator</a:t>
            </a:r>
            <a:r>
              <a:rPr b="0"/>
              <a:t> realiza validaciones para asegurarse que la REST API está cumpliendo con cierto conjunto de estándares de la industria.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1800">
                <a:solidFill>
                  <a:srgbClr val="0C0C0C"/>
                </a:solidFill>
              </a:defRPr>
            </a:pPr>
            <a:r>
              <a:t>API doc generator</a:t>
            </a:r>
            <a:r>
              <a:rPr b="0"/>
              <a:t> genera la documentación REST API que describe de forma clara y exacta lo que la REST API realiza.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0" sz="1800">
                <a:solidFill>
                  <a:srgbClr val="0C0C0C"/>
                </a:solidFill>
              </a:defRPr>
            </a:pPr>
            <a:r>
              <a:t>SDK generator</a:t>
            </a:r>
            <a:r>
              <a:rPr b="0"/>
              <a:t> genera librerias de cliente en el lenguaje que se indique y que permite consumir la REST 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Conceptos y definiciones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OpenAPI</a:t>
            </a:r>
          </a:p>
        </p:txBody>
      </p:sp>
      <p:sp>
        <p:nvSpPr>
          <p:cNvPr id="337" name="PlaceHolder 2"/>
          <p:cNvSpPr txBox="1"/>
          <p:nvPr>
            <p:ph type="body" sz="half" idx="4294967295"/>
          </p:nvPr>
        </p:nvSpPr>
        <p:spPr>
          <a:xfrm>
            <a:off x="971999" y="1495439"/>
            <a:ext cx="4637521" cy="463392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swagger: </a:t>
            </a:r>
            <a:r>
              <a:rPr>
                <a:solidFill>
                  <a:srgbClr val="EF5C63"/>
                </a:solidFill>
              </a:rPr>
              <a:t>"2.0"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info: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title: </a:t>
            </a:r>
            <a:r>
              <a:rPr>
                <a:solidFill>
                  <a:srgbClr val="EF5C63"/>
                </a:solidFill>
              </a:rPr>
              <a:t>"Book Reservation API"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"API REST para gestión de reservas de gimnasio"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version: </a:t>
            </a:r>
            <a:r>
              <a:rPr>
                <a:solidFill>
                  <a:srgbClr val="EF5C63"/>
                </a:solidFill>
              </a:rPr>
              <a:t>"1.0.0"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host: </a:t>
            </a:r>
            <a:r>
              <a:rPr>
                <a:solidFill>
                  <a:srgbClr val="EF5C63"/>
                </a:solidFill>
              </a:rPr>
              <a:t>"api.gym.com"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basePath: </a:t>
            </a:r>
            <a:r>
              <a:rPr>
                <a:solidFill>
                  <a:srgbClr val="EF5C63"/>
                </a:solidFill>
              </a:rPr>
              <a:t>"/api/v1"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schemes: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"https"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"http"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EF5C63"/>
                </a:solidFill>
              </a:rPr>
              <a:t>/reservations: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4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</p:txBody>
      </p:sp>
      <p:sp>
        <p:nvSpPr>
          <p:cNvPr id="338" name="Marcador de contenido 2"/>
          <p:cNvSpPr txBox="1"/>
          <p:nvPr/>
        </p:nvSpPr>
        <p:spPr>
          <a:xfrm>
            <a:off x="6271919" y="1495439"/>
            <a:ext cx="5098682" cy="456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openapi:</a:t>
            </a:r>
            <a:r>
              <a:rPr>
                <a:solidFill>
                  <a:srgbClr val="0C0C0C"/>
                </a:solidFill>
              </a:rPr>
              <a:t> </a:t>
            </a:r>
            <a:r>
              <a:rPr>
                <a:solidFill>
                  <a:srgbClr val="EF5C63"/>
                </a:solidFill>
              </a:rPr>
              <a:t>3.0.4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info: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title: </a:t>
            </a:r>
            <a:r>
              <a:rPr>
                <a:solidFill>
                  <a:srgbClr val="EF5C63"/>
                </a:solidFill>
              </a:rPr>
              <a:t>Gym Reservation API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API REST para gestión de reservas de gimnasio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version: </a:t>
            </a:r>
            <a:r>
              <a:rPr>
                <a:solidFill>
                  <a:srgbClr val="EF5C63"/>
                </a:solidFill>
              </a:rPr>
              <a:t>1.0.0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servers: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EF5C63"/>
                </a:solidFill>
              </a:rPr>
              <a:t>- url: https://api.gym.com/api/v1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paths: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EF5C63"/>
                </a:solidFill>
              </a:rPr>
              <a:t>/reservations: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b="1" spc="-100" sz="14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OpenAPI Specification (OAS)</a:t>
            </a:r>
          </a:p>
        </p:txBody>
      </p:sp>
      <p:sp>
        <p:nvSpPr>
          <p:cNvPr id="341" name="PlaceHolder 2"/>
          <p:cNvSpPr txBox="1"/>
          <p:nvPr>
            <p:ph type="body" sz="quarter" idx="4294967295"/>
          </p:nvPr>
        </p:nvSpPr>
        <p:spPr>
          <a:xfrm>
            <a:off x="4253399" y="1102900"/>
            <a:ext cx="4251365" cy="260875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10" sz="1764">
                <a:solidFill>
                  <a:srgbClr val="0C0C0C"/>
                </a:solidFill>
              </a:defRPr>
            </a:pPr>
            <a:r>
              <a:t>OpenAPI Specification v3.0.4</a:t>
            </a:r>
            <a:endParaRPr spc="0"/>
          </a:p>
          <a:p>
            <a:pPr marL="0" indent="448055" defTabSz="896111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pc="-110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https://spec.openapis.org/oas/v3.0.4.html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10" sz="1764">
                <a:solidFill>
                  <a:srgbClr val="0C0C0C"/>
                </a:solidFill>
              </a:defRPr>
            </a:pPr>
            <a:r>
              <a:t>OpenAPI Specification v3.1.1</a:t>
            </a:r>
            <a:endParaRPr spc="0"/>
          </a:p>
          <a:p>
            <a:pPr marL="0" indent="448055" defTabSz="896111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pc="-110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https://spec.openapis.org/oas/v3.1.1.html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10" sz="1764">
                <a:solidFill>
                  <a:srgbClr val="0C0C0C"/>
                </a:solidFill>
              </a:defRPr>
            </a:pPr>
            <a:r>
              <a:t>OpenAPI Specification v3.1.2</a:t>
            </a:r>
            <a:endParaRPr spc="0"/>
          </a:p>
          <a:p>
            <a:pPr marL="0" indent="448055" defTabSz="896111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pc="-110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https://spec.openapis.org/oas/v3.1.2.html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10" sz="1764">
                <a:solidFill>
                  <a:srgbClr val="0C0C0C"/>
                </a:solidFill>
              </a:defRPr>
            </a:pPr>
            <a:r>
              <a:t>OpenAPI Specification v3.2.0</a:t>
            </a:r>
            <a:endParaRPr spc="0"/>
          </a:p>
          <a:p>
            <a:pPr marL="0" indent="448055" defTabSz="896111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pc="-110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https://spec.openapis.org/oas/v3.2.0.html</a:t>
            </a:r>
          </a:p>
        </p:txBody>
      </p:sp>
      <p:pic>
        <p:nvPicPr>
          <p:cNvPr id="342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0720" y="4758120"/>
            <a:ext cx="3026520" cy="87264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Marcador de contenido 2"/>
          <p:cNvSpPr txBox="1"/>
          <p:nvPr/>
        </p:nvSpPr>
        <p:spPr>
          <a:xfrm>
            <a:off x="4298399" y="4018098"/>
            <a:ext cx="4495976" cy="260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3" sz="1764">
                <a:solidFill>
                  <a:srgbClr val="0C0C0C"/>
                </a:solidFill>
              </a:defRPr>
            </a:pPr>
            <a:r>
              <a:t>OpenAPI Specification</a:t>
            </a:r>
            <a:endParaRPr spc="0"/>
          </a:p>
          <a:p>
            <a:pPr indent="448055" defTabSz="896111">
              <a:lnSpc>
                <a:spcPct val="90000"/>
              </a:lnSpc>
              <a:spcBef>
                <a:spcPts val="300"/>
              </a:spcBef>
              <a:defRPr spc="-103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https://swagger.io/resources/open-api/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3" sz="1764">
                <a:solidFill>
                  <a:srgbClr val="0C0C0C"/>
                </a:solidFill>
              </a:defRPr>
            </a:pPr>
            <a:r>
              <a:t>OpenAPI Specification v2.0</a:t>
            </a:r>
            <a:endParaRPr spc="0"/>
          </a:p>
          <a:p>
            <a:pPr indent="448055" defTabSz="896111">
              <a:lnSpc>
                <a:spcPct val="90000"/>
              </a:lnSpc>
              <a:spcBef>
                <a:spcPts val="300"/>
              </a:spcBef>
              <a:defRPr spc="-103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https://swagger.io/specification/v2/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3" sz="1764">
                <a:solidFill>
                  <a:srgbClr val="0C0C0C"/>
                </a:solidFill>
              </a:defRPr>
            </a:pPr>
            <a:r>
              <a:t>OpenAPI Specification v3.0.4</a:t>
            </a:r>
            <a:endParaRPr spc="0"/>
          </a:p>
          <a:p>
            <a:pPr indent="448055" defTabSz="896111">
              <a:lnSpc>
                <a:spcPct val="90000"/>
              </a:lnSpc>
              <a:spcBef>
                <a:spcPts val="300"/>
              </a:spcBef>
              <a:defRPr spc="-103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https://swagger.io/specification/v3</a:t>
            </a:r>
            <a:endParaRPr spc="0"/>
          </a:p>
          <a:p>
            <a:pPr marL="224027" indent="-224027" defTabSz="896111">
              <a:lnSpc>
                <a:spcPct val="90000"/>
              </a:lnSpc>
              <a:spcBef>
                <a:spcPts val="900"/>
              </a:spcBef>
              <a:buClr>
                <a:srgbClr val="0C0C0C"/>
              </a:buClr>
              <a:buSzPct val="100000"/>
              <a:buFont typeface="Arial"/>
              <a:buChar char="•"/>
              <a:defRPr b="1" spc="-103" sz="1764">
                <a:solidFill>
                  <a:srgbClr val="0C0C0C"/>
                </a:solidFill>
              </a:defRPr>
            </a:pPr>
            <a:r>
              <a:t>OpenAPI Specification v3.1.1</a:t>
            </a:r>
            <a:endParaRPr spc="0"/>
          </a:p>
          <a:p>
            <a:pPr indent="448055" defTabSz="896111">
              <a:lnSpc>
                <a:spcPct val="90000"/>
              </a:lnSpc>
              <a:spcBef>
                <a:spcPts val="300"/>
              </a:spcBef>
              <a:defRPr spc="-103" sz="1764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https://swagger.io/specification</a:t>
            </a:r>
          </a:p>
        </p:txBody>
      </p:sp>
      <p:pic>
        <p:nvPicPr>
          <p:cNvPr id="344" name="Picture 9" descr="Picture 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3400" y="1665720"/>
            <a:ext cx="3003840" cy="906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Generación de especificación con OAS en Swagger Editor</a:t>
            </a:r>
          </a:p>
        </p:txBody>
      </p:sp>
      <p:sp>
        <p:nvSpPr>
          <p:cNvPr id="347" name="PlaceHolder 2"/>
          <p:cNvSpPr txBox="1"/>
          <p:nvPr>
            <p:ph type="sldNum" sz="quarter" idx="4294967295"/>
          </p:nvPr>
        </p:nvSpPr>
        <p:spPr>
          <a:xfrm>
            <a:off x="9151560" y="6328524"/>
            <a:ext cx="407247" cy="41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70308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URLs</a:t>
            </a:r>
          </a:p>
        </p:txBody>
      </p:sp>
      <p:sp>
        <p:nvSpPr>
          <p:cNvPr id="350" name="Marcador de contenido 1"/>
          <p:cNvSpPr txBox="1"/>
          <p:nvPr/>
        </p:nvSpPr>
        <p:spPr>
          <a:xfrm>
            <a:off x="1907140" y="2806200"/>
            <a:ext cx="5984281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https://editor.swagger.io/</a:t>
            </a:r>
          </a:p>
        </p:txBody>
      </p:sp>
      <p:pic>
        <p:nvPicPr>
          <p:cNvPr id="351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492" y="1431180"/>
            <a:ext cx="3902042" cy="11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https://marketplace.visualstudio.com/items?itemName=42Crunch.vscode-openapi"/>
          <p:cNvSpPr txBox="1"/>
          <p:nvPr/>
        </p:nvSpPr>
        <p:spPr>
          <a:xfrm>
            <a:off x="2323350" y="5008135"/>
            <a:ext cx="827802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https://marketplace.visualstudio.com/items?itemName=42Crunch.vscode-openapi</a:t>
            </a:r>
          </a:p>
        </p:txBody>
      </p:sp>
      <p:pic>
        <p:nvPicPr>
          <p:cNvPr id="353" name="42.png" descr="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5647" y="3693141"/>
            <a:ext cx="1575027" cy="1575028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OpenAPI (Swagger) Editor"/>
          <p:cNvSpPr txBox="1"/>
          <p:nvPr/>
        </p:nvSpPr>
        <p:spPr>
          <a:xfrm>
            <a:off x="2312316" y="4367674"/>
            <a:ext cx="4121050" cy="39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2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OpenAPI (Swagger) Editor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Creación de RESTful API</a:t>
            </a:r>
          </a:p>
        </p:txBody>
      </p:sp>
      <p:sp>
        <p:nvSpPr>
          <p:cNvPr id="357" name="PlaceHolder 2"/>
          <p:cNvSpPr txBox="1"/>
          <p:nvPr>
            <p:ph type="body" idx="4294967295"/>
          </p:nvPr>
        </p:nvSpPr>
        <p:spPr>
          <a:xfrm>
            <a:off x="438480" y="1068839"/>
            <a:ext cx="11220120" cy="510732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Descripción del servicio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i="1" spc="-100" sz="1800">
                <a:solidFill>
                  <a:schemeClr val="accent2"/>
                </a:solidFill>
              </a:defRPr>
            </a:pPr>
            <a:r>
              <a:t>	Crear un servicio que permita realizar operaciones CRUD sobre una "Reservación de Gym".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Parámetros de entrada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Parámetros de salida</a:t>
            </a:r>
          </a:p>
        </p:txBody>
      </p:sp>
      <p:pic>
        <p:nvPicPr>
          <p:cNvPr id="3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879" y="2303640"/>
            <a:ext cx="5761442" cy="168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3879" y="4513679"/>
            <a:ext cx="6266521" cy="20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Parámetros de entrada</a:t>
            </a:r>
          </a:p>
        </p:txBody>
      </p:sp>
      <p:pic>
        <p:nvPicPr>
          <p:cNvPr id="3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8640" y="2257560"/>
            <a:ext cx="8752321" cy="234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Parámetros de salida</a:t>
            </a:r>
          </a:p>
        </p:txBody>
      </p:sp>
      <p:pic>
        <p:nvPicPr>
          <p:cNvPr id="36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6600" y="1669320"/>
            <a:ext cx="6476041" cy="1075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320" y="3317759"/>
            <a:ext cx="9228601" cy="1408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Definición base</a:t>
            </a:r>
          </a:p>
        </p:txBody>
      </p:sp>
      <p:sp>
        <p:nvSpPr>
          <p:cNvPr id="369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openapi:</a:t>
            </a:r>
            <a:r>
              <a:rPr>
                <a:solidFill>
                  <a:srgbClr val="0C0C0C"/>
                </a:solidFill>
              </a:rPr>
              <a:t> </a:t>
            </a:r>
            <a:r>
              <a:rPr>
                <a:solidFill>
                  <a:srgbClr val="EF5C63"/>
                </a:solidFill>
              </a:rPr>
              <a:t>3.0.4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info: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title: </a:t>
            </a:r>
            <a:r>
              <a:rPr>
                <a:solidFill>
                  <a:srgbClr val="EF5C63"/>
                </a:solidFill>
              </a:rPr>
              <a:t>TELCO - Ordenes de Servicio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070C0"/>
                </a:solidFill>
              </a:rPr>
              <a:t>version: 1.0.0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/service-orders: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70C0"/>
                </a:solidFill>
              </a:rPr>
              <a:t>get: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responses: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200: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description: </a:t>
            </a:r>
            <a:r>
              <a:rPr>
                <a:solidFill>
                  <a:srgbClr val="EF5C63"/>
                </a:solidFill>
              </a:rPr>
              <a:t>Operación exitosa.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Metadata</a:t>
            </a:r>
          </a:p>
        </p:txBody>
      </p:sp>
      <p:sp>
        <p:nvSpPr>
          <p:cNvPr id="372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openapi: </a:t>
            </a:r>
            <a:r>
              <a:rPr>
                <a:solidFill>
                  <a:srgbClr val="EF5C63"/>
                </a:solidFill>
              </a:rPr>
              <a:t>3.0.1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info: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title: </a:t>
            </a:r>
            <a:r>
              <a:rPr>
                <a:solidFill>
                  <a:srgbClr val="EF5C63"/>
                </a:solidFill>
              </a:rPr>
              <a:t>TELCO - Ordenes de Servicio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Administración de Ordenes de Servicio.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contact: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</a:t>
            </a:r>
            <a:r>
              <a:rPr>
                <a:solidFill>
                  <a:srgbClr val="EF5C63"/>
                </a:solidFill>
              </a:rPr>
              <a:t>HITSS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email: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development.mic@globahitss.com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version: 1.0.0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375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servers: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http://development.telco.com/api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</a:t>
            </a:r>
            <a:r>
              <a:rPr>
                <a:solidFill>
                  <a:srgbClr val="EF5C63"/>
                </a:solidFill>
              </a:rPr>
              <a:t> Servidor de Desarrollo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https://staging.telco.com/api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</a:t>
            </a:r>
            <a:r>
              <a:rPr>
                <a:solidFill>
                  <a:srgbClr val="EF5C63"/>
                </a:solidFill>
              </a:rPr>
              <a:t> Servidor de Pruebas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https://telco.com/api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</a:t>
            </a:r>
            <a:r>
              <a:rPr>
                <a:solidFill>
                  <a:srgbClr val="EF5C63"/>
                </a:solidFill>
              </a:rPr>
              <a:t> Servidor de Producción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¿Qué es un API?</a:t>
            </a:r>
          </a:p>
        </p:txBody>
      </p:sp>
      <p:sp>
        <p:nvSpPr>
          <p:cNvPr id="250" name="PlaceHolder 2"/>
          <p:cNvSpPr txBox="1"/>
          <p:nvPr>
            <p:ph type="body" idx="4294967295"/>
          </p:nvPr>
        </p:nvSpPr>
        <p:spPr>
          <a:xfrm>
            <a:off x="438479" y="1807200"/>
            <a:ext cx="10514522" cy="4078139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Es un conjunto de definiciones y protocolos que se utilizan para desarrollar software y que permite la comunicación entre dos aplicaciones de software a través de un conjunto de reglas.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Existen varios tipos de API, por ejemplo </a:t>
            </a:r>
            <a:r>
              <a:rPr i="1"/>
              <a:t>Java API</a:t>
            </a:r>
            <a:r>
              <a:t> que son interfaces con clases que permiten a los objetos hablar entre si, esto dentro del lenguaje de programación Java. 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Además de las API's centradas en programación, están las Web APIs como lo es </a:t>
            </a:r>
            <a:r>
              <a:rPr i="1"/>
              <a:t>Simple Object Access Protocol</a:t>
            </a:r>
            <a:r>
              <a:t> (</a:t>
            </a:r>
            <a:r>
              <a:rPr b="1"/>
              <a:t>SOAP</a:t>
            </a:r>
            <a:r>
              <a:t>), </a:t>
            </a:r>
            <a:r>
              <a:rPr i="1"/>
              <a:t>Remote Procedure Call</a:t>
            </a:r>
            <a:r>
              <a:t> (</a:t>
            </a:r>
            <a:r>
              <a:rPr b="1"/>
              <a:t>RPC</a:t>
            </a:r>
            <a:r>
              <a:t>) y quizá la más popular, </a:t>
            </a:r>
            <a:r>
              <a:rPr i="1"/>
              <a:t>Representational State Transfer</a:t>
            </a:r>
            <a:r>
              <a:t> (</a:t>
            </a:r>
            <a:r>
              <a:rPr b="1"/>
              <a:t>REST</a:t>
            </a:r>
            <a:r>
              <a:t>).</a:t>
            </a:r>
          </a:p>
        </p:txBody>
      </p:sp>
      <p:sp>
        <p:nvSpPr>
          <p:cNvPr id="251" name="PlaceHolder 3"/>
          <p:cNvSpPr txBox="1"/>
          <p:nvPr>
            <p:ph type="sldNum" sz="quarter" idx="4294967295"/>
          </p:nvPr>
        </p:nvSpPr>
        <p:spPr>
          <a:xfrm>
            <a:off x="9151559" y="6328524"/>
            <a:ext cx="254974" cy="41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Tags</a:t>
            </a:r>
          </a:p>
        </p:txBody>
      </p:sp>
      <p:sp>
        <p:nvSpPr>
          <p:cNvPr id="378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tags: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</a:t>
            </a:r>
            <a:r>
              <a:rPr>
                <a:solidFill>
                  <a:srgbClr val="0070C0"/>
                </a:solidFill>
              </a:rPr>
              <a:t>name:</a:t>
            </a:r>
            <a:r>
              <a:t> Orden de Servicio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 description:</a:t>
            </a:r>
            <a:r>
              <a:t> Todos las operaciones asociadas al recurso Orden de Servicio.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16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16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16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/service-orders: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get: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tags:</a:t>
            </a:r>
            <a:r>
              <a:rPr>
                <a:solidFill>
                  <a:srgbClr val="EF5C63"/>
                </a:solidFill>
              </a:rPr>
              <a:t> 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- Orden de Servicio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REST API actualizada</a:t>
            </a:r>
          </a:p>
        </p:txBody>
      </p:sp>
      <p:sp>
        <p:nvSpPr>
          <p:cNvPr id="381" name="PlaceHolder 2"/>
          <p:cNvSpPr txBox="1"/>
          <p:nvPr>
            <p:ph type="body" idx="4294967295"/>
          </p:nvPr>
        </p:nvSpPr>
        <p:spPr>
          <a:xfrm>
            <a:off x="945720" y="1127160"/>
            <a:ext cx="10007280" cy="504900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openapi: </a:t>
            </a:r>
            <a:r>
              <a:rPr>
                <a:solidFill>
                  <a:srgbClr val="EF5C63"/>
                </a:solidFill>
              </a:rPr>
              <a:t>3.0.1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info: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title:</a:t>
            </a:r>
            <a:r>
              <a:rPr>
                <a:solidFill>
                  <a:srgbClr val="EF5C63"/>
                </a:solidFill>
              </a:rPr>
              <a:t> TELCO - Ordenes de Servicio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Administración de Ordenes de Servicio.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contact: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</a:t>
            </a:r>
            <a:r>
              <a:rPr>
                <a:solidFill>
                  <a:srgbClr val="EF5C63"/>
                </a:solidFill>
              </a:rPr>
              <a:t>HITSS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email: </a:t>
            </a:r>
            <a:r>
              <a:rPr>
                <a:solidFill>
                  <a:srgbClr val="EF5C63"/>
                </a:solidFill>
              </a:rPr>
              <a:t>development.mic@globalhitss.com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version: 1.0.0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spc="0" sz="1152"/>
            </a:pPr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servers: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http://development.telco.com/api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Servidor de Desarrollo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https://staging.telco.com/api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Servidor de Pruebas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url: </a:t>
            </a:r>
            <a:r>
              <a:rPr>
                <a:solidFill>
                  <a:srgbClr val="EF5C63"/>
                </a:solidFill>
              </a:rPr>
              <a:t>https://telco.com/api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Servidor de Producción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spc="0" sz="1152"/>
            </a:pPr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tags: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EF5C6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</a:t>
            </a:r>
            <a:r>
              <a:rPr>
                <a:solidFill>
                  <a:srgbClr val="0070C0"/>
                </a:solidFill>
              </a:rPr>
              <a:t> name: </a:t>
            </a:r>
            <a:r>
              <a:t>Orden de Servicio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description: </a:t>
            </a:r>
            <a:r>
              <a:rPr>
                <a:solidFill>
                  <a:srgbClr val="EF5C63"/>
                </a:solidFill>
              </a:rPr>
              <a:t>Todos las operaciones asociadas al recurso Orden de Servicio.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spc="0" sz="1152"/>
            </a:pPr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EF5C63"/>
                </a:solidFill>
              </a:rPr>
              <a:t>/service-orders: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get: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tags: 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EF5C63"/>
                </a:solidFill>
              </a:rPr>
              <a:t>- Orden de Servicio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responses: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200:</a:t>
            </a:r>
            <a:endParaRPr spc="0"/>
          </a:p>
          <a:p>
            <a:pPr marL="0" indent="0" defTabSz="877823">
              <a:lnSpc>
                <a:spcPct val="30000"/>
              </a:lnSpc>
              <a:spcBef>
                <a:spcPts val="900"/>
              </a:spcBef>
              <a:buSzTx/>
              <a:buFont typeface="Wingdings"/>
              <a:buNone/>
              <a:defRPr b="1" spc="-96" sz="1152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description: </a:t>
            </a:r>
            <a:r>
              <a:rPr>
                <a:solidFill>
                  <a:srgbClr val="EF5C63"/>
                </a:solidFill>
              </a:rPr>
              <a:t>Operación exitosa.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Paths &amp; Operations</a:t>
            </a:r>
          </a:p>
        </p:txBody>
      </p:sp>
      <p:sp>
        <p:nvSpPr>
          <p:cNvPr id="384" name="Marcador de contenido 2"/>
          <p:cNvSpPr txBox="1"/>
          <p:nvPr/>
        </p:nvSpPr>
        <p:spPr>
          <a:xfrm>
            <a:off x="483479" y="1068839"/>
            <a:ext cx="10424522" cy="510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Permiten definir los endpoints individuales (</a:t>
            </a:r>
            <a:r>
              <a:rPr b="1"/>
              <a:t>paths</a:t>
            </a:r>
            <a:r>
              <a:t>) de una API y el tipo de métodos HTTP </a:t>
            </a:r>
            <a:r>
              <a:rPr b="1"/>
              <a:t>operations </a:t>
            </a:r>
            <a:r>
              <a:t>que son soportadas.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pc="-1" sz="2400"/>
            </a:pPr>
          </a:p>
        </p:txBody>
      </p:sp>
      <p:pic>
        <p:nvPicPr>
          <p:cNvPr id="385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600" y="1933560"/>
            <a:ext cx="10257481" cy="3466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Paths &amp; Operations</a:t>
            </a:r>
          </a:p>
        </p:txBody>
      </p:sp>
      <p:sp>
        <p:nvSpPr>
          <p:cNvPr id="388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EF5C63"/>
                </a:solidFill>
              </a:rPr>
              <a:t>/service-orders: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get: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tags: 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EF5C63"/>
                </a:solidFill>
              </a:rPr>
              <a:t>- Orden de Servicio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summary: </a:t>
            </a:r>
            <a:r>
              <a:rPr>
                <a:solidFill>
                  <a:srgbClr val="EF5C63"/>
                </a:solidFill>
              </a:rPr>
              <a:t>Obtener las Ordenes de Servicio.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description: </a:t>
            </a:r>
            <a:r>
              <a:rPr>
                <a:solidFill>
                  <a:srgbClr val="EF5C63"/>
                </a:solidFill>
              </a:rPr>
              <a:t>Esta operación obtiene la información de todas las ordenes de servicio.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operationId:</a:t>
            </a:r>
            <a:r>
              <a:rPr>
                <a:solidFill>
                  <a:srgbClr val="EF5C63"/>
                </a:solidFill>
              </a:rPr>
              <a:t> getAllServiceOrders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parameters: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- name: </a:t>
            </a:r>
            <a:r>
              <a:rPr>
                <a:solidFill>
                  <a:srgbClr val="EF5C63"/>
                </a:solidFill>
              </a:rPr>
              <a:t>api_key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in: </a:t>
            </a:r>
            <a:r>
              <a:rPr>
                <a:solidFill>
                  <a:srgbClr val="EF5C63"/>
                </a:solidFill>
              </a:rPr>
              <a:t>header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description: </a:t>
            </a:r>
            <a:r>
              <a:rPr>
                <a:solidFill>
                  <a:srgbClr val="EF5C63"/>
                </a:solidFill>
              </a:rPr>
              <a:t>Token de autorización de uso del API.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required: true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schema: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type: </a:t>
            </a:r>
            <a:r>
              <a:rPr>
                <a:solidFill>
                  <a:srgbClr val="EF5C63"/>
                </a:solidFill>
              </a:rPr>
              <a:t>string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example: </a:t>
            </a:r>
            <a:r>
              <a:rPr>
                <a:solidFill>
                  <a:srgbClr val="EF5C63"/>
                </a:solidFill>
              </a:rPr>
              <a:t>97czXdXt76ti9Til2S70cdmwtbLWApcs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responses: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200: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description: </a:t>
            </a:r>
            <a:r>
              <a:rPr>
                <a:solidFill>
                  <a:srgbClr val="EF5C63"/>
                </a:solidFill>
              </a:rPr>
              <a:t>Operación exitosa.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content: </a:t>
            </a:r>
            <a:r>
              <a:rPr>
                <a:solidFill>
                  <a:srgbClr val="EF5C63"/>
                </a:solidFill>
              </a:rPr>
              <a:t>{}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400: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description: </a:t>
            </a:r>
            <a:r>
              <a:rPr>
                <a:solidFill>
                  <a:srgbClr val="EF5C63"/>
                </a:solidFill>
              </a:rPr>
              <a:t>Solicitud incorrecta.</a:t>
            </a:r>
            <a:endParaRPr spc="-1"/>
          </a:p>
          <a:p>
            <a:pPr marL="0" indent="0">
              <a:lnSpc>
                <a:spcPct val="40000"/>
              </a:lnSpc>
              <a:spcBef>
                <a:spcPts val="1000"/>
              </a:spcBef>
              <a:buSzTx/>
              <a:buFont typeface="Wingdings"/>
              <a:buNone/>
              <a:defRPr b="1" spc="-100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content: </a:t>
            </a:r>
            <a:r>
              <a:rPr>
                <a:solidFill>
                  <a:srgbClr val="EF5C63"/>
                </a:solidFill>
              </a:rPr>
              <a:t>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Parameters</a:t>
            </a:r>
          </a:p>
        </p:txBody>
      </p:sp>
      <p:sp>
        <p:nvSpPr>
          <p:cNvPr id="391" name="Marcador de contenido 2"/>
          <p:cNvSpPr txBox="1"/>
          <p:nvPr/>
        </p:nvSpPr>
        <p:spPr>
          <a:xfrm>
            <a:off x="483479" y="1068839"/>
            <a:ext cx="10424522" cy="510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000">
                <a:solidFill>
                  <a:srgbClr val="0C0C0C"/>
                </a:solidFill>
              </a:defRPr>
            </a:pPr>
            <a:r>
              <a:t>Las operaciones pueden tener diferentes tipos de </a:t>
            </a:r>
            <a:r>
              <a:rPr b="1"/>
              <a:t>parámetros</a:t>
            </a:r>
            <a:r>
              <a:t>.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pc="-1" sz="2400"/>
            </a:pPr>
          </a:p>
        </p:txBody>
      </p:sp>
      <p:pic>
        <p:nvPicPr>
          <p:cNvPr id="392" name="image22.png" descr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19" y="2248920"/>
            <a:ext cx="7441202" cy="274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519" y="1923480"/>
            <a:ext cx="6227641" cy="300996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ectangles 8"/>
          <p:cNvSpPr/>
          <p:nvPr/>
        </p:nvSpPr>
        <p:spPr>
          <a:xfrm>
            <a:off x="2980800" y="2957759"/>
            <a:ext cx="1725481" cy="1976400"/>
          </a:xfrm>
          <a:prstGeom prst="rect">
            <a:avLst/>
          </a:prstGeom>
          <a:ln w="57150">
            <a:solidFill>
              <a:srgbClr val="80808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Operación GET</a:t>
            </a:r>
          </a:p>
        </p:txBody>
      </p:sp>
      <p:pic>
        <p:nvPicPr>
          <p:cNvPr id="398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60" y="1017719"/>
            <a:ext cx="6218641" cy="498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Media Types</a:t>
            </a:r>
          </a:p>
        </p:txBody>
      </p:sp>
      <p:sp>
        <p:nvSpPr>
          <p:cNvPr id="401" name="PlaceHolder 2"/>
          <p:cNvSpPr txBox="1"/>
          <p:nvPr>
            <p:ph type="body" idx="4294967295"/>
          </p:nvPr>
        </p:nvSpPr>
        <p:spPr>
          <a:xfrm>
            <a:off x="945720" y="1293479"/>
            <a:ext cx="10007280" cy="4882682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content: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application/json: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schema: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type: </a:t>
            </a:r>
            <a:r>
              <a:rPr>
                <a:solidFill>
                  <a:srgbClr val="EF5C63"/>
                </a:solidFill>
              </a:rPr>
              <a:t>array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items: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b="1" spc="-100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$ref: </a:t>
            </a:r>
            <a:r>
              <a:rPr>
                <a:solidFill>
                  <a:srgbClr val="EF5C63"/>
                </a:solidFill>
              </a:rPr>
              <a:t>‘#/components/schemas/...’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Responses</a:t>
            </a:r>
          </a:p>
        </p:txBody>
      </p:sp>
      <p:pic>
        <p:nvPicPr>
          <p:cNvPr id="404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280" y="852480"/>
            <a:ext cx="5914081" cy="568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Input &amp; Output Schemas</a:t>
            </a:r>
          </a:p>
        </p:txBody>
      </p:sp>
      <p:sp>
        <p:nvSpPr>
          <p:cNvPr id="407" name="PlaceHolder 2"/>
          <p:cNvSpPr txBox="1"/>
          <p:nvPr>
            <p:ph type="body" idx="4294967295"/>
          </p:nvPr>
        </p:nvSpPr>
        <p:spPr>
          <a:xfrm>
            <a:off x="438479" y="156960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Existe una sección global denominada </a:t>
            </a:r>
            <a:r>
              <a:rPr b="1"/>
              <a:t>components </a:t>
            </a:r>
            <a:r>
              <a:t>que permite definir estructuras de datos comunes que son utilizadas en el API.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Para hacer uso de un modelo se hace una referencia </a:t>
            </a:r>
            <a:r>
              <a:rPr b="1"/>
              <a:t>$ref </a:t>
            </a:r>
            <a:r>
              <a:t>hacia un esquema definido.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Los esquemas (schemas) pueden ser utilizados en los </a:t>
            </a:r>
            <a:r>
              <a:rPr b="1"/>
              <a:t>requests </a:t>
            </a:r>
            <a:r>
              <a:t>y </a:t>
            </a:r>
            <a:r>
              <a:rPr b="1"/>
              <a:t>responses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 txBox="1"/>
          <p:nvPr>
            <p:ph type="title" idx="4294967295"/>
          </p:nvPr>
        </p:nvSpPr>
        <p:spPr>
          <a:xfrm>
            <a:off x="438480" y="482039"/>
            <a:ext cx="6187321" cy="66024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Ciclo de vida de un API</a:t>
            </a:r>
          </a:p>
        </p:txBody>
      </p:sp>
      <p:sp>
        <p:nvSpPr>
          <p:cNvPr id="254" name="PlaceHolder 2"/>
          <p:cNvSpPr txBox="1"/>
          <p:nvPr>
            <p:ph type="body" sz="quarter" idx="4294967295"/>
          </p:nvPr>
        </p:nvSpPr>
        <p:spPr>
          <a:xfrm>
            <a:off x="438479" y="1294199"/>
            <a:ext cx="10514522" cy="1049761"/>
          </a:xfrm>
          <a:prstGeom prst="rect">
            <a:avLst/>
          </a:prstGeom>
        </p:spPr>
        <p:txBody>
          <a:bodyPr lIns="44999" tIns="44999" rIns="44999" bIns="44999"/>
          <a:lstStyle>
            <a:lvl1pPr>
              <a:lnSpc>
                <a:spcPct val="90000"/>
              </a:lnSpc>
              <a:defRPr spc="-100"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yriad Pro"/>
                <a:ea typeface="Myriad Pro"/>
                <a:cs typeface="Myriad Pro"/>
                <a:sym typeface="Myriad Pro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https://searchapparchitecture.techtarget.com/feature/5-stages-of-an-API-lifecycle-explained</a:t>
            </a:r>
          </a:p>
        </p:txBody>
      </p:sp>
      <p:sp>
        <p:nvSpPr>
          <p:cNvPr id="255" name="PlaceHolder 3"/>
          <p:cNvSpPr txBox="1"/>
          <p:nvPr>
            <p:ph type="sldNum" sz="quarter" idx="4294967295"/>
          </p:nvPr>
        </p:nvSpPr>
        <p:spPr>
          <a:xfrm>
            <a:off x="9151559" y="6328524"/>
            <a:ext cx="254974" cy="41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560" y="2345040"/>
            <a:ext cx="7428601" cy="322776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Marcador de contenido 2"/>
          <p:cNvSpPr txBox="1"/>
          <p:nvPr/>
        </p:nvSpPr>
        <p:spPr>
          <a:xfrm>
            <a:off x="8463600" y="2696760"/>
            <a:ext cx="2800081" cy="259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Planning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Development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Testing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Deployment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Retirement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/>
          <a:p>
            <a: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Input &amp; Output Schemas</a:t>
            </a:r>
            <a:br/>
          </a:p>
        </p:txBody>
      </p:sp>
      <p:pic>
        <p:nvPicPr>
          <p:cNvPr id="410" name="image26.png" descr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60" y="915479"/>
            <a:ext cx="4601160" cy="56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/>
          <a:p>
            <a: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Input &amp; Output Schemas</a:t>
            </a:r>
            <a:br/>
          </a:p>
        </p:txBody>
      </p:sp>
      <p:pic>
        <p:nvPicPr>
          <p:cNvPr id="413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60" y="1336680"/>
            <a:ext cx="4447081" cy="1770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/>
          <a:p>
            <a: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Input &amp; Output Schemas</a:t>
            </a:r>
            <a:br/>
          </a:p>
        </p:txBody>
      </p:sp>
      <p:pic>
        <p:nvPicPr>
          <p:cNvPr id="416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60" y="1098000"/>
            <a:ext cx="4180321" cy="1418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560" y="2747879"/>
            <a:ext cx="5352120" cy="3265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/>
          <a:p>
            <a: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Input &amp; Output Schemas</a:t>
            </a:r>
            <a:br/>
          </a:p>
        </p:txBody>
      </p:sp>
      <p:pic>
        <p:nvPicPr>
          <p:cNvPr id="420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960" y="1011240"/>
            <a:ext cx="4790160" cy="2294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image31.png" descr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960" y="3607920"/>
            <a:ext cx="4332960" cy="2265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519" y="1924199"/>
            <a:ext cx="6227641" cy="3009962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Rectangles 1"/>
          <p:cNvSpPr/>
          <p:nvPr/>
        </p:nvSpPr>
        <p:spPr>
          <a:xfrm>
            <a:off x="4483439" y="2957759"/>
            <a:ext cx="1725481" cy="1976400"/>
          </a:xfrm>
          <a:prstGeom prst="rect">
            <a:avLst/>
          </a:prstGeom>
          <a:ln w="57150">
            <a:solidFill>
              <a:srgbClr val="80808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Operación POST</a:t>
            </a:r>
          </a:p>
        </p:txBody>
      </p:sp>
      <p:pic>
        <p:nvPicPr>
          <p:cNvPr id="427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360" y="933480"/>
            <a:ext cx="5685481" cy="5656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519" y="1923480"/>
            <a:ext cx="6227641" cy="300996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s 2"/>
          <p:cNvSpPr/>
          <p:nvPr/>
        </p:nvSpPr>
        <p:spPr>
          <a:xfrm>
            <a:off x="5919839" y="2957040"/>
            <a:ext cx="1725481" cy="1976400"/>
          </a:xfrm>
          <a:prstGeom prst="rect">
            <a:avLst/>
          </a:prstGeom>
          <a:ln w="57150">
            <a:solidFill>
              <a:srgbClr val="80808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Operación PUT</a:t>
            </a:r>
          </a:p>
        </p:txBody>
      </p:sp>
      <p:pic>
        <p:nvPicPr>
          <p:cNvPr id="433" name="image35.png" descr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480" y="890640"/>
            <a:ext cx="5239080" cy="5742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 txBox="1"/>
          <p:nvPr>
            <p:ph type="sldNum" sz="quarter" idx="4294967295"/>
          </p:nvPr>
        </p:nvSpPr>
        <p:spPr>
          <a:xfrm>
            <a:off x="9151559" y="6328524"/>
            <a:ext cx="407247" cy="41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>
            <a:lvl1pPr algn="l">
              <a:defRPr spc="-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519" y="1923480"/>
            <a:ext cx="6227641" cy="3009961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Rectangles 4"/>
          <p:cNvSpPr/>
          <p:nvPr/>
        </p:nvSpPr>
        <p:spPr>
          <a:xfrm>
            <a:off x="7400520" y="2957040"/>
            <a:ext cx="1725481" cy="1976400"/>
          </a:xfrm>
          <a:prstGeom prst="rect">
            <a:avLst/>
          </a:prstGeom>
          <a:ln w="57150">
            <a:solidFill>
              <a:srgbClr val="80808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Operación DELETE</a:t>
            </a:r>
          </a:p>
        </p:txBody>
      </p:sp>
      <p:pic>
        <p:nvPicPr>
          <p:cNvPr id="440" name="image37.png" descr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760" y="934560"/>
            <a:ext cx="5694840" cy="5347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¿Qué es REST?</a:t>
            </a:r>
          </a:p>
        </p:txBody>
      </p:sp>
      <p:sp>
        <p:nvSpPr>
          <p:cNvPr id="260" name="PlaceHolder 2"/>
          <p:cNvSpPr txBox="1"/>
          <p:nvPr>
            <p:ph type="body" idx="4294967295"/>
          </p:nvPr>
        </p:nvSpPr>
        <p:spPr>
          <a:xfrm>
            <a:off x="438479" y="1825560"/>
            <a:ext cx="10514522" cy="435024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REST es un acrónimo para </a:t>
            </a:r>
            <a:r>
              <a:rPr b="1"/>
              <a:t>RE</a:t>
            </a:r>
            <a:r>
              <a:t>presentational </a:t>
            </a:r>
            <a:r>
              <a:rPr b="1"/>
              <a:t>S</a:t>
            </a:r>
            <a:r>
              <a:t>tate </a:t>
            </a:r>
            <a:r>
              <a:rPr b="1"/>
              <a:t>T</a:t>
            </a:r>
            <a:r>
              <a:t>ransfer. 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REST es un tipo de arquitectura para sistemas de hipermedios distribuidos que fue creada por </a:t>
            </a:r>
            <a:r>
              <a:rPr i="1"/>
              <a:t>Roy Fielding</a:t>
            </a:r>
            <a:r>
              <a:t> en el año 2000.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Como otros tipos de arquitectura, REST tiene sus propias principios rectores y limitaciones.</a:t>
            </a:r>
            <a:endParaRPr spc="-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Estos principios deben cumplirse si la interfaz de un servicio necesita ser referenciada como </a:t>
            </a:r>
            <a:r>
              <a:rPr b="1"/>
              <a:t>RESTful</a:t>
            </a:r>
            <a:r>
              <a:t>.</a:t>
            </a:r>
            <a:endParaRPr spc="-1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pc="-100" sz="1800" u="sng">
                <a:solidFill>
                  <a:srgbClr val="0563C1"/>
                </a:solidFill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https://www.ics.uci.edu/~fielding/pubs/dissertation/fielding_dissertation.pdf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Generación de Servidor Dummy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image38.png" descr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519" y="1127159"/>
            <a:ext cx="10984322" cy="5015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Consumo de servicio desde 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839" y="1098720"/>
            <a:ext cx="10159561" cy="5186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 txBox="1"/>
          <p:nvPr>
            <p:ph type="title" idx="4294967295"/>
          </p:nvPr>
        </p:nvSpPr>
        <p:spPr>
          <a:xfrm>
            <a:off x="880559" y="2477879"/>
            <a:ext cx="10428842" cy="3132002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4800">
                <a:solidFill>
                  <a:schemeClr val="accent2"/>
                </a:solidFill>
              </a:defRPr>
            </a:lvl1pPr>
          </a:lstStyle>
          <a:p>
            <a:pPr/>
            <a:r>
              <a:t>Ejemplo de proyecto Maven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519" y="1144799"/>
            <a:ext cx="7973281" cy="507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400" y="1155600"/>
            <a:ext cx="10019160" cy="5199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 txBox="1"/>
          <p:nvPr>
            <p:ph type="title" idx="4294967295"/>
          </p:nvPr>
        </p:nvSpPr>
        <p:spPr>
          <a:xfrm>
            <a:off x="880559" y="2729880"/>
            <a:ext cx="10428842" cy="115560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>
              <a:lnSpc>
                <a:spcPct val="90000"/>
              </a:lnSpc>
              <a:defRPr b="1" spc="-100" sz="5200">
                <a:solidFill>
                  <a:schemeClr val="accent2"/>
                </a:solidFill>
              </a:defRPr>
            </a:lvl1pPr>
          </a:lstStyle>
          <a:p>
            <a:pPr/>
            <a:r>
              <a:t>¡Gracias!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¿Qué es RESTful?</a:t>
            </a:r>
          </a:p>
        </p:txBody>
      </p:sp>
      <p:sp>
        <p:nvSpPr>
          <p:cNvPr id="263" name="PlaceHolder 2"/>
          <p:cNvSpPr txBox="1"/>
          <p:nvPr>
            <p:ph type="body" idx="4294967295"/>
          </p:nvPr>
        </p:nvSpPr>
        <p:spPr>
          <a:xfrm>
            <a:off x="438479" y="1545120"/>
            <a:ext cx="10514522" cy="4350240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300">
                <a:solidFill>
                  <a:srgbClr val="0C0C0C"/>
                </a:solidFill>
              </a:defRPr>
            </a:pPr>
            <a:r>
              <a:t>Para que una API pueda ser considerada </a:t>
            </a:r>
            <a:r>
              <a:rPr b="1"/>
              <a:t>RESTful</a:t>
            </a:r>
            <a:r>
              <a:t>, debe cumplir con los siguientes criterios.</a:t>
            </a:r>
            <a:endParaRPr spc="-1" sz="2400"/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Wingdings"/>
              <a:buNone/>
              <a:defRPr sz="2400"/>
            </a:pPr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Client-server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Stateless 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Cacheable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Uniform interface</a:t>
            </a:r>
            <a:endParaRPr spc="-1" sz="20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700">
                <a:solidFill>
                  <a:srgbClr val="0C0C0C"/>
                </a:solidFill>
              </a:defRPr>
            </a:pPr>
            <a:r>
              <a:t>Identification of resources</a:t>
            </a:r>
            <a:endParaRPr spc="-1" sz="1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700">
                <a:solidFill>
                  <a:srgbClr val="0C0C0C"/>
                </a:solidFill>
              </a:defRPr>
            </a:pPr>
            <a:r>
              <a:t>Manipulation of resources through representations</a:t>
            </a:r>
            <a:endParaRPr spc="-1" sz="1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700">
                <a:solidFill>
                  <a:srgbClr val="0C0C0C"/>
                </a:solidFill>
              </a:defRPr>
            </a:pPr>
            <a:r>
              <a:t>Self-descriptive messages</a:t>
            </a:r>
            <a:endParaRPr spc="-1" sz="1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700">
                <a:solidFill>
                  <a:srgbClr val="0C0C0C"/>
                </a:solidFill>
              </a:defRPr>
            </a:pPr>
            <a:r>
              <a:t>Hypermedia as the engine of application state</a:t>
            </a:r>
            <a:endParaRPr spc="-1" sz="18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Layered system</a:t>
            </a:r>
            <a:endParaRPr spc="-1" sz="2000"/>
          </a:p>
          <a:p>
            <a:pPr lvl="1" marL="685800" indent="-228600">
              <a:lnSpc>
                <a:spcPct val="90000"/>
              </a:lnSpc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1900">
                <a:solidFill>
                  <a:srgbClr val="0C0C0C"/>
                </a:solidFill>
              </a:defRPr>
            </a:pPr>
            <a:r>
              <a:t>Code on demand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0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REST vs RESTful</a:t>
            </a:r>
          </a:p>
        </p:txBody>
      </p:sp>
      <p:sp>
        <p:nvSpPr>
          <p:cNvPr id="266" name="PlaceHolder 2"/>
          <p:cNvSpPr txBox="1"/>
          <p:nvPr>
            <p:ph type="body" sz="quarter" idx="4294967295"/>
          </p:nvPr>
        </p:nvSpPr>
        <p:spPr>
          <a:xfrm>
            <a:off x="438479" y="2157120"/>
            <a:ext cx="10041482" cy="1235881"/>
          </a:xfrm>
          <a:prstGeom prst="rect">
            <a:avLst/>
          </a:prstGeom>
        </p:spPr>
        <p:txBody>
          <a:bodyPr lIns="44999" tIns="44999" rIns="44999" bIns="4499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pPr>
            <a:r>
              <a:t>La respuesta corta es </a:t>
            </a:r>
            <a:r>
              <a:rPr b="1">
                <a:solidFill>
                  <a:srgbClr val="C00000"/>
                </a:solidFill>
              </a:rPr>
              <a:t>REST </a:t>
            </a:r>
            <a:r>
              <a:t>significa </a:t>
            </a:r>
            <a:r>
              <a:rPr>
                <a:solidFill>
                  <a:srgbClr val="C00000"/>
                </a:solidFill>
              </a:rPr>
              <a:t>REpresentational State Transfer</a:t>
            </a:r>
            <a:r>
              <a:t>, es un patrón arquitectónico para crear servicios web, por otra parte </a:t>
            </a:r>
            <a:r>
              <a:rPr>
                <a:solidFill>
                  <a:srgbClr val="C00000"/>
                </a:solidFill>
              </a:rPr>
              <a:t>"Un servicio </a:t>
            </a:r>
            <a:r>
              <a:rPr b="1">
                <a:solidFill>
                  <a:srgbClr val="C00000"/>
                </a:solidFill>
              </a:rPr>
              <a:t>RESTful </a:t>
            </a:r>
            <a:r>
              <a:rPr>
                <a:solidFill>
                  <a:srgbClr val="C00000"/>
                </a:solidFill>
              </a:rPr>
              <a:t>es aquel que implementa ese patrón"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 txBox="1"/>
          <p:nvPr>
            <p:ph type="title" idx="4294967295"/>
          </p:nvPr>
        </p:nvSpPr>
        <p:spPr>
          <a:xfrm>
            <a:off x="438480" y="482040"/>
            <a:ext cx="6187321" cy="1324441"/>
          </a:xfrm>
          <a:prstGeom prst="rect">
            <a:avLst/>
          </a:prstGeom>
        </p:spPr>
        <p:txBody>
          <a:bodyPr lIns="44999" tIns="44999" rIns="44999" bIns="44999" anchor="t">
            <a:normAutofit fontScale="100000" lnSpcReduction="0"/>
          </a:bodyPr>
          <a:lstStyle>
            <a:lvl1pPr algn="l">
              <a:lnSpc>
                <a:spcPct val="90000"/>
              </a:lnSpc>
              <a:defRPr b="1" spc="-100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Modelo de Madurez de Richardson</a:t>
            </a:r>
          </a:p>
        </p:txBody>
      </p:sp>
      <p:sp>
        <p:nvSpPr>
          <p:cNvPr id="269" name="PlaceHolder 2"/>
          <p:cNvSpPr txBox="1"/>
          <p:nvPr>
            <p:ph type="body" sz="quarter" idx="4294967295"/>
          </p:nvPr>
        </p:nvSpPr>
        <p:spPr>
          <a:xfrm>
            <a:off x="438479" y="1280879"/>
            <a:ext cx="10514522" cy="1081081"/>
          </a:xfrm>
          <a:prstGeom prst="rect">
            <a:avLst/>
          </a:prstGeom>
        </p:spPr>
        <p:txBody>
          <a:bodyPr lIns="44999" tIns="44999" rIns="44999" bIns="44999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C0C0C"/>
              </a:buClr>
              <a:buSzPct val="100000"/>
              <a:buFont typeface="Arial"/>
              <a:buChar char="•"/>
              <a:defRPr spc="-100" sz="2400">
                <a:solidFill>
                  <a:srgbClr val="0C0C0C"/>
                </a:solidFill>
              </a:defRPr>
            </a:lvl1pPr>
          </a:lstStyle>
          <a:p>
            <a:pPr/>
            <a:r>
              <a:t>Es un modelo que desglosa los elementos principales de un enfoque REST en tres capas para determinar la madurez de un servicio.</a:t>
            </a:r>
          </a:p>
        </p:txBody>
      </p:sp>
      <p:sp>
        <p:nvSpPr>
          <p:cNvPr id="270" name="Marcador de contenido 2"/>
          <p:cNvSpPr txBox="1"/>
          <p:nvPr/>
        </p:nvSpPr>
        <p:spPr>
          <a:xfrm>
            <a:off x="7516079" y="3659399"/>
            <a:ext cx="4141801" cy="89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pc="-100" sz="1900">
                <a:solidFill>
                  <a:srgbClr val="0C0C0C"/>
                </a:solidFill>
              </a:defRPr>
            </a:pPr>
            <a:r>
              <a:t>Nivel 2</a:t>
            </a:r>
            <a:r>
              <a:rPr b="0"/>
              <a:t>: Interacción con recursos URI utilizando diferentes verbos HTTP.</a:t>
            </a:r>
          </a:p>
        </p:txBody>
      </p:sp>
      <p:pic>
        <p:nvPicPr>
          <p:cNvPr id="27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40" y="2164680"/>
            <a:ext cx="6518520" cy="3840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BC2"/>
      </a:accent1>
      <a:accent2>
        <a:srgbClr val="007881"/>
      </a:accent2>
      <a:accent3>
        <a:srgbClr val="9EA1A2"/>
      </a:accent3>
      <a:accent4>
        <a:srgbClr val="F8E815"/>
      </a:accent4>
      <a:accent5>
        <a:srgbClr val="5B9BD5"/>
      </a:accent5>
      <a:accent6>
        <a:srgbClr val="84C05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BC2"/>
      </a:accent1>
      <a:accent2>
        <a:srgbClr val="007881"/>
      </a:accent2>
      <a:accent3>
        <a:srgbClr val="9EA1A2"/>
      </a:accent3>
      <a:accent4>
        <a:srgbClr val="F8E815"/>
      </a:accent4>
      <a:accent5>
        <a:srgbClr val="5B9BD5"/>
      </a:accent5>
      <a:accent6>
        <a:srgbClr val="84C05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