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3D3F41"/>
        </a:solidFill>
        <a:effectLst/>
        <a:uFillTx/>
        <a:latin typeface="幼圆"/>
        <a:ea typeface="幼圆"/>
        <a:cs typeface="幼圆"/>
        <a:sym typeface="幼圆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DC"/>
          </a:solidFill>
        </a:fill>
      </a:tcStyle>
    </a:wholeTbl>
    <a:band2H>
      <a:tcTxStyle b="def" i="def"/>
      <a:tcStyle>
        <a:tcBdr/>
        <a:fill>
          <a:solidFill>
            <a:srgbClr val="E7E8EE"/>
          </a:solidFill>
        </a:fill>
      </a:tcStyle>
    </a:band2H>
    <a:firstCol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D3F41"/>
              </a:solidFill>
              <a:prstDash val="solid"/>
              <a:round/>
            </a:ln>
          </a:top>
          <a:bottom>
            <a:ln w="25400" cap="flat">
              <a:solidFill>
                <a:srgbClr val="3D3F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3F41"/>
              </a:solidFill>
              <a:prstDash val="solid"/>
              <a:round/>
            </a:ln>
          </a:top>
          <a:bottom>
            <a:ln w="25400" cap="flat">
              <a:solidFill>
                <a:srgbClr val="3D3F4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CDCD"/>
          </a:solidFill>
        </a:fill>
      </a:tcStyle>
    </a:wholeTbl>
    <a:band2H>
      <a:tcTxStyle b="def" i="def"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D3F41"/>
          </a:solidFill>
        </a:fill>
      </a:tcStyle>
    </a:firstCol>
    <a:la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D3F41"/>
          </a:solidFill>
        </a:fill>
      </a:tcStyle>
    </a:lastRow>
    <a:firstRow>
      <a:tcTxStyle b="on" i="off">
        <a:font>
          <a:latin typeface="幼圆"/>
          <a:ea typeface="幼圆"/>
          <a:cs typeface="幼圆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3D3F4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3D3F41"/>
              </a:solidFill>
              <a:prstDash val="solid"/>
              <a:round/>
            </a:ln>
          </a:left>
          <a:right>
            <a:ln w="12700" cap="flat">
              <a:solidFill>
                <a:srgbClr val="3D3F41"/>
              </a:solidFill>
              <a:prstDash val="solid"/>
              <a:round/>
            </a:ln>
          </a:right>
          <a:top>
            <a:ln w="12700" cap="flat">
              <a:solidFill>
                <a:srgbClr val="3D3F41"/>
              </a:solidFill>
              <a:prstDash val="solid"/>
              <a:round/>
            </a:ln>
          </a:top>
          <a:bottom>
            <a:ln w="12700" cap="flat">
              <a:solidFill>
                <a:srgbClr val="3D3F41"/>
              </a:solidFill>
              <a:prstDash val="solid"/>
              <a:round/>
            </a:ln>
          </a:bottom>
          <a:insideH>
            <a:ln w="12700" cap="flat">
              <a:solidFill>
                <a:srgbClr val="3D3F41"/>
              </a:solidFill>
              <a:prstDash val="solid"/>
              <a:round/>
            </a:ln>
          </a:insideH>
          <a:insideV>
            <a:ln w="12700" cap="flat">
              <a:solidFill>
                <a:srgbClr val="3D3F41"/>
              </a:solidFill>
              <a:prstDash val="solid"/>
              <a:round/>
            </a:ln>
          </a:insideV>
        </a:tcBdr>
        <a:fill>
          <a:solidFill>
            <a:srgbClr val="3D3F4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3D3F41"/>
              </a:solidFill>
              <a:prstDash val="solid"/>
              <a:round/>
            </a:ln>
          </a:left>
          <a:right>
            <a:ln w="12700" cap="flat">
              <a:solidFill>
                <a:srgbClr val="3D3F41"/>
              </a:solidFill>
              <a:prstDash val="solid"/>
              <a:round/>
            </a:ln>
          </a:right>
          <a:top>
            <a:ln w="12700" cap="flat">
              <a:solidFill>
                <a:srgbClr val="3D3F41"/>
              </a:solidFill>
              <a:prstDash val="solid"/>
              <a:round/>
            </a:ln>
          </a:top>
          <a:bottom>
            <a:ln w="12700" cap="flat">
              <a:solidFill>
                <a:srgbClr val="3D3F41"/>
              </a:solidFill>
              <a:prstDash val="solid"/>
              <a:round/>
            </a:ln>
          </a:bottom>
          <a:insideH>
            <a:ln w="12700" cap="flat">
              <a:solidFill>
                <a:srgbClr val="3D3F41"/>
              </a:solidFill>
              <a:prstDash val="solid"/>
              <a:round/>
            </a:ln>
          </a:insideH>
          <a:insideV>
            <a:ln w="12700" cap="flat">
              <a:solidFill>
                <a:srgbClr val="3D3F41"/>
              </a:solidFill>
              <a:prstDash val="solid"/>
              <a:round/>
            </a:ln>
          </a:insideV>
        </a:tcBdr>
        <a:fill>
          <a:solidFill>
            <a:srgbClr val="3D3F41">
              <a:alpha val="20000"/>
            </a:srgbClr>
          </a:solidFill>
        </a:fill>
      </a:tcStyle>
    </a:firstCol>
    <a:lastRow>
      <a:tcTxStyle b="on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3D3F41"/>
              </a:solidFill>
              <a:prstDash val="solid"/>
              <a:round/>
            </a:ln>
          </a:left>
          <a:right>
            <a:ln w="12700" cap="flat">
              <a:solidFill>
                <a:srgbClr val="3D3F41"/>
              </a:solidFill>
              <a:prstDash val="solid"/>
              <a:round/>
            </a:ln>
          </a:right>
          <a:top>
            <a:ln w="50800" cap="flat">
              <a:solidFill>
                <a:srgbClr val="3D3F41"/>
              </a:solidFill>
              <a:prstDash val="solid"/>
              <a:round/>
            </a:ln>
          </a:top>
          <a:bottom>
            <a:ln w="12700" cap="flat">
              <a:solidFill>
                <a:srgbClr val="3D3F41"/>
              </a:solidFill>
              <a:prstDash val="solid"/>
              <a:round/>
            </a:ln>
          </a:bottom>
          <a:insideH>
            <a:ln w="12700" cap="flat">
              <a:solidFill>
                <a:srgbClr val="3D3F41"/>
              </a:solidFill>
              <a:prstDash val="solid"/>
              <a:round/>
            </a:ln>
          </a:insideH>
          <a:insideV>
            <a:ln w="12700" cap="flat">
              <a:solidFill>
                <a:srgbClr val="3D3F4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幼圆"/>
          <a:ea typeface="幼圆"/>
          <a:cs typeface="幼圆"/>
        </a:font>
        <a:srgbClr val="3D3F41"/>
      </a:tcTxStyle>
      <a:tcStyle>
        <a:tcBdr>
          <a:left>
            <a:ln w="12700" cap="flat">
              <a:solidFill>
                <a:srgbClr val="3D3F41"/>
              </a:solidFill>
              <a:prstDash val="solid"/>
              <a:round/>
            </a:ln>
          </a:left>
          <a:right>
            <a:ln w="12700" cap="flat">
              <a:solidFill>
                <a:srgbClr val="3D3F41"/>
              </a:solidFill>
              <a:prstDash val="solid"/>
              <a:round/>
            </a:ln>
          </a:right>
          <a:top>
            <a:ln w="12700" cap="flat">
              <a:solidFill>
                <a:srgbClr val="3D3F41"/>
              </a:solidFill>
              <a:prstDash val="solid"/>
              <a:round/>
            </a:ln>
          </a:top>
          <a:bottom>
            <a:ln w="25400" cap="flat">
              <a:solidFill>
                <a:srgbClr val="3D3F41"/>
              </a:solidFill>
              <a:prstDash val="solid"/>
              <a:round/>
            </a:ln>
          </a:bottom>
          <a:insideH>
            <a:ln w="12700" cap="flat">
              <a:solidFill>
                <a:srgbClr val="3D3F41"/>
              </a:solidFill>
              <a:prstDash val="solid"/>
              <a:round/>
            </a:ln>
          </a:insideH>
          <a:insideV>
            <a:ln w="12700" cap="flat">
              <a:solidFill>
                <a:srgbClr val="3D3F4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hape 3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1pPr>
    <a:lvl2pPr indent="2286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2pPr>
    <a:lvl3pPr indent="4572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3pPr>
    <a:lvl4pPr indent="6858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4pPr>
    <a:lvl5pPr indent="9144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5pPr>
    <a:lvl6pPr indent="11430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6pPr>
    <a:lvl7pPr indent="13716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7pPr>
    <a:lvl8pPr indent="16002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8pPr>
    <a:lvl9pPr indent="1828800" latinLnBrk="0">
      <a:spcBef>
        <a:spcPts val="500"/>
      </a:spcBef>
      <a:defRPr sz="1400">
        <a:solidFill>
          <a:srgbClr val="FF0000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"/>
          <p:cNvGrpSpPr/>
          <p:nvPr/>
        </p:nvGrpSpPr>
        <p:grpSpPr>
          <a:xfrm>
            <a:off x="-1" y="-1"/>
            <a:ext cx="9144002" cy="6864351"/>
            <a:chOff x="0" y="0"/>
            <a:chExt cx="9144000" cy="6864350"/>
          </a:xfrm>
        </p:grpSpPr>
        <p:pic>
          <p:nvPicPr>
            <p:cNvPr id="22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3851" t="1626" r="381" b="0"/>
            <a:stretch>
              <a:fillRect/>
            </a:stretch>
          </p:blipFill>
          <p:spPr>
            <a:xfrm>
              <a:off x="-1" y="0"/>
              <a:ext cx="7872540" cy="68643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02336" y="-1"/>
              <a:ext cx="8741665" cy="6858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98787" y="3651250"/>
            <a:ext cx="5846763" cy="1905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8413144" y="6351222"/>
            <a:ext cx="273657" cy="26425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251" t="16316" r="1" b="73057"/>
          <a:stretch>
            <a:fillRect/>
          </a:stretch>
        </p:blipFill>
        <p:spPr>
          <a:xfrm>
            <a:off x="0" y="-1588"/>
            <a:ext cx="9155113" cy="7413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"/>
          <p:cNvGrpSpPr/>
          <p:nvPr/>
        </p:nvGrpSpPr>
        <p:grpSpPr>
          <a:xfrm>
            <a:off x="-2" y="1741"/>
            <a:ext cx="9155430" cy="6881259"/>
            <a:chOff x="0" y="0"/>
            <a:chExt cx="9155428" cy="6881257"/>
          </a:xfrm>
        </p:grpSpPr>
        <p:pic>
          <p:nvPicPr>
            <p:cNvPr id="3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1" t="1713" r="47174" b="0"/>
            <a:stretch>
              <a:fillRect/>
            </a:stretch>
          </p:blipFill>
          <p:spPr>
            <a:xfrm rot="16200000">
              <a:off x="1341268" y="-933775"/>
              <a:ext cx="6472578" cy="91551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9155429" cy="68812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457200" y="0"/>
            <a:ext cx="82296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24169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9192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4572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9144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13716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182880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03170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57187" marR="0" indent="-357187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70000"/>
        <a:buFontTx/>
        <a:buChar char="•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1pPr>
      <a:lvl2pPr marL="401835" marR="0" indent="-401835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60000"/>
        <a:buFontTx/>
        <a:buChar char=" 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2pPr>
      <a:lvl3pPr marL="1120139" marR="0" indent="-205739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3pPr>
      <a:lvl4pPr marL="16002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4pPr>
      <a:lvl5pPr marL="20574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Tx/>
        <a:buChar char="•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5pPr>
      <a:lvl6pPr marL="25146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 typeface="Wingdings"/>
        <a:buChar char="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6pPr>
      <a:lvl7pPr marL="29718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 typeface="Wingdings"/>
        <a:buChar char="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7pPr>
      <a:lvl8pPr marL="34290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 typeface="Wingdings"/>
        <a:buChar char="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8pPr>
      <a:lvl9pPr marL="3886200" marR="0" indent="-228600" algn="just" defTabSz="914400" rtl="0" latinLnBrk="0">
        <a:lnSpc>
          <a:spcPct val="110000"/>
        </a:lnSpc>
        <a:spcBef>
          <a:spcPts val="1800"/>
        </a:spcBef>
        <a:spcAft>
          <a:spcPts val="0"/>
        </a:spcAft>
        <a:buClr>
          <a:srgbClr val="103170"/>
        </a:buClr>
        <a:buSzPct val="100000"/>
        <a:buFont typeface="Wingdings"/>
        <a:buChar char=""/>
        <a:tabLst/>
        <a:defRPr b="0" baseline="0" cap="none" i="0" spc="0" strike="noStrike" sz="1800" u="none">
          <a:solidFill>
            <a:srgbClr val="10317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gramación distribuida y en la nube"/>
          <p:cNvSpPr txBox="1"/>
          <p:nvPr>
            <p:ph type="title" idx="4294967295"/>
          </p:nvPr>
        </p:nvSpPr>
        <p:spPr>
          <a:xfrm>
            <a:off x="2643187" y="2114550"/>
            <a:ext cx="6084888" cy="14938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 defTabSz="694944">
              <a:defRPr sz="3648">
                <a:solidFill>
                  <a:schemeClr val="accent1"/>
                </a:solidFill>
              </a:defRPr>
            </a:lvl1pPr>
          </a:lstStyle>
          <a:p>
            <a:pPr/>
            <a:r>
              <a:t>Programación distribuida y en la nube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lación con materias y temas posteriores al curso.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594359">
              <a:defRPr sz="2080"/>
            </a:lvl1pPr>
          </a:lstStyle>
          <a:p>
            <a:pPr/>
            <a:r>
              <a:t>Relación con materias y temas posteriores al curso.</a:t>
            </a:r>
          </a:p>
        </p:txBody>
      </p:sp>
      <p:sp>
        <p:nvSpPr>
          <p:cNvPr id="62" name="Construcción de modelos de software empleando el lenguaje de modelado unificado (UML)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Construcción de modelos de software empleando el lenguaje de modelado unificado (UML). 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Desarrollo de servicios y microservicios.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Orquestación de procesos.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SOA (Service-Oriented Architecture).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Seguridad.</a:t>
            </a:r>
          </a:p>
          <a:p>
            <a:pPr>
              <a:buSzTx/>
              <a:buFont typeface="Wingdings"/>
              <a:buNone/>
              <a:defRPr>
                <a:solidFill>
                  <a:srgbClr val="000000"/>
                </a:solidFill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mario del curso y unidades de aprendizaje.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685800">
              <a:defRPr sz="2400"/>
            </a:lvl1pPr>
          </a:lstStyle>
          <a:p>
            <a:pPr/>
            <a:r>
              <a:t>Temario del curso y unidades de aprendizaje.</a:t>
            </a:r>
          </a:p>
        </p:txBody>
      </p:sp>
      <p:sp>
        <p:nvSpPr>
          <p:cNvPr id="65" name="Double-click to edit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SzTx/>
              <a:buFont typeface="Wingdings"/>
              <a:buNone/>
              <a:defRPr>
                <a:solidFill>
                  <a:srgbClr val="000000"/>
                </a:solidFill>
              </a:defRPr>
            </a:pPr>
            <a:r>
              <a:t>	</a:t>
            </a:r>
          </a:p>
        </p:txBody>
      </p:sp>
      <p:pic>
        <p:nvPicPr>
          <p:cNvPr id="66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6237" y="1627187"/>
            <a:ext cx="8382001" cy="4886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ibliografía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Bibliografía</a:t>
            </a:r>
          </a:p>
        </p:txBody>
      </p:sp>
      <p:sp>
        <p:nvSpPr>
          <p:cNvPr id="69" name="Computer networking : a top-down approach; James F. Kurose, Keith W. Ross.—6th ed. Addison-Wesley, 2013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Computer networking : a top-down approach; James F. Kurose, Keith W. Ross.—6th ed. Addison-Wesley, 2013.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Network Protocols Handbook; Javvin Technologies Inc; Second Edition 2005.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Programming Web Services with SOAP; Doug Tidwell, James Snell, Pavel Kulchenko; O'Reilly, First Edition December 2001.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HTTP: The Definitive Guide; David Gourley, Brian Totty, Marjorie Sayer, Anshu Aggarwal, Sailu Reddy; O'Reilly , September 2002Distributed Systems: Concepts and Design; George Coulouris, Jean Dollimore,Tim Kindberg, Gordon Blair; Addison-Wesley, Fifth Edition, 2012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ibliografía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Bibliografía</a:t>
            </a:r>
          </a:p>
        </p:txBody>
      </p:sp>
      <p:sp>
        <p:nvSpPr>
          <p:cNvPr id="72" name="Edition: Practical Guide for Programmers (Morgan Kaufmann Practical Guides) by Michael J. Donahoo and Kenneth L. Calvert ( 2009)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Edition: Practical Guide for Programmers (Morgan Kaufmann Practical Guides) by Michael J. Donahoo and Kenneth L. Calvert ( 2009)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UNIX Network Programming, Volume 2: Interprocess Communic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Professional Java Server Programming J2EE Edition by Subrahmanyam Allamaraju, Andrew Longshaw, Daniel O'Connor and Gordon Van Huizen (2000)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Professional Java Server Programming J2EE Edition by Subrahmanyam Allamaraju, Andrew Longshaw, Daniel O'Connor and Gordon Van Huizen (2000)</a:t>
            </a:r>
          </a:p>
          <a:p>
            <a:pPr>
              <a:buChar char="■"/>
              <a:defRPr b="1">
                <a:solidFill>
                  <a:srgbClr val="000000"/>
                </a:solidFill>
              </a:defRPr>
            </a:pPr>
            <a:r>
              <a:t>Documentación oficial en línea de las plataformas de software libre (se omiten las ligas por ser cambiantes, deberán tomarse las versiones más actuales disponibles en la red).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strategia didáctica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Estrategia didáctica</a:t>
            </a:r>
          </a:p>
        </p:txBody>
      </p:sp>
      <p:sp>
        <p:nvSpPr>
          <p:cNvPr id="75" name="Realizar prácticas guiadas que reafirmen los temas vistos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Realizar prácticas guiadas que reafirmen los temas vistos. 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Propiciar actividades de búsqueda, selección y análisis de información en distintas fuentes. 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Propiciar la utilización lenguajes de programación Java y/o C para el desarrollo de programas y aplicaciones. 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Proponer problemáticas reales en las cuales el estudiante proporciones soluciones por medio del trabajo en equipo. 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Fomentar la participación del estudiante mediante tormenta de ideas, mesas redondas, exposiciones que permita que propicie el uso adecuado de conceptos, y de terminología de programación.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strategia didáctica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Estrategia didáctica</a:t>
            </a:r>
          </a:p>
        </p:txBody>
      </p:sp>
      <p:sp>
        <p:nvSpPr>
          <p:cNvPr id="78" name="Proponer problemas que permitan al estudiante la integración de contenidos de la asignatura y entre distintas asignaturas, para su análisis y solución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Proponer problemas que permitan al estudiante la integración de contenidos de la asignatura y entre distintas asignaturas, para su análisis y solución. 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Propiciar en el estudiante la lectura y reflexión de artículos relacionados con la asignatura y el impacto ambiental, social y laboral que ella tiene.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valuación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Evaluación</a:t>
            </a:r>
          </a:p>
        </p:txBody>
      </p:sp>
      <p:sp>
        <p:nvSpPr>
          <p:cNvPr id="81" name="Por reglamento, todas la unidades deben ser aprobadas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buSzTx/>
              <a:buFont typeface="Wingdings"/>
              <a:buNone/>
              <a:defRPr b="1" u="sng"/>
            </a:pPr>
            <a:r>
              <a:t>Por reglamento, todas la unidades deben ser aprobadas. </a:t>
            </a:r>
          </a:p>
          <a:p>
            <a:pPr marL="0" indent="0">
              <a:buSzTx/>
              <a:buFont typeface="Wingdings"/>
              <a:buNone/>
            </a:pPr>
            <a:r>
              <a:t>Las 5 unidades se calificarán de la manera siguiente:</a:t>
            </a:r>
          </a:p>
          <a:p>
            <a:pPr marL="0" indent="0">
              <a:buChar char="■"/>
            </a:pPr>
            <a:r>
              <a:t>Unidad 1.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90% Examen.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10% Tarea.</a:t>
            </a:r>
          </a:p>
          <a:p>
            <a:pPr marL="0" indent="0">
              <a:buChar char="■"/>
            </a:pPr>
            <a:r>
              <a:t>Unidad 2.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40% Examen teórico.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60% Práctica.</a:t>
            </a:r>
          </a:p>
          <a:p>
            <a:pPr marL="0" indent="0">
              <a:buChar char="■"/>
            </a:pPr>
            <a:r>
              <a:t>Unidad 3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40% Examen teórico.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60% Examen práctico.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valuación (2)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Evaluación (2)</a:t>
            </a:r>
          </a:p>
        </p:txBody>
      </p:sp>
      <p:sp>
        <p:nvSpPr>
          <p:cNvPr id="84" name="Unidad 4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Unidad 4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40% Examen teórico.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60% Examen práctico.</a:t>
            </a:r>
          </a:p>
          <a:p>
            <a:pPr>
              <a:buChar char="■"/>
            </a:pPr>
            <a:r>
              <a:t>Unidad 5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20% Presentación (tema por equipo).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20% Examen teórico.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60% Examen práctico.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alendario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Calendario</a:t>
            </a:r>
          </a:p>
        </p:txBody>
      </p:sp>
      <p:graphicFrame>
        <p:nvGraphicFramePr>
          <p:cNvPr id="87" name="Table 1"/>
          <p:cNvGraphicFramePr/>
          <p:nvPr/>
        </p:nvGraphicFramePr>
        <p:xfrm>
          <a:off x="1204912" y="1138237"/>
          <a:ext cx="6281739" cy="437356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539875"/>
                <a:gridCol w="4741862"/>
              </a:tblGrid>
              <a:tr h="3714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Fecha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</a:rPr>
                        <a:t>Evento</a:t>
                      </a:r>
                    </a:p>
                  </a:txBody>
                  <a:tcPr marL="45710" marR="45710" marT="45710" marB="4571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14203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02-Sep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F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Evaluación y entrega de tarea 1ª unidad</a:t>
                      </a:r>
                    </a:p>
                  </a:txBody>
                  <a:tcPr marL="45710" marR="45710" marT="45710" marB="4571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CCFDD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16-Sep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Conmemoración de la Independencia de México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02-Oct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Evaluación y entrega de práctica 2ª unidad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13-Oct al 17-Oct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Evento Nacional Deportivo del TecNM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23-Oct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Evaluación y entrega de práctica 3ª unidad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17-Nov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Conmemoración de la Revolución Mexicana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21-Nov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Evaluación y entrega de práctica 4ª unidad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11-Dic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Evaluación y entrega de práctica 5ª unidad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</a:tr>
              <a:tr h="36988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12-Dic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Fin de clases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CCCFDD"/>
                    </a:solidFill>
                  </a:tcPr>
                </a:tc>
              </a:tr>
              <a:tr h="504703">
                <a:tc>
                  <a:txBody>
                    <a:bodyPr/>
                    <a:lstStyle/>
                    <a:p>
                      <a:pPr algn="l">
                        <a:defRPr sz="1400">
                          <a:latin typeface="Arial"/>
                          <a:ea typeface="Arial"/>
                          <a:cs typeface="Arial"/>
                        </a:defRPr>
                      </a:pPr>
                      <a:r>
                        <a:t>15</a:t>
                      </a:r>
                      <a:r>
                        <a:t>-Dic al 17-Dic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3D3F41"/>
                          </a:solidFill>
                          <a:latin typeface="Arial"/>
                          <a:ea typeface="Arial"/>
                          <a:cs typeface="Arial"/>
                        </a:rPr>
                        <a:t>Evaluación formativa de 2a. oportunidad</a:t>
                      </a:r>
                    </a:p>
                  </a:txBody>
                  <a:tcPr marL="45710" marR="45710" marT="45710" marB="45710" anchor="t" anchorCtr="0" horzOverflow="overflow">
                    <a:solidFill>
                      <a:srgbClr val="E7E9EF"/>
                    </a:solidFill>
                  </a:tcPr>
                </a:tc>
              </a:tr>
            </a:tbl>
          </a:graphicData>
        </a:graphic>
      </p:graphicFrame>
      <p:sp>
        <p:nvSpPr>
          <p:cNvPr id="88" name="NOTA: Las fechas planeadas de las evaluaciones están sujetas a ajustes derivados de eventos especiales dentro del Tecnológico o a situaciones imprevistas."/>
          <p:cNvSpPr txBox="1"/>
          <p:nvPr/>
        </p:nvSpPr>
        <p:spPr>
          <a:xfrm>
            <a:off x="1626196" y="5370072"/>
            <a:ext cx="5439170" cy="917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t>NOTA: </a:t>
            </a:r>
            <a:r>
              <a:rPr b="0"/>
              <a:t>Las fechas planeadas de las evaluaciones están sujetas a ajustes derivados de eventos especiales dentro del Tecnológico o a situaciones imprevistas.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glas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Reglas</a:t>
            </a:r>
          </a:p>
        </p:txBody>
      </p:sp>
      <p:sp>
        <p:nvSpPr>
          <p:cNvPr id="91" name="Hora de clase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Hora de clase.</a:t>
            </a:r>
          </a:p>
          <a:p>
            <a:pPr>
              <a:buChar char="■"/>
            </a:pPr>
            <a:r>
              <a:t>Es posible entrar cuando ya inició la clase, solamente hacerlo sin interrumpir.</a:t>
            </a:r>
          </a:p>
          <a:p>
            <a:pPr>
              <a:buChar char="■"/>
            </a:pPr>
            <a:r>
              <a:t>Todas las unidades aprobadas (no hay promedios).</a:t>
            </a:r>
          </a:p>
          <a:p>
            <a:pPr>
              <a:buChar char="■"/>
            </a:pPr>
            <a:r>
              <a:t>Respeto y confianza.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cente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Docente</a:t>
            </a:r>
          </a:p>
        </p:txBody>
      </p:sp>
      <p:sp>
        <p:nvSpPr>
          <p:cNvPr id="38" name="I.S.C. Ernesto Brena Montiel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I.S.C. Ernesto Brena Montiel.</a:t>
            </a:r>
          </a:p>
          <a:p>
            <a:pPr>
              <a:buChar char="■"/>
            </a:pPr>
            <a:r>
              <a:t>Egresado del Instituto Tecnológico de Tehuacán.</a:t>
            </a:r>
          </a:p>
          <a:p>
            <a:pPr>
              <a:buChar char="■"/>
            </a:pPr>
            <a:r>
              <a:t>Correo electrónico: </a:t>
            </a:r>
            <a:r>
              <a:rPr u="sng"/>
              <a:t>ebrenam@gmail.com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cente"/>
          <p:cNvSpPr txBox="1"/>
          <p:nvPr>
            <p:ph type="title" idx="4294967295"/>
          </p:nvPr>
        </p:nvSpPr>
        <p:spPr>
          <a:xfrm>
            <a:off x="487362" y="230187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Docente</a:t>
            </a:r>
          </a:p>
        </p:txBody>
      </p:sp>
      <p:sp>
        <p:nvSpPr>
          <p:cNvPr id="41" name="Mi objetivo en esta materia: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har char="■"/>
            </a:pPr>
            <a:r>
              <a:t>Mi objetivo en esta materia:</a:t>
            </a:r>
          </a:p>
          <a:p>
            <a:pPr lvl="1" marL="3571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Char char="❑"/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</a:p>
          <a:p>
            <a:pPr lvl="2" marL="12715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SzPct val="60000"/>
              <a:buChar char="❑"/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No es que mis alumnos reprueben.</a:t>
            </a:r>
          </a:p>
          <a:p>
            <a:pPr lvl="2" marL="12715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SzPct val="60000"/>
              <a:buChar char="❑"/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No es que mis alumnos aprueben.</a:t>
            </a:r>
          </a:p>
          <a:p>
            <a:pPr lvl="2" marL="12715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SzPct val="60000"/>
              <a:buChar char="❑"/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No es que mis alumnos aprendan.</a:t>
            </a:r>
          </a:p>
          <a:p>
            <a:pPr lvl="2" marL="12715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SzPct val="60000"/>
              <a:buChar char="❑"/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</a:p>
          <a:p>
            <a:pPr lvl="2" marL="12715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SzPct val="60000"/>
              <a:buChar char="❑"/>
              <a:defRPr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</a:p>
          <a:p>
            <a:pPr lvl="2" marL="1271587" indent="-357187">
              <a:lnSpc>
                <a:spcPct val="130000"/>
              </a:lnSpc>
              <a:spcBef>
                <a:spcPts val="600"/>
              </a:spcBef>
              <a:buClr>
                <a:srgbClr val="4C82E6"/>
              </a:buClr>
              <a:buSzPct val="60000"/>
              <a:buChar char="❑"/>
              <a:defRPr b="1" sz="1600">
                <a:solidFill>
                  <a:srgbClr val="7D7D7D"/>
                </a:solidFill>
                <a:latin typeface="幼圆"/>
                <a:ea typeface="幼圆"/>
                <a:cs typeface="幼圆"/>
                <a:sym typeface="幼圆"/>
              </a:defRPr>
            </a:pPr>
            <a:r>
              <a:t>Es facilitarles el proceso de aprendizaje.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tivo del curso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868680">
              <a:defRPr sz="3040"/>
            </a:lvl1pPr>
          </a:lstStyle>
          <a:p>
            <a:pPr/>
            <a:r>
              <a:t>Objetivo del curso</a:t>
            </a:r>
          </a:p>
        </p:txBody>
      </p:sp>
      <p:sp>
        <p:nvSpPr>
          <p:cNvPr id="44" name="Desarrollar soluciones de software utilizando programación distribuida, comunicación en red a través de procedimientos remotos, paso de mensajes e interfaces remotas; así como la utilización de implementaciones de protocolos de capa de aplicación dentro 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Desarrollar soluciones de software utilizando programación distribuida, comunicación en red a través de procedimientos remotos, paso de mensajes e interfaces remotas; así como la utilización de implementaciones de protocolos de capa de aplicación dentro de las aplicaciones distribuidas. </a:t>
            </a:r>
          </a:p>
          <a:p>
            <a:pPr>
              <a:buSzTx/>
              <a:buFont typeface="Wingdings"/>
              <a:buNone/>
              <a:defRPr>
                <a:solidFill>
                  <a:srgbClr val="000000"/>
                </a:solidFill>
              </a:defRPr>
            </a:pPr>
          </a:p>
          <a:p>
            <a:pPr>
              <a:buSzTx/>
              <a:buFont typeface="Wingdings"/>
              <a:buNone/>
              <a:defRPr>
                <a:solidFill>
                  <a:srgbClr val="000000"/>
                </a:solidFill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portación del curso al perfil profesional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58951">
              <a:defRPr sz="2656"/>
            </a:lvl1pPr>
          </a:lstStyle>
          <a:p>
            <a:pPr/>
            <a:r>
              <a:t>Aportación del curso al perfil profesional</a:t>
            </a:r>
          </a:p>
        </p:txBody>
      </p:sp>
      <p:sp>
        <p:nvSpPr>
          <p:cNvPr id="47" name="Esta asignatura aporta al perfil la competencia para desarrollar soluciones de software utilizando programación distribuida, entendiendo y manejando de manera programada los protocolos de alto nivel más utilizados, comunicación en red a través de procedi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 Esta asignatura aporta al perfil la competencia para </a:t>
            </a:r>
            <a:r>
              <a:rPr b="1"/>
              <a:t>desarrollar soluciones de software utilizando programación distribuida</a:t>
            </a:r>
            <a:r>
              <a:t>, entendiendo y manejando de manera programada los protocolos de alto nivel más utilizados, comunicación en red a través de procedimientos remotos, paso de mensajes, interfaces remotas y servicios web; así como la representación externa de datos utilizada en cada tipo de comunicación.</a:t>
            </a:r>
          </a:p>
          <a:p>
            <a:pPr>
              <a:buSzTx/>
              <a:buFont typeface="Wingdings"/>
              <a:buNone/>
              <a:defRPr>
                <a:solidFill>
                  <a:srgbClr val="000000"/>
                </a:solidFill>
              </a:defRPr>
            </a:pPr>
            <a:r>
              <a:t> 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portación del curso al perfil profesional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58951">
              <a:defRPr sz="2656"/>
            </a:lvl1pPr>
          </a:lstStyle>
          <a:p>
            <a:pPr/>
            <a:r>
              <a:t>Aportación del curso al perfil profesional</a:t>
            </a:r>
          </a:p>
        </p:txBody>
      </p:sp>
      <p:sp>
        <p:nvSpPr>
          <p:cNvPr id="50" name="Competencias instrumentales: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SzTx/>
              <a:buFont typeface="Wingdings"/>
              <a:buNone/>
              <a:defRPr b="1" u="sng">
                <a:solidFill>
                  <a:srgbClr val="000000"/>
                </a:solidFill>
              </a:defRPr>
            </a:pPr>
            <a:r>
              <a:t>Competencias instrumentales: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análisis y síntesis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organizar y planificar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Comunicación oral y escrita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Solución de problemas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crear modelos de programación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manejar un lenguaje de programación distribuido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Aportación del curso al perfil profesional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58951">
              <a:defRPr sz="2656"/>
            </a:lvl1pPr>
          </a:lstStyle>
          <a:p>
            <a:pPr/>
            <a:r>
              <a:t>Aportación del curso al perfil profesional</a:t>
            </a:r>
          </a:p>
        </p:txBody>
      </p:sp>
      <p:sp>
        <p:nvSpPr>
          <p:cNvPr id="53" name="Competencias interpersonales: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SzTx/>
              <a:buFont typeface="Wingdings"/>
              <a:buNone/>
              <a:defRPr b="1" u="sng">
                <a:solidFill>
                  <a:srgbClr val="000000"/>
                </a:solidFill>
              </a:defRPr>
            </a:pPr>
            <a:r>
              <a:t>Competencias interpersonales: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crítica y autocrítica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trabajar en equipo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comunicar sus ideas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liderazgo 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portación del curso al perfil profesional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758951">
              <a:defRPr sz="2656"/>
            </a:lvl1pPr>
          </a:lstStyle>
          <a:p>
            <a:pPr/>
            <a:r>
              <a:t>Aportación del curso al perfil profesional</a:t>
            </a:r>
          </a:p>
        </p:txBody>
      </p:sp>
      <p:sp>
        <p:nvSpPr>
          <p:cNvPr id="56" name="Competencias sistémicas: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SzTx/>
              <a:buFont typeface="Wingdings"/>
              <a:buNone/>
              <a:defRPr b="1" u="sng">
                <a:solidFill>
                  <a:srgbClr val="000000"/>
                </a:solidFill>
              </a:defRPr>
            </a:pPr>
            <a:r>
              <a:t>Competencias sistémicas: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aplicar los conocimientos en la práctica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Habilidades de investigación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aprender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adaptarse a nuevas situaciones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Capacidad de generar nuevas ideas (creatividad)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Habilidad para trabajar en forma autónoma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Preocupación por la calidad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Búsqueda del logro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lación con materias y temas anteriores del curso."/>
          <p:cNvSpPr txBox="1"/>
          <p:nvPr>
            <p:ph type="title" idx="4294967295"/>
          </p:nvPr>
        </p:nvSpPr>
        <p:spPr>
          <a:xfrm>
            <a:off x="484187" y="663575"/>
            <a:ext cx="7716838" cy="617538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defTabSz="594359">
              <a:defRPr sz="2080"/>
            </a:lvl1pPr>
          </a:lstStyle>
          <a:p>
            <a:pPr/>
            <a:r>
              <a:t>Relación con materias y temas anteriores del curso.</a:t>
            </a:r>
          </a:p>
        </p:txBody>
      </p:sp>
      <p:sp>
        <p:nvSpPr>
          <p:cNvPr id="59" name="Paradigmas de programación.…"/>
          <p:cNvSpPr txBox="1"/>
          <p:nvPr>
            <p:ph type="body" idx="4294967295"/>
          </p:nvPr>
        </p:nvSpPr>
        <p:spPr>
          <a:xfrm>
            <a:off x="487362" y="1084262"/>
            <a:ext cx="8159751" cy="577373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l">
              <a:buChar char="■"/>
              <a:defRPr>
                <a:solidFill>
                  <a:srgbClr val="000000"/>
                </a:solidFill>
              </a:defRPr>
            </a:pP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Paradigmas de programación.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Uso de metodologías para la solución de problemas mediante la construcción de algoritmos utilizando un lenguaje de programación orientada a objetos.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Manejo de conceptos básicos de Hardware y Software.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Conceptos de sistemas operativos.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Conceptos de redes.</a:t>
            </a:r>
          </a:p>
          <a:p>
            <a:pPr>
              <a:buChar char="■"/>
              <a:defRPr>
                <a:solidFill>
                  <a:srgbClr val="000000"/>
                </a:solidFill>
              </a:defRPr>
            </a:pPr>
            <a:r>
              <a:t>Manejo de plataformas abiertas. 	</a:t>
            </a:r>
          </a:p>
          <a:p>
            <a:pPr>
              <a:buSzTx/>
              <a:buFont typeface="Wingdings"/>
              <a:buNone/>
              <a:defRPr>
                <a:solidFill>
                  <a:srgbClr val="000000"/>
                </a:solidFill>
              </a:defRPr>
            </a:pPr>
            <a:r>
              <a:t>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000120140530A14PPBG">
  <a:themeElements>
    <a:clrScheme name="A000120140530A14PPBG">
      <a:dk1>
        <a:srgbClr val="3D3F41"/>
      </a:dk1>
      <a:lt1>
        <a:srgbClr val="FFFFFF"/>
      </a:lt1>
      <a:dk2>
        <a:srgbClr val="A7A7A7"/>
      </a:dk2>
      <a:lt2>
        <a:srgbClr val="535353"/>
      </a:lt2>
      <a:accent1>
        <a:srgbClr val="154295"/>
      </a:accent1>
      <a:accent2>
        <a:srgbClr val="0CA59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A000120140530A14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14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D3F41"/>
            </a:solidFill>
            <a:effectLst/>
            <a:uFillTx/>
            <a:latin typeface="幼圆"/>
            <a:ea typeface="幼圆"/>
            <a:cs typeface="幼圆"/>
            <a:sym typeface="幼圆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D3F41"/>
            </a:solidFill>
            <a:effectLst/>
            <a:uFillTx/>
            <a:latin typeface="幼圆"/>
            <a:ea typeface="幼圆"/>
            <a:cs typeface="幼圆"/>
            <a:sym typeface="幼圆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14PPBG">
  <a:themeElements>
    <a:clrScheme name="A000120140530A14PPBG">
      <a:dk1>
        <a:srgbClr val="FFFFFF"/>
      </a:dk1>
      <a:lt1>
        <a:srgbClr val="FF0000"/>
      </a:lt1>
      <a:dk2>
        <a:srgbClr val="A7A7A7"/>
      </a:dk2>
      <a:lt2>
        <a:srgbClr val="535353"/>
      </a:lt2>
      <a:accent1>
        <a:srgbClr val="154295"/>
      </a:accent1>
      <a:accent2>
        <a:srgbClr val="0CA59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A000120140530A14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14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D3F41"/>
            </a:solidFill>
            <a:effectLst/>
            <a:uFillTx/>
            <a:latin typeface="幼圆"/>
            <a:ea typeface="幼圆"/>
            <a:cs typeface="幼圆"/>
            <a:sym typeface="幼圆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D3F41"/>
            </a:solidFill>
            <a:effectLst/>
            <a:uFillTx/>
            <a:latin typeface="幼圆"/>
            <a:ea typeface="幼圆"/>
            <a:cs typeface="幼圆"/>
            <a:sym typeface="幼圆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