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7" r:id="rId3"/>
    <p:sldId id="260" r:id="rId4"/>
    <p:sldId id="258"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59" autoAdjust="0"/>
  </p:normalViewPr>
  <p:slideViewPr>
    <p:cSldViewPr>
      <p:cViewPr>
        <p:scale>
          <a:sx n="100" d="100"/>
          <a:sy n="100" d="100"/>
        </p:scale>
        <p:origin x="-1224" y="-252"/>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04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BB96E-3E24-4698-B733-FE55B6039B46}" type="datetimeFigureOut">
              <a:rPr lang="en-US" smtClean="0"/>
              <a:t>8/25/2010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626FBE-6996-41A0-9C7B-B6BE75FB71B6}" type="slidenum">
              <a:rPr lang="en-US" smtClean="0"/>
              <a:t>‹#›</a:t>
            </a:fld>
            <a:endParaRPr lang="en-US"/>
          </a:p>
        </p:txBody>
      </p:sp>
    </p:spTree>
    <p:extLst>
      <p:ext uri="{BB962C8B-B14F-4D97-AF65-F5344CB8AC3E}">
        <p14:creationId xmlns:p14="http://schemas.microsoft.com/office/powerpoint/2010/main" val="2335281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626FBE-6996-41A0-9C7B-B6BE75FB71B6}" type="slidenum">
              <a:rPr lang="en-US" smtClean="0"/>
              <a:t>8</a:t>
            </a:fld>
            <a:endParaRPr lang="en-US"/>
          </a:p>
        </p:txBody>
      </p:sp>
    </p:spTree>
    <p:extLst>
      <p:ext uri="{BB962C8B-B14F-4D97-AF65-F5344CB8AC3E}">
        <p14:creationId xmlns:p14="http://schemas.microsoft.com/office/powerpoint/2010/main" val="109144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85DD77C5-5784-43B5-AD1D-F1F49DB1B3FD}" type="datetimeFigureOut">
              <a:rPr lang="en-US" smtClean="0"/>
              <a:t>8/25/2010</a:t>
            </a:fld>
            <a:endParaRPr lang="en-US"/>
          </a:p>
        </p:txBody>
      </p:sp>
      <p:sp>
        <p:nvSpPr>
          <p:cNvPr id="23" name="Slide Number Placeholder 22"/>
          <p:cNvSpPr>
            <a:spLocks noGrp="1"/>
          </p:cNvSpPr>
          <p:nvPr>
            <p:ph type="sldNum" sz="quarter" idx="11"/>
          </p:nvPr>
        </p:nvSpPr>
        <p:spPr/>
        <p:txBody>
          <a:bodyPr/>
          <a:lstStyle/>
          <a:p>
            <a:fld id="{621603C5-9CC5-4A4B-8D52-74D7A0DFED11}"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D77C5-5784-43B5-AD1D-F1F49DB1B3FD}" type="datetimeFigureOut">
              <a:rPr lang="en-US" smtClean="0"/>
              <a:t>8/25/2010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603C5-9CC5-4A4B-8D52-74D7A0DFED11}" type="slidenum">
              <a:rPr lang="en-US" smtClean="0"/>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D77C5-5784-43B5-AD1D-F1F49DB1B3FD}" type="datetimeFigureOut">
              <a:rPr lang="en-US" smtClean="0"/>
              <a:t>8/25/2010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603C5-9CC5-4A4B-8D52-74D7A0DFED11}" type="slidenum">
              <a:rPr lang="en-US" smtClean="0"/>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85DD77C5-5784-43B5-AD1D-F1F49DB1B3FD}" type="datetimeFigureOut">
              <a:rPr lang="en-US" smtClean="0"/>
              <a:t>8/25/2010</a:t>
            </a:fld>
            <a:endParaRPr lang="en-US"/>
          </a:p>
        </p:txBody>
      </p:sp>
      <p:sp>
        <p:nvSpPr>
          <p:cNvPr id="19" name="Slide Number Placeholder 18"/>
          <p:cNvSpPr>
            <a:spLocks noGrp="1"/>
          </p:cNvSpPr>
          <p:nvPr>
            <p:ph type="sldNum" sz="quarter" idx="15"/>
          </p:nvPr>
        </p:nvSpPr>
        <p:spPr/>
        <p:txBody>
          <a:bodyPr/>
          <a:lstStyle/>
          <a:p>
            <a:fld id="{621603C5-9CC5-4A4B-8D52-74D7A0DFED1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85DD77C5-5784-43B5-AD1D-F1F49DB1B3FD}" type="datetimeFigureOut">
              <a:rPr lang="en-US" smtClean="0"/>
              <a:t>8/25/2010</a:t>
            </a:fld>
            <a:endParaRPr lang="en-US"/>
          </a:p>
        </p:txBody>
      </p:sp>
      <p:sp>
        <p:nvSpPr>
          <p:cNvPr id="20" name="Slide Number Placeholder 19"/>
          <p:cNvSpPr>
            <a:spLocks noGrp="1"/>
          </p:cNvSpPr>
          <p:nvPr>
            <p:ph type="sldNum" sz="quarter" idx="11"/>
          </p:nvPr>
        </p:nvSpPr>
        <p:spPr/>
        <p:txBody>
          <a:bodyPr/>
          <a:lstStyle/>
          <a:p>
            <a:fld id="{621603C5-9CC5-4A4B-8D52-74D7A0DFED11}"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85DD77C5-5784-43B5-AD1D-F1F49DB1B3FD}" type="datetimeFigureOut">
              <a:rPr lang="en-US" smtClean="0"/>
              <a:t>8/25/2010</a:t>
            </a:fld>
            <a:endParaRPr lang="en-US"/>
          </a:p>
        </p:txBody>
      </p:sp>
      <p:sp>
        <p:nvSpPr>
          <p:cNvPr id="25" name="Slide Number Placeholder 24"/>
          <p:cNvSpPr>
            <a:spLocks noGrp="1"/>
          </p:cNvSpPr>
          <p:nvPr>
            <p:ph type="sldNum" sz="quarter" idx="16"/>
          </p:nvPr>
        </p:nvSpPr>
        <p:spPr/>
        <p:txBody>
          <a:bodyPr/>
          <a:lstStyle/>
          <a:p>
            <a:fld id="{621603C5-9CC5-4A4B-8D52-74D7A0DFED11}"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85DD77C5-5784-43B5-AD1D-F1F49DB1B3FD}" type="datetimeFigureOut">
              <a:rPr lang="en-US" smtClean="0"/>
              <a:t>8/25/2010</a:t>
            </a:fld>
            <a:endParaRPr lang="en-US"/>
          </a:p>
        </p:txBody>
      </p:sp>
      <p:sp>
        <p:nvSpPr>
          <p:cNvPr id="24" name="Slide Number Placeholder 23"/>
          <p:cNvSpPr>
            <a:spLocks noGrp="1"/>
          </p:cNvSpPr>
          <p:nvPr>
            <p:ph type="sldNum" sz="quarter" idx="17"/>
          </p:nvPr>
        </p:nvSpPr>
        <p:spPr/>
        <p:txBody>
          <a:bodyPr/>
          <a:lstStyle/>
          <a:p>
            <a:fld id="{621603C5-9CC5-4A4B-8D52-74D7A0DFED11}"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85DD77C5-5784-43B5-AD1D-F1F49DB1B3FD}" type="datetimeFigureOut">
              <a:rPr lang="en-US" smtClean="0"/>
              <a:t>8/25/2010</a:t>
            </a:fld>
            <a:endParaRPr lang="en-US"/>
          </a:p>
        </p:txBody>
      </p:sp>
      <p:sp>
        <p:nvSpPr>
          <p:cNvPr id="14" name="Slide Number Placeholder 13"/>
          <p:cNvSpPr>
            <a:spLocks noGrp="1"/>
          </p:cNvSpPr>
          <p:nvPr>
            <p:ph type="sldNum" sz="quarter" idx="11"/>
          </p:nvPr>
        </p:nvSpPr>
        <p:spPr/>
        <p:txBody>
          <a:bodyPr/>
          <a:lstStyle/>
          <a:p>
            <a:fld id="{621603C5-9CC5-4A4B-8D52-74D7A0DFED11}"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5DD77C5-5784-43B5-AD1D-F1F49DB1B3FD}" type="datetimeFigureOut">
              <a:rPr lang="en-US" smtClean="0"/>
              <a:t>8/25/2010</a:t>
            </a:fld>
            <a:endParaRPr lang="en-US"/>
          </a:p>
        </p:txBody>
      </p:sp>
      <p:sp>
        <p:nvSpPr>
          <p:cNvPr id="12" name="Slide Number Placeholder 11"/>
          <p:cNvSpPr>
            <a:spLocks noGrp="1"/>
          </p:cNvSpPr>
          <p:nvPr>
            <p:ph type="sldNum" sz="quarter" idx="11"/>
          </p:nvPr>
        </p:nvSpPr>
        <p:spPr/>
        <p:txBody>
          <a:bodyPr/>
          <a:lstStyle/>
          <a:p>
            <a:fld id="{621603C5-9CC5-4A4B-8D52-74D7A0DFED11}"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85DD77C5-5784-43B5-AD1D-F1F49DB1B3FD}" type="datetimeFigureOut">
              <a:rPr lang="en-US" smtClean="0"/>
              <a:t>8/25/2010</a:t>
            </a:fld>
            <a:endParaRPr lang="en-US"/>
          </a:p>
        </p:txBody>
      </p:sp>
      <p:sp>
        <p:nvSpPr>
          <p:cNvPr id="18" name="Slide Number Placeholder 17"/>
          <p:cNvSpPr>
            <a:spLocks noGrp="1"/>
          </p:cNvSpPr>
          <p:nvPr>
            <p:ph type="sldNum" sz="quarter" idx="16"/>
          </p:nvPr>
        </p:nvSpPr>
        <p:spPr/>
        <p:txBody>
          <a:bodyPr/>
          <a:lstStyle/>
          <a:p>
            <a:fld id="{621603C5-9CC5-4A4B-8D52-74D7A0DFED11}"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85DD77C5-5784-43B5-AD1D-F1F49DB1B3FD}" type="datetimeFigureOut">
              <a:rPr lang="en-US" smtClean="0"/>
              <a:t>8/25/2010</a:t>
            </a:fld>
            <a:endParaRPr lang="en-US"/>
          </a:p>
        </p:txBody>
      </p:sp>
      <p:sp>
        <p:nvSpPr>
          <p:cNvPr id="20" name="Slide Number Placeholder 19"/>
          <p:cNvSpPr>
            <a:spLocks noGrp="1"/>
          </p:cNvSpPr>
          <p:nvPr>
            <p:ph type="sldNum" sz="quarter" idx="15"/>
          </p:nvPr>
        </p:nvSpPr>
        <p:spPr/>
        <p:txBody>
          <a:bodyPr/>
          <a:lstStyle/>
          <a:p>
            <a:fld id="{621603C5-9CC5-4A4B-8D52-74D7A0DFED1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85DD77C5-5784-43B5-AD1D-F1F49DB1B3FD}" type="datetimeFigureOut">
              <a:rPr lang="en-US" smtClean="0"/>
              <a:t>8/25/2010</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621603C5-9CC5-4A4B-8D52-74D7A0DFED1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cover/>
  </p:transition>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hyperlink" Target="http://grmdevtst1:8199/"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Presentation</a:t>
            </a:r>
            <a:endParaRPr lang="en-US" dirty="0"/>
          </a:p>
        </p:txBody>
      </p:sp>
      <p:sp>
        <p:nvSpPr>
          <p:cNvPr id="2" name="Title 1"/>
          <p:cNvSpPr>
            <a:spLocks noGrp="1"/>
          </p:cNvSpPr>
          <p:nvPr>
            <p:ph type="title"/>
          </p:nvPr>
        </p:nvSpPr>
        <p:spPr/>
        <p:txBody>
          <a:bodyPr/>
          <a:lstStyle/>
          <a:p>
            <a:r>
              <a:rPr lang="en-US" dirty="0" smtClean="0"/>
              <a:t>GARMCO e-Tendering System</a:t>
            </a:r>
            <a:endParaRPr lang="en-US" dirty="0"/>
          </a:p>
        </p:txBody>
      </p:sp>
      <p:sp>
        <p:nvSpPr>
          <p:cNvPr id="4" name="TextBox 3"/>
          <p:cNvSpPr txBox="1"/>
          <p:nvPr/>
        </p:nvSpPr>
        <p:spPr>
          <a:xfrm>
            <a:off x="3124200" y="5579407"/>
            <a:ext cx="5846409" cy="646331"/>
          </a:xfrm>
          <a:prstGeom prst="rect">
            <a:avLst/>
          </a:prstGeom>
          <a:noFill/>
        </p:spPr>
        <p:txBody>
          <a:bodyPr wrap="none" rtlCol="0">
            <a:spAutoFit/>
          </a:bodyPr>
          <a:lstStyle/>
          <a:p>
            <a:pPr algn="r"/>
            <a:r>
              <a:rPr lang="en-US" dirty="0" smtClean="0"/>
              <a:t>25 August 2010</a:t>
            </a:r>
          </a:p>
          <a:p>
            <a:pPr algn="r"/>
            <a:r>
              <a:rPr lang="en-US" dirty="0" smtClean="0"/>
              <a:t>Presented by ICT &amp; Performance Development Department</a:t>
            </a:r>
            <a:endParaRPr lang="en-US" dirty="0"/>
          </a:p>
        </p:txBody>
      </p:sp>
    </p:spTree>
    <p:extLst>
      <p:ext uri="{BB962C8B-B14F-4D97-AF65-F5344CB8AC3E}">
        <p14:creationId xmlns:p14="http://schemas.microsoft.com/office/powerpoint/2010/main" val="919739073"/>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Box 2"/>
          <p:cNvSpPr txBox="1"/>
          <p:nvPr/>
        </p:nvSpPr>
        <p:spPr>
          <a:xfrm>
            <a:off x="914400" y="1574800"/>
            <a:ext cx="7315200" cy="1200329"/>
          </a:xfrm>
          <a:prstGeom prst="rect">
            <a:avLst/>
          </a:prstGeom>
          <a:noFill/>
        </p:spPr>
        <p:txBody>
          <a:bodyPr wrap="square" rtlCol="0">
            <a:spAutoFit/>
          </a:bodyPr>
          <a:lstStyle/>
          <a:p>
            <a:r>
              <a:rPr lang="en-US" dirty="0"/>
              <a:t>The </a:t>
            </a:r>
            <a:r>
              <a:rPr lang="en-US" dirty="0" smtClean="0"/>
              <a:t>GARMCO e-Tendering </a:t>
            </a:r>
            <a:r>
              <a:rPr lang="en-US" dirty="0"/>
              <a:t>System is an online application that will give GARMCO a boom on e-commerce industry within the region. It will provide GARMCO a huge saving on time processing and will uplift more the Supplier’s assurance on the confidentiality of their respective bids</a:t>
            </a:r>
          </a:p>
        </p:txBody>
      </p:sp>
    </p:spTree>
    <p:extLst>
      <p:ext uri="{BB962C8B-B14F-4D97-AF65-F5344CB8AC3E}">
        <p14:creationId xmlns:p14="http://schemas.microsoft.com/office/powerpoint/2010/main" val="1356739371"/>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Rectangle 2"/>
          <p:cNvSpPr/>
          <p:nvPr/>
        </p:nvSpPr>
        <p:spPr>
          <a:xfrm>
            <a:off x="914400" y="1600200"/>
            <a:ext cx="7315200" cy="5078313"/>
          </a:xfrm>
          <a:prstGeom prst="rect">
            <a:avLst/>
          </a:prstGeom>
        </p:spPr>
        <p:txBody>
          <a:bodyPr wrap="square">
            <a:spAutoFit/>
          </a:bodyPr>
          <a:lstStyle/>
          <a:p>
            <a:pPr marL="285750" lvl="0" indent="-285750">
              <a:buFont typeface="Arial" pitchFamily="34" charset="0"/>
              <a:buChar char="•"/>
            </a:pPr>
            <a:r>
              <a:rPr lang="en-US" dirty="0"/>
              <a:t>No more manual invitation to Suppliers. Automatic notification regarding new Published RFQs for bidding will be sent to Suppliers depending on their profile which says the products and services they can provide</a:t>
            </a:r>
          </a:p>
          <a:p>
            <a:pPr marL="285750" lvl="0" indent="-285750">
              <a:buFont typeface="Arial" pitchFamily="34" charset="0"/>
              <a:buChar char="•"/>
            </a:pPr>
            <a:r>
              <a:rPr lang="en-US" dirty="0"/>
              <a:t> In addition to notification on new Published RFQs, all Suppliers will be automatically notified for any changes on the RFQ such as closing dates and order status</a:t>
            </a:r>
          </a:p>
          <a:p>
            <a:pPr marL="285750" lvl="0" indent="-285750">
              <a:buFont typeface="Arial" pitchFamily="34" charset="0"/>
              <a:buChar char="•"/>
            </a:pPr>
            <a:r>
              <a:rPr lang="en-US" dirty="0"/>
              <a:t>It will expand the relation between GARMCO and its Suppliers since  the later will be able to view other Published RFQs that might be of interest in the future</a:t>
            </a:r>
          </a:p>
          <a:p>
            <a:pPr marL="285750" lvl="0" indent="-285750">
              <a:buFont typeface="Arial" pitchFamily="34" charset="0"/>
              <a:buChar char="•"/>
            </a:pPr>
            <a:r>
              <a:rPr lang="en-US" dirty="0"/>
              <a:t>Allowing each Suppliers to view their current rank on a certain bid, but not its exact position, will provide great financial benefits on GARMCO for each Supplier will be able to re-submit their quotes to win the bid</a:t>
            </a:r>
          </a:p>
          <a:p>
            <a:pPr marL="285750" lvl="0" indent="-285750">
              <a:buFont typeface="Arial" pitchFamily="34" charset="0"/>
              <a:buChar char="•"/>
            </a:pPr>
            <a:r>
              <a:rPr lang="en-US" dirty="0"/>
              <a:t>It will provide more confidence on the Supplier’s side since their bids will not be visible to any buyer until the time of Bid Analysis. Thus, will eliminate possible favoritism</a:t>
            </a:r>
          </a:p>
          <a:p>
            <a:pPr marL="285750" indent="-285750">
              <a:buFont typeface="Arial" pitchFamily="34" charset="0"/>
              <a:buChar char="•"/>
            </a:pPr>
            <a:r>
              <a:rPr lang="en-US" dirty="0"/>
              <a:t>Suppliers will be able to update their bids anytime and anywhere, providing more flexibility and not limited to GARMCO business hours</a:t>
            </a:r>
          </a:p>
        </p:txBody>
      </p:sp>
    </p:spTree>
    <p:extLst>
      <p:ext uri="{BB962C8B-B14F-4D97-AF65-F5344CB8AC3E}">
        <p14:creationId xmlns:p14="http://schemas.microsoft.com/office/powerpoint/2010/main" val="13322866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DEC69A"/>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DEC69A"/>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DEC69A"/>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DEC69A"/>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DEC69A"/>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DEC69A"/>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Process</a:t>
            </a:r>
            <a:endParaRPr lang="en-US" dirty="0"/>
          </a:p>
        </p:txBody>
      </p:sp>
      <p:pic>
        <p:nvPicPr>
          <p:cNvPr id="1038" name="Picture 14" descr="C:\Documents and Settings\Noel\My Documents\My Pictures\Microsoft Clip Organizer\004352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5291" y="4611204"/>
            <a:ext cx="1346709" cy="577702"/>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1777491" y="2158850"/>
            <a:ext cx="762000" cy="648808"/>
          </a:xfrm>
          <a:prstGeom prst="rightArrow">
            <a:avLst/>
          </a:prstGeom>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6158991" y="4578198"/>
            <a:ext cx="762000" cy="648808"/>
          </a:xfrm>
          <a:prstGeom prst="rightArrow">
            <a:avLst/>
          </a:prstGeom>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710691" y="2020408"/>
            <a:ext cx="914400" cy="1214502"/>
            <a:chOff x="228600" y="2020408"/>
            <a:chExt cx="914400" cy="1214502"/>
          </a:xfrm>
        </p:grpSpPr>
        <p:pic>
          <p:nvPicPr>
            <p:cNvPr id="1028" name="Picture 4" descr="C:\Documents and Settings\Noel\My Documents\My Pictures\Microsoft Clip Organizer\j04326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20408"/>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0687" y="2896356"/>
              <a:ext cx="577402" cy="338554"/>
            </a:xfrm>
            <a:prstGeom prst="rect">
              <a:avLst/>
            </a:prstGeom>
            <a:noFill/>
          </p:spPr>
          <p:txBody>
            <a:bodyPr wrap="none" rtlCol="0">
              <a:spAutoFit/>
            </a:bodyPr>
            <a:lstStyle/>
            <a:p>
              <a:r>
                <a:rPr lang="en-US" sz="1600" dirty="0" smtClean="0"/>
                <a:t>User</a:t>
              </a:r>
              <a:endParaRPr lang="en-US" sz="1600" dirty="0"/>
            </a:p>
          </p:txBody>
        </p:sp>
      </p:grpSp>
      <p:grpSp>
        <p:nvGrpSpPr>
          <p:cNvPr id="7" name="Group 6"/>
          <p:cNvGrpSpPr/>
          <p:nvPr/>
        </p:nvGrpSpPr>
        <p:grpSpPr>
          <a:xfrm>
            <a:off x="2835959" y="4390794"/>
            <a:ext cx="867037" cy="1146745"/>
            <a:chOff x="4572000" y="3507843"/>
            <a:chExt cx="867037" cy="1146745"/>
          </a:xfrm>
        </p:grpSpPr>
        <p:pic>
          <p:nvPicPr>
            <p:cNvPr id="1029" name="Picture 5" descr="C:\Documents and Settings\Noel\My Documents\My Pictures\Microsoft Clip Organizer\j04326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507843"/>
              <a:ext cx="867037" cy="8472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39873" y="4316034"/>
              <a:ext cx="681597" cy="338554"/>
            </a:xfrm>
            <a:prstGeom prst="rect">
              <a:avLst/>
            </a:prstGeom>
            <a:noFill/>
          </p:spPr>
          <p:txBody>
            <a:bodyPr wrap="none" rtlCol="0">
              <a:spAutoFit/>
            </a:bodyPr>
            <a:lstStyle/>
            <a:p>
              <a:r>
                <a:rPr lang="en-US" sz="1600" dirty="0" smtClean="0"/>
                <a:t>Buyer</a:t>
              </a:r>
              <a:endParaRPr lang="en-US" sz="1600" dirty="0"/>
            </a:p>
          </p:txBody>
        </p:sp>
      </p:grpSp>
      <p:grpSp>
        <p:nvGrpSpPr>
          <p:cNvPr id="9" name="Group 8"/>
          <p:cNvGrpSpPr/>
          <p:nvPr/>
        </p:nvGrpSpPr>
        <p:grpSpPr>
          <a:xfrm>
            <a:off x="4901691" y="3364997"/>
            <a:ext cx="973343" cy="3017269"/>
            <a:chOff x="6338950" y="1676400"/>
            <a:chExt cx="973343" cy="3017269"/>
          </a:xfrm>
        </p:grpSpPr>
        <p:pic>
          <p:nvPicPr>
            <p:cNvPr id="1032" name="Picture 8" descr="C:\Documents and Settings\Noel\My Documents\My Pictures\Microsoft Clip Organizer\j043394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520044"/>
              <a:ext cx="908956" cy="908956"/>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Documents and Settings\Noel\My Documents\My Pictures\Microsoft Clip Organizer\j043488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6400800" y="1676400"/>
              <a:ext cx="876299"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Documents and Settings\Noel\My Documents\My Pictures\Microsoft Clip Organizer\j043489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3428999"/>
              <a:ext cx="876300" cy="9144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338950" y="4355115"/>
              <a:ext cx="973343" cy="338554"/>
            </a:xfrm>
            <a:prstGeom prst="rect">
              <a:avLst/>
            </a:prstGeom>
            <a:noFill/>
          </p:spPr>
          <p:txBody>
            <a:bodyPr wrap="none" rtlCol="0">
              <a:spAutoFit/>
            </a:bodyPr>
            <a:lstStyle/>
            <a:p>
              <a:r>
                <a:rPr lang="en-US" sz="1600" dirty="0"/>
                <a:t>S</a:t>
              </a:r>
              <a:r>
                <a:rPr lang="en-US" sz="1600" dirty="0" smtClean="0"/>
                <a:t>uppliers</a:t>
              </a:r>
              <a:endParaRPr lang="en-US" sz="1600" dirty="0"/>
            </a:p>
          </p:txBody>
        </p:sp>
      </p:grpSp>
      <p:grpSp>
        <p:nvGrpSpPr>
          <p:cNvPr id="11" name="Group 10"/>
          <p:cNvGrpSpPr/>
          <p:nvPr/>
        </p:nvGrpSpPr>
        <p:grpSpPr>
          <a:xfrm>
            <a:off x="2678766" y="1601511"/>
            <a:ext cx="1628779" cy="1763486"/>
            <a:chOff x="2334958" y="2572706"/>
            <a:chExt cx="1628779" cy="1763486"/>
          </a:xfrm>
        </p:grpSpPr>
        <p:pic>
          <p:nvPicPr>
            <p:cNvPr id="1037" name="Picture 13" descr="C:\Documents and Settings\Noel\My Documents\My Pictures\Microsoft Clip Organizer\0043524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1342" y="2572706"/>
              <a:ext cx="891292" cy="17634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334958" y="3877883"/>
              <a:ext cx="1628779" cy="338554"/>
            </a:xfrm>
            <a:prstGeom prst="rect">
              <a:avLst/>
            </a:prstGeom>
            <a:noFill/>
          </p:spPr>
          <p:txBody>
            <a:bodyPr wrap="none" rtlCol="0">
              <a:spAutoFit/>
            </a:bodyPr>
            <a:lstStyle/>
            <a:p>
              <a:r>
                <a:rPr lang="en-US" sz="1600" dirty="0" smtClean="0"/>
                <a:t>GAP/JDE System</a:t>
              </a:r>
              <a:endParaRPr lang="en-US" sz="1600" dirty="0"/>
            </a:p>
          </p:txBody>
        </p:sp>
      </p:grpSp>
      <p:grpSp>
        <p:nvGrpSpPr>
          <p:cNvPr id="13" name="Group 12"/>
          <p:cNvGrpSpPr/>
          <p:nvPr/>
        </p:nvGrpSpPr>
        <p:grpSpPr>
          <a:xfrm>
            <a:off x="1777491" y="2807658"/>
            <a:ext cx="771365" cy="1042672"/>
            <a:chOff x="849288" y="4355115"/>
            <a:chExt cx="771365" cy="1042672"/>
          </a:xfrm>
        </p:grpSpPr>
        <p:pic>
          <p:nvPicPr>
            <p:cNvPr id="1031" name="Picture 7" descr="C:\Documents and Settings\Noel\My Documents\My Pictures\Microsoft Clip Organizer\j043263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6029" y="4355115"/>
              <a:ext cx="597885" cy="59788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49288" y="4813012"/>
              <a:ext cx="771365" cy="584775"/>
            </a:xfrm>
            <a:prstGeom prst="rect">
              <a:avLst/>
            </a:prstGeom>
            <a:noFill/>
          </p:spPr>
          <p:txBody>
            <a:bodyPr wrap="none" rtlCol="0">
              <a:spAutoFit/>
            </a:bodyPr>
            <a:lstStyle/>
            <a:p>
              <a:pPr algn="ctr"/>
              <a:r>
                <a:rPr lang="en-US" sz="1600" dirty="0" smtClean="0"/>
                <a:t>Inquiry</a:t>
              </a:r>
            </a:p>
            <a:p>
              <a:pPr algn="ctr"/>
              <a:r>
                <a:rPr lang="en-US" sz="1600" dirty="0" smtClean="0"/>
                <a:t>Letter</a:t>
              </a:r>
              <a:endParaRPr lang="en-US" sz="1600" dirty="0"/>
            </a:p>
          </p:txBody>
        </p:sp>
      </p:grpSp>
      <p:sp>
        <p:nvSpPr>
          <p:cNvPr id="28" name="Right Arrow 27"/>
          <p:cNvSpPr/>
          <p:nvPr/>
        </p:nvSpPr>
        <p:spPr>
          <a:xfrm>
            <a:off x="3922825" y="4589258"/>
            <a:ext cx="762000" cy="648808"/>
          </a:xfrm>
          <a:prstGeom prst="rightArrow">
            <a:avLst/>
          </a:prstGeom>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rot="5400000">
            <a:off x="2919796" y="3486907"/>
            <a:ext cx="762000" cy="648808"/>
          </a:xfrm>
          <a:prstGeom prst="rightArrow">
            <a:avLst/>
          </a:prstGeom>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4554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1000"/>
                                        <p:tgtEl>
                                          <p:spTgt spid="3"/>
                                        </p:tgtEl>
                                      </p:cBhvr>
                                    </p:animEffect>
                                  </p:childTnLst>
                                </p:cTn>
                              </p:par>
                              <p:par>
                                <p:cTn id="13" presetID="6"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ircle(in)">
                                      <p:cBhvr>
                                        <p:cTn id="15" dur="1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ircle(in)">
                                      <p:cBhvr>
                                        <p:cTn id="20" dur="1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circle(in)">
                                      <p:cBhvr>
                                        <p:cTn id="25" dur="500"/>
                                        <p:tgtEl>
                                          <p:spTgt spid="29"/>
                                        </p:tgtEl>
                                      </p:cBhvr>
                                    </p:animEffect>
                                  </p:childTnLst>
                                </p:cTn>
                              </p:par>
                            </p:childTnLst>
                          </p:cTn>
                        </p:par>
                        <p:par>
                          <p:cTn id="26" fill="hold">
                            <p:stCondLst>
                              <p:cond delay="500"/>
                            </p:stCondLst>
                            <p:childTnLst>
                              <p:par>
                                <p:cTn id="27" presetID="6" presetClass="entr" presetSubtype="16"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1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circle(in)">
                                      <p:cBhvr>
                                        <p:cTn id="34" dur="500"/>
                                        <p:tgtEl>
                                          <p:spTgt spid="28"/>
                                        </p:tgtEl>
                                      </p:cBhvr>
                                    </p:animEffect>
                                  </p:childTnLst>
                                </p:cTn>
                              </p:par>
                            </p:childTnLst>
                          </p:cTn>
                        </p:par>
                        <p:par>
                          <p:cTn id="35" fill="hold">
                            <p:stCondLst>
                              <p:cond delay="500"/>
                            </p:stCondLst>
                            <p:childTnLst>
                              <p:par>
                                <p:cTn id="36" presetID="6" presetClass="entr" presetSubtype="16"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circle(in)">
                                      <p:cBhvr>
                                        <p:cTn id="38" dur="1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ircle(in)">
                                      <p:cBhvr>
                                        <p:cTn id="43" dur="500"/>
                                        <p:tgtEl>
                                          <p:spTgt spid="17"/>
                                        </p:tgtEl>
                                      </p:cBhvr>
                                    </p:animEffect>
                                  </p:childTnLst>
                                </p:cTn>
                              </p:par>
                            </p:childTnLst>
                          </p:cTn>
                        </p:par>
                        <p:par>
                          <p:cTn id="44" fill="hold">
                            <p:stCondLst>
                              <p:cond delay="500"/>
                            </p:stCondLst>
                            <p:childTnLst>
                              <p:par>
                                <p:cTn id="45" presetID="6" presetClass="entr" presetSubtype="16" fill="hold" nodeType="afterEffect">
                                  <p:stCondLst>
                                    <p:cond delay="0"/>
                                  </p:stCondLst>
                                  <p:childTnLst>
                                    <p:set>
                                      <p:cBhvr>
                                        <p:cTn id="46" dur="1" fill="hold">
                                          <p:stCondLst>
                                            <p:cond delay="0"/>
                                          </p:stCondLst>
                                        </p:cTn>
                                        <p:tgtEl>
                                          <p:spTgt spid="1038"/>
                                        </p:tgtEl>
                                        <p:attrNameLst>
                                          <p:attrName>style.visibility</p:attrName>
                                        </p:attrNameLst>
                                      </p:cBhvr>
                                      <p:to>
                                        <p:strVal val="visible"/>
                                      </p:to>
                                    </p:set>
                                    <p:animEffect transition="in" filter="circle(in)">
                                      <p:cBhvr>
                                        <p:cTn id="47" dur="10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Line Callout 1 (Border and Accent Bar) 28"/>
          <p:cNvSpPr/>
          <p:nvPr/>
        </p:nvSpPr>
        <p:spPr>
          <a:xfrm>
            <a:off x="2729713" y="2796139"/>
            <a:ext cx="3740989" cy="2156861"/>
          </a:xfrm>
          <a:prstGeom prst="accentBorderCallout1">
            <a:avLst>
              <a:gd name="adj1" fmla="val 51507"/>
              <a:gd name="adj2" fmla="val -2658"/>
              <a:gd name="adj3" fmla="val 44452"/>
              <a:gd name="adj4" fmla="val -3465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Buyer will set the status </a:t>
            </a:r>
            <a:r>
              <a:rPr lang="en-US" dirty="0" smtClean="0"/>
              <a:t>(last = 150, next = 155) to </a:t>
            </a:r>
            <a:r>
              <a:rPr lang="en-US" dirty="0" smtClean="0"/>
              <a:t>published from JDE</a:t>
            </a:r>
            <a:endParaRPr lang="en-US" dirty="0"/>
          </a:p>
        </p:txBody>
      </p:sp>
      <p:sp>
        <p:nvSpPr>
          <p:cNvPr id="2" name="Title 1"/>
          <p:cNvSpPr>
            <a:spLocks noGrp="1"/>
          </p:cNvSpPr>
          <p:nvPr>
            <p:ph type="title"/>
          </p:nvPr>
        </p:nvSpPr>
        <p:spPr/>
        <p:txBody>
          <a:bodyPr/>
          <a:lstStyle/>
          <a:p>
            <a:r>
              <a:rPr lang="en-US" dirty="0" smtClean="0"/>
              <a:t>Proposed Process</a:t>
            </a:r>
            <a:endParaRPr lang="en-US" dirty="0"/>
          </a:p>
        </p:txBody>
      </p:sp>
      <p:grpSp>
        <p:nvGrpSpPr>
          <p:cNvPr id="10" name="Group 9"/>
          <p:cNvGrpSpPr/>
          <p:nvPr/>
        </p:nvGrpSpPr>
        <p:grpSpPr>
          <a:xfrm>
            <a:off x="683464" y="3500034"/>
            <a:ext cx="558166" cy="617487"/>
            <a:chOff x="632813" y="2581610"/>
            <a:chExt cx="558166" cy="617487"/>
          </a:xfrm>
        </p:grpSpPr>
        <p:pic>
          <p:nvPicPr>
            <p:cNvPr id="4" name="Picture 5" descr="C:\Documents and Settings\Noel\My Documents\My Pictures\Microsoft Clip Organizer\j04326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78487" y="2581610"/>
              <a:ext cx="457200" cy="423636"/>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2813" y="2922098"/>
              <a:ext cx="558166" cy="276999"/>
            </a:xfrm>
            <a:prstGeom prst="rect">
              <a:avLst/>
            </a:prstGeom>
            <a:noFill/>
          </p:spPr>
          <p:txBody>
            <a:bodyPr wrap="none" rtlCol="0">
              <a:spAutoFit/>
            </a:bodyPr>
            <a:lstStyle/>
            <a:p>
              <a:r>
                <a:rPr lang="en-US" sz="1200" dirty="0" smtClean="0"/>
                <a:t>Buyer</a:t>
              </a:r>
              <a:endParaRPr lang="en-US" sz="1200" dirty="0"/>
            </a:p>
          </p:txBody>
        </p:sp>
      </p:grpSp>
      <p:pic>
        <p:nvPicPr>
          <p:cNvPr id="2052" name="Picture 4" descr="D:\Users\Noel\My Documents\Microsoft Clip Organizer\j043153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5386" y="1556955"/>
            <a:ext cx="405536" cy="39877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4343401" y="1219090"/>
            <a:ext cx="774571" cy="637619"/>
            <a:chOff x="2681674" y="3633362"/>
            <a:chExt cx="774571" cy="637619"/>
          </a:xfrm>
        </p:grpSpPr>
        <p:pic>
          <p:nvPicPr>
            <p:cNvPr id="2053" name="Picture 5" descr="D:\Users\Noel\My Documents\Microsoft Clip Organizer\j043161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9400" y="3633362"/>
              <a:ext cx="499120" cy="499120"/>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681674" y="3993982"/>
              <a:ext cx="774571" cy="276999"/>
            </a:xfrm>
            <a:prstGeom prst="rect">
              <a:avLst/>
            </a:prstGeom>
            <a:noFill/>
          </p:spPr>
          <p:txBody>
            <a:bodyPr wrap="none" rtlCol="0">
              <a:spAutoFit/>
            </a:bodyPr>
            <a:lstStyle/>
            <a:p>
              <a:r>
                <a:rPr lang="en-US" sz="1200" dirty="0" smtClean="0"/>
                <a:t>Suppliers</a:t>
              </a:r>
              <a:endParaRPr lang="en-US" sz="1200" dirty="0"/>
            </a:p>
          </p:txBody>
        </p:sp>
      </p:grpSp>
      <p:grpSp>
        <p:nvGrpSpPr>
          <p:cNvPr id="13" name="Group 12"/>
          <p:cNvGrpSpPr/>
          <p:nvPr/>
        </p:nvGrpSpPr>
        <p:grpSpPr>
          <a:xfrm>
            <a:off x="7759595" y="3732849"/>
            <a:ext cx="889987" cy="995065"/>
            <a:chOff x="5396971" y="4495800"/>
            <a:chExt cx="889987" cy="995065"/>
          </a:xfrm>
        </p:grpSpPr>
        <p:pic>
          <p:nvPicPr>
            <p:cNvPr id="2056" name="Picture 8" descr="D:\Users\Noel\My Documents\Microsoft Clip Organizer\j043488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5562600" y="4495800"/>
              <a:ext cx="558730" cy="609600"/>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396971" y="5029200"/>
              <a:ext cx="889987" cy="461665"/>
            </a:xfrm>
            <a:prstGeom prst="rect">
              <a:avLst/>
            </a:prstGeom>
            <a:noFill/>
          </p:spPr>
          <p:txBody>
            <a:bodyPr wrap="none" rtlCol="0">
              <a:spAutoFit/>
            </a:bodyPr>
            <a:lstStyle/>
            <a:p>
              <a:pPr algn="ctr"/>
              <a:r>
                <a:rPr lang="en-US" sz="1200" dirty="0" smtClean="0"/>
                <a:t>Purchasing</a:t>
              </a:r>
            </a:p>
            <a:p>
              <a:pPr algn="ctr"/>
              <a:r>
                <a:rPr lang="en-US" sz="1200" dirty="0" smtClean="0"/>
                <a:t>Dept.</a:t>
              </a:r>
              <a:endParaRPr lang="en-US" sz="1200" dirty="0"/>
            </a:p>
          </p:txBody>
        </p:sp>
      </p:grpSp>
      <p:grpSp>
        <p:nvGrpSpPr>
          <p:cNvPr id="12" name="Group 11"/>
          <p:cNvGrpSpPr/>
          <p:nvPr/>
        </p:nvGrpSpPr>
        <p:grpSpPr>
          <a:xfrm>
            <a:off x="6636589" y="5050922"/>
            <a:ext cx="924577" cy="1190625"/>
            <a:chOff x="3001633" y="4676775"/>
            <a:chExt cx="924577" cy="1190625"/>
          </a:xfrm>
        </p:grpSpPr>
        <p:pic>
          <p:nvPicPr>
            <p:cNvPr id="2057" name="Picture 9" descr="D:\Users\Noel\My Documents\Microsoft Clip Organizer\j043392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8960" y="4676775"/>
              <a:ext cx="857250" cy="857250"/>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001633" y="5405735"/>
              <a:ext cx="909223" cy="461665"/>
            </a:xfrm>
            <a:prstGeom prst="rect">
              <a:avLst/>
            </a:prstGeom>
            <a:noFill/>
          </p:spPr>
          <p:txBody>
            <a:bodyPr wrap="none" rtlCol="0">
              <a:spAutoFit/>
            </a:bodyPr>
            <a:lstStyle/>
            <a:p>
              <a:pPr algn="ctr"/>
              <a:r>
                <a:rPr lang="en-US" sz="1200" dirty="0" smtClean="0"/>
                <a:t>Tender</a:t>
              </a:r>
            </a:p>
            <a:p>
              <a:pPr algn="ctr"/>
              <a:r>
                <a:rPr lang="en-US" sz="1200" dirty="0" smtClean="0"/>
                <a:t>Committee</a:t>
              </a:r>
              <a:endParaRPr lang="en-US" sz="1200" dirty="0"/>
            </a:p>
          </p:txBody>
        </p:sp>
      </p:grpSp>
      <p:sp>
        <p:nvSpPr>
          <p:cNvPr id="9" name="Right Arrow 8"/>
          <p:cNvSpPr/>
          <p:nvPr/>
        </p:nvSpPr>
        <p:spPr>
          <a:xfrm rot="18507833">
            <a:off x="965086" y="2672959"/>
            <a:ext cx="600626" cy="504188"/>
          </a:xfrm>
          <a:prstGeom prst="rightArrow">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20083305">
            <a:off x="2190474" y="1774286"/>
            <a:ext cx="600626" cy="504188"/>
          </a:xfrm>
          <a:prstGeom prst="rightArrow">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908312">
            <a:off x="5338902" y="1418094"/>
            <a:ext cx="600626" cy="504188"/>
          </a:xfrm>
          <a:prstGeom prst="rightArrow">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10" descr="D:\Users\Noel\My Documents\Microsoft Clip Organizer\j043387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3946" y="5789923"/>
            <a:ext cx="688033" cy="688033"/>
          </a:xfrm>
          <a:prstGeom prst="rect">
            <a:avLst/>
          </a:prstGeom>
          <a:noFill/>
          <a:extLst>
            <a:ext uri="{909E8E84-426E-40DD-AFC4-6F175D3DCCD1}">
              <a14:hiddenFill xmlns:a14="http://schemas.microsoft.com/office/drawing/2010/main">
                <a:solidFill>
                  <a:srgbClr val="FFFFFF"/>
                </a:solidFill>
              </a14:hiddenFill>
            </a:ext>
          </a:extLst>
        </p:spPr>
      </p:pic>
      <p:sp>
        <p:nvSpPr>
          <p:cNvPr id="33" name="Right Arrow 32"/>
          <p:cNvSpPr/>
          <p:nvPr/>
        </p:nvSpPr>
        <p:spPr>
          <a:xfrm rot="21080019">
            <a:off x="3599069" y="1390787"/>
            <a:ext cx="600626" cy="504188"/>
          </a:xfrm>
          <a:prstGeom prst="rightArrow">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1512421">
            <a:off x="6782683" y="1960604"/>
            <a:ext cx="600626" cy="504188"/>
          </a:xfrm>
          <a:prstGeom prst="rightArrow">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3801659">
            <a:off x="7797902" y="3176440"/>
            <a:ext cx="600626" cy="504188"/>
          </a:xfrm>
          <a:prstGeom prst="rightArrow">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ight Arrow 35"/>
          <p:cNvSpPr/>
          <p:nvPr/>
        </p:nvSpPr>
        <p:spPr>
          <a:xfrm rot="8266874">
            <a:off x="7459282" y="4797199"/>
            <a:ext cx="600626" cy="504188"/>
          </a:xfrm>
          <a:prstGeom prst="rightArrow">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9400471">
            <a:off x="5790274" y="5660609"/>
            <a:ext cx="600626" cy="504188"/>
          </a:xfrm>
          <a:prstGeom prst="rightArrow">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11002413">
            <a:off x="3619311" y="5851269"/>
            <a:ext cx="600626" cy="504188"/>
          </a:xfrm>
          <a:prstGeom prst="rightArrow">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rot="12287891">
            <a:off x="1694337" y="5189208"/>
            <a:ext cx="600626" cy="504188"/>
          </a:xfrm>
          <a:prstGeom prst="rightArrow">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429242" y="2183184"/>
            <a:ext cx="808235" cy="843788"/>
            <a:chOff x="1429242" y="2183184"/>
            <a:chExt cx="808235" cy="843788"/>
          </a:xfrm>
        </p:grpSpPr>
        <p:pic>
          <p:nvPicPr>
            <p:cNvPr id="2051" name="Picture 3" descr="D:\Users\Noel\My Documents\Microsoft Clip Organizer\j0431623.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33973" y="2183184"/>
              <a:ext cx="398777" cy="39877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429242" y="2565307"/>
              <a:ext cx="808235" cy="461665"/>
            </a:xfrm>
            <a:prstGeom prst="rect">
              <a:avLst/>
            </a:prstGeom>
            <a:noFill/>
          </p:spPr>
          <p:txBody>
            <a:bodyPr wrap="none" rtlCol="0">
              <a:spAutoFit/>
            </a:bodyPr>
            <a:lstStyle/>
            <a:p>
              <a:pPr algn="ctr"/>
              <a:r>
                <a:rPr lang="en-US" sz="1200" dirty="0" smtClean="0"/>
                <a:t>Published</a:t>
              </a:r>
            </a:p>
            <a:p>
              <a:pPr algn="ctr"/>
              <a:r>
                <a:rPr lang="en-US" sz="1200" dirty="0" smtClean="0"/>
                <a:t>RFQ</a:t>
              </a:r>
              <a:endParaRPr lang="en-US" sz="1200" dirty="0"/>
            </a:p>
          </p:txBody>
        </p:sp>
      </p:grpSp>
      <p:grpSp>
        <p:nvGrpSpPr>
          <p:cNvPr id="21" name="Group 20"/>
          <p:cNvGrpSpPr/>
          <p:nvPr/>
        </p:nvGrpSpPr>
        <p:grpSpPr>
          <a:xfrm>
            <a:off x="6015128" y="1593054"/>
            <a:ext cx="621461" cy="799681"/>
            <a:chOff x="6015128" y="1593054"/>
            <a:chExt cx="621461" cy="799681"/>
          </a:xfrm>
        </p:grpSpPr>
        <p:pic>
          <p:nvPicPr>
            <p:cNvPr id="2054" name="Picture 6" descr="D:\Users\Noel\My Documents\Microsoft Clip Organizer\j043483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26989" y="159305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6015128" y="2115736"/>
              <a:ext cx="455574" cy="276999"/>
            </a:xfrm>
            <a:prstGeom prst="rect">
              <a:avLst/>
            </a:prstGeom>
            <a:noFill/>
          </p:spPr>
          <p:txBody>
            <a:bodyPr wrap="none" rtlCol="0">
              <a:spAutoFit/>
            </a:bodyPr>
            <a:lstStyle/>
            <a:p>
              <a:pPr algn="ctr"/>
              <a:r>
                <a:rPr lang="en-US" sz="1200" dirty="0" smtClean="0"/>
                <a:t>Bids</a:t>
              </a:r>
              <a:endParaRPr lang="en-US" sz="1200" dirty="0"/>
            </a:p>
          </p:txBody>
        </p:sp>
      </p:grpSp>
      <p:grpSp>
        <p:nvGrpSpPr>
          <p:cNvPr id="15" name="Group 14"/>
          <p:cNvGrpSpPr/>
          <p:nvPr/>
        </p:nvGrpSpPr>
        <p:grpSpPr>
          <a:xfrm>
            <a:off x="7371791" y="2325185"/>
            <a:ext cx="654345" cy="932619"/>
            <a:chOff x="7371791" y="2325185"/>
            <a:chExt cx="654345" cy="932619"/>
          </a:xfrm>
        </p:grpSpPr>
        <p:pic>
          <p:nvPicPr>
            <p:cNvPr id="2055" name="Picture 7" descr="D:\Users\Noel\My Documents\Microsoft Clip Organizer\j0432664.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76958" y="2325185"/>
              <a:ext cx="596348" cy="60960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7371791" y="2796139"/>
              <a:ext cx="654345" cy="461665"/>
            </a:xfrm>
            <a:prstGeom prst="rect">
              <a:avLst/>
            </a:prstGeom>
            <a:noFill/>
          </p:spPr>
          <p:txBody>
            <a:bodyPr wrap="none" rtlCol="0">
              <a:spAutoFit/>
            </a:bodyPr>
            <a:lstStyle/>
            <a:p>
              <a:pPr algn="ctr"/>
              <a:r>
                <a:rPr lang="en-US" sz="1200" dirty="0" smtClean="0"/>
                <a:t>Closing</a:t>
              </a:r>
            </a:p>
            <a:p>
              <a:pPr algn="ctr"/>
              <a:r>
                <a:rPr lang="en-US" sz="1200" dirty="0" smtClean="0"/>
                <a:t>Date</a:t>
              </a:r>
              <a:endParaRPr lang="en-US" sz="1200" dirty="0"/>
            </a:p>
          </p:txBody>
        </p:sp>
      </p:grpSp>
      <p:grpSp>
        <p:nvGrpSpPr>
          <p:cNvPr id="20" name="Group 19"/>
          <p:cNvGrpSpPr/>
          <p:nvPr/>
        </p:nvGrpSpPr>
        <p:grpSpPr>
          <a:xfrm>
            <a:off x="2490787" y="5548044"/>
            <a:ext cx="940962" cy="1157556"/>
            <a:chOff x="2490787" y="5548044"/>
            <a:chExt cx="940962" cy="1157556"/>
          </a:xfrm>
        </p:grpSpPr>
        <p:pic>
          <p:nvPicPr>
            <p:cNvPr id="2059" name="Picture 11" descr="D:\Users\Noel\My Documents\Microsoft Clip Organizer\j043480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49396" y="5548044"/>
              <a:ext cx="571981" cy="571981"/>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2490787" y="6059269"/>
              <a:ext cx="940962" cy="646331"/>
            </a:xfrm>
            <a:prstGeom prst="rect">
              <a:avLst/>
            </a:prstGeom>
            <a:noFill/>
          </p:spPr>
          <p:txBody>
            <a:bodyPr wrap="none" rtlCol="0">
              <a:spAutoFit/>
            </a:bodyPr>
            <a:lstStyle/>
            <a:p>
              <a:pPr algn="ctr"/>
              <a:r>
                <a:rPr lang="en-US" sz="1200" dirty="0" smtClean="0"/>
                <a:t>Create</a:t>
              </a:r>
            </a:p>
            <a:p>
              <a:pPr algn="ctr"/>
              <a:r>
                <a:rPr lang="en-US" sz="1200" dirty="0" smtClean="0"/>
                <a:t>Bid Analysis</a:t>
              </a:r>
            </a:p>
            <a:p>
              <a:pPr algn="ctr"/>
              <a:r>
                <a:rPr lang="en-US" sz="1200" dirty="0" smtClean="0"/>
                <a:t>(JDE)</a:t>
              </a:r>
              <a:endParaRPr lang="en-US" sz="1200" dirty="0"/>
            </a:p>
          </p:txBody>
        </p:sp>
      </p:grpSp>
      <p:grpSp>
        <p:nvGrpSpPr>
          <p:cNvPr id="16" name="Group 15"/>
          <p:cNvGrpSpPr/>
          <p:nvPr/>
        </p:nvGrpSpPr>
        <p:grpSpPr>
          <a:xfrm>
            <a:off x="906827" y="4687718"/>
            <a:ext cx="761939" cy="1011254"/>
            <a:chOff x="906827" y="4687718"/>
            <a:chExt cx="761939" cy="1011254"/>
          </a:xfrm>
        </p:grpSpPr>
        <p:pic>
          <p:nvPicPr>
            <p:cNvPr id="31" name="Picture 3" descr="D:\Users\Noel\My Documents\Microsoft Clip Organizer\j0431623.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0679" y="4687718"/>
              <a:ext cx="398777" cy="398777"/>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906827" y="5052641"/>
              <a:ext cx="761939" cy="646331"/>
            </a:xfrm>
            <a:prstGeom prst="rect">
              <a:avLst/>
            </a:prstGeom>
            <a:noFill/>
          </p:spPr>
          <p:txBody>
            <a:bodyPr wrap="none" rtlCol="0">
              <a:spAutoFit/>
            </a:bodyPr>
            <a:lstStyle/>
            <a:p>
              <a:pPr algn="ctr"/>
              <a:r>
                <a:rPr lang="en-US" sz="1200" dirty="0" smtClean="0"/>
                <a:t>Award to</a:t>
              </a:r>
            </a:p>
            <a:p>
              <a:pPr algn="ctr"/>
              <a:r>
                <a:rPr lang="en-US" sz="1200" dirty="0" smtClean="0"/>
                <a:t>Chosen</a:t>
              </a:r>
            </a:p>
            <a:p>
              <a:pPr algn="ctr"/>
              <a:r>
                <a:rPr lang="en-US" sz="1200" dirty="0" smtClean="0"/>
                <a:t>Supplier</a:t>
              </a:r>
              <a:endParaRPr lang="en-US" sz="1200" dirty="0"/>
            </a:p>
          </p:txBody>
        </p:sp>
      </p:grpSp>
      <p:sp>
        <p:nvSpPr>
          <p:cNvPr id="58" name="Line Callout 1 (Border and Accent Bar) 57"/>
          <p:cNvSpPr/>
          <p:nvPr/>
        </p:nvSpPr>
        <p:spPr>
          <a:xfrm>
            <a:off x="2743200" y="2796139"/>
            <a:ext cx="3740989" cy="2156861"/>
          </a:xfrm>
          <a:prstGeom prst="accentBorderCallout1">
            <a:avLst>
              <a:gd name="adj1" fmla="val -1487"/>
              <a:gd name="adj2" fmla="val -2997"/>
              <a:gd name="adj3" fmla="val -25471"/>
              <a:gd name="adj4" fmla="val 87642"/>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Suppliers will be able to bid to the system and update their bids anytime they want as long as it is not close for bidding.</a:t>
            </a:r>
            <a:endParaRPr lang="en-US" dirty="0"/>
          </a:p>
        </p:txBody>
      </p:sp>
      <p:sp>
        <p:nvSpPr>
          <p:cNvPr id="57" name="Line Callout 1 (Border and Accent Bar) 56"/>
          <p:cNvSpPr/>
          <p:nvPr/>
        </p:nvSpPr>
        <p:spPr>
          <a:xfrm>
            <a:off x="2725185" y="2807033"/>
            <a:ext cx="3740989" cy="2156861"/>
          </a:xfrm>
          <a:prstGeom prst="accentBorderCallout1">
            <a:avLst>
              <a:gd name="adj1" fmla="val 51507"/>
              <a:gd name="adj2" fmla="val -2658"/>
              <a:gd name="adj3" fmla="val 732"/>
              <a:gd name="adj4" fmla="val -18871"/>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 service will automatically detect and published RFQs to the system. As well as notify all suppliers based on their Products/Services and Profile configuration.</a:t>
            </a:r>
            <a:endParaRPr lang="en-US" dirty="0"/>
          </a:p>
        </p:txBody>
      </p:sp>
      <p:sp>
        <p:nvSpPr>
          <p:cNvPr id="59" name="Line Callout 1 (Border and Accent Bar) 58"/>
          <p:cNvSpPr/>
          <p:nvPr/>
        </p:nvSpPr>
        <p:spPr>
          <a:xfrm>
            <a:off x="2736011" y="2796138"/>
            <a:ext cx="3740989" cy="2156861"/>
          </a:xfrm>
          <a:prstGeom prst="accentBorderCallout1">
            <a:avLst>
              <a:gd name="adj1" fmla="val 49152"/>
              <a:gd name="adj2" fmla="val 103260"/>
              <a:gd name="adj3" fmla="val 8828"/>
              <a:gd name="adj4" fmla="val 124136"/>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Once an RFQ is closed, the system will notify Purchasing Department and present it during the Tender Committee meeting.</a:t>
            </a:r>
            <a:endParaRPr lang="en-US" dirty="0"/>
          </a:p>
        </p:txBody>
      </p:sp>
      <p:sp>
        <p:nvSpPr>
          <p:cNvPr id="60" name="Line Callout 1 (Border and Accent Bar) 59"/>
          <p:cNvSpPr/>
          <p:nvPr/>
        </p:nvSpPr>
        <p:spPr>
          <a:xfrm>
            <a:off x="2736010" y="2807032"/>
            <a:ext cx="3740989" cy="2156861"/>
          </a:xfrm>
          <a:prstGeom prst="accentBorderCallout1">
            <a:avLst>
              <a:gd name="adj1" fmla="val 64461"/>
              <a:gd name="adj2" fmla="val 103261"/>
              <a:gd name="adj3" fmla="val 105100"/>
              <a:gd name="adj4" fmla="val 112679"/>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Before opening the bid, attendees will be entered first and will be notified regarding the action. This security measure is added to make sure that no one have been seen the bids of all suppliers.</a:t>
            </a:r>
            <a:endParaRPr lang="en-US" dirty="0"/>
          </a:p>
        </p:txBody>
      </p:sp>
      <p:sp>
        <p:nvSpPr>
          <p:cNvPr id="61" name="Line Callout 1 (Border and Accent Bar) 60"/>
          <p:cNvSpPr/>
          <p:nvPr/>
        </p:nvSpPr>
        <p:spPr>
          <a:xfrm>
            <a:off x="2743200" y="2796137"/>
            <a:ext cx="3740989" cy="2156861"/>
          </a:xfrm>
          <a:prstGeom prst="accentBorderCallout1">
            <a:avLst>
              <a:gd name="adj1" fmla="val 102145"/>
              <a:gd name="adj2" fmla="val -2998"/>
              <a:gd name="adj3" fmla="val 135719"/>
              <a:gd name="adj4" fmla="val 59634"/>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All bid will be printed out and presented during the Tender Committee meeting.</a:t>
            </a:r>
            <a:endParaRPr lang="en-US" dirty="0"/>
          </a:p>
        </p:txBody>
      </p:sp>
      <p:sp>
        <p:nvSpPr>
          <p:cNvPr id="62" name="Line Callout 1 (Border and Accent Bar) 61"/>
          <p:cNvSpPr/>
          <p:nvPr/>
        </p:nvSpPr>
        <p:spPr>
          <a:xfrm>
            <a:off x="2725184" y="2801250"/>
            <a:ext cx="3740989" cy="2156861"/>
          </a:xfrm>
          <a:prstGeom prst="accentBorderCallout1">
            <a:avLst>
              <a:gd name="adj1" fmla="val 100968"/>
              <a:gd name="adj2" fmla="val -2997"/>
              <a:gd name="adj3" fmla="val 123354"/>
              <a:gd name="adj4" fmla="val 4383"/>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Creation of the Bid Analysis will done still through JDE</a:t>
            </a:r>
            <a:endParaRPr lang="en-US" dirty="0"/>
          </a:p>
        </p:txBody>
      </p:sp>
    </p:spTree>
    <p:extLst>
      <p:ext uri="{BB962C8B-B14F-4D97-AF65-F5344CB8AC3E}">
        <p14:creationId xmlns:p14="http://schemas.microsoft.com/office/powerpoint/2010/main" val="4163282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p:cTn id="10" dur="500" fill="hold"/>
                                        <p:tgtEl>
                                          <p:spTgt spid="29"/>
                                        </p:tgtEl>
                                        <p:attrNameLst>
                                          <p:attrName>ppt_w</p:attrName>
                                        </p:attrNameLst>
                                      </p:cBhvr>
                                      <p:tavLst>
                                        <p:tav tm="0">
                                          <p:val>
                                            <p:fltVal val="0"/>
                                          </p:val>
                                        </p:tav>
                                        <p:tav tm="100000">
                                          <p:val>
                                            <p:strVal val="#ppt_w"/>
                                          </p:val>
                                        </p:tav>
                                      </p:tavLst>
                                    </p:anim>
                                    <p:anim calcmode="lin" valueType="num">
                                      <p:cBhvr>
                                        <p:cTn id="11" dur="500" fill="hold"/>
                                        <p:tgtEl>
                                          <p:spTgt spid="29"/>
                                        </p:tgtEl>
                                        <p:attrNameLst>
                                          <p:attrName>ppt_h</p:attrName>
                                        </p:attrNameLst>
                                      </p:cBhvr>
                                      <p:tavLst>
                                        <p:tav tm="0">
                                          <p:val>
                                            <p:fltVal val="0"/>
                                          </p:val>
                                        </p:tav>
                                        <p:tav tm="100000">
                                          <p:val>
                                            <p:strVal val="#ppt_h"/>
                                          </p:val>
                                        </p:tav>
                                      </p:tavLst>
                                    </p:anim>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6" presetClass="exit" presetSubtype="21" fill="hold" grpId="1" nodeType="withEffect">
                                  <p:stCondLst>
                                    <p:cond delay="0"/>
                                  </p:stCondLst>
                                  <p:childTnLst>
                                    <p:animEffect transition="out" filter="barn(inVertical)">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par>
                                <p:cTn id="21" presetID="16" presetClass="entr" presetSubtype="21"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barn(inVertical)">
                                      <p:cBhvr>
                                        <p:cTn id="23" dur="500"/>
                                        <p:tgtEl>
                                          <p:spTgt spid="57"/>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2052"/>
                                        </p:tgtEl>
                                        <p:attrNameLst>
                                          <p:attrName>style.visibility</p:attrName>
                                        </p:attrNameLst>
                                      </p:cBhvr>
                                      <p:to>
                                        <p:strVal val="visible"/>
                                      </p:to>
                                    </p:set>
                                    <p:animEffect transition="in" filter="fade">
                                      <p:cBhvr>
                                        <p:cTn id="35" dur="1000"/>
                                        <p:tgtEl>
                                          <p:spTgt spid="205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childTnLst>
                                </p:cTn>
                              </p:par>
                              <p:par>
                                <p:cTn id="53" presetID="16" presetClass="exit" presetSubtype="21" fill="hold" grpId="1" nodeType="withEffect">
                                  <p:stCondLst>
                                    <p:cond delay="0"/>
                                  </p:stCondLst>
                                  <p:childTnLst>
                                    <p:animEffect transition="out" filter="barn(inVertical)">
                                      <p:cBhvr>
                                        <p:cTn id="54" dur="500"/>
                                        <p:tgtEl>
                                          <p:spTgt spid="57"/>
                                        </p:tgtEl>
                                      </p:cBhvr>
                                    </p:animEffect>
                                    <p:set>
                                      <p:cBhvr>
                                        <p:cTn id="55" dur="1" fill="hold">
                                          <p:stCondLst>
                                            <p:cond delay="499"/>
                                          </p:stCondLst>
                                        </p:cTn>
                                        <p:tgtEl>
                                          <p:spTgt spid="57"/>
                                        </p:tgtEl>
                                        <p:attrNameLst>
                                          <p:attrName>style.visibility</p:attrName>
                                        </p:attrNameLst>
                                      </p:cBhvr>
                                      <p:to>
                                        <p:strVal val="hidden"/>
                                      </p:to>
                                    </p:set>
                                  </p:childTnLst>
                                </p:cTn>
                              </p:par>
                              <p:par>
                                <p:cTn id="56" presetID="16" presetClass="entr" presetSubtype="21"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barn(inVertical)">
                                      <p:cBhvr>
                                        <p:cTn id="58" dur="500"/>
                                        <p:tgtEl>
                                          <p:spTgt spid="5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par>
                                <p:cTn id="64" presetID="16" presetClass="exit" presetSubtype="21" fill="hold" grpId="1" nodeType="withEffect">
                                  <p:stCondLst>
                                    <p:cond delay="0"/>
                                  </p:stCondLst>
                                  <p:childTnLst>
                                    <p:animEffect transition="out" filter="barn(inVertical)">
                                      <p:cBhvr>
                                        <p:cTn id="65" dur="500"/>
                                        <p:tgtEl>
                                          <p:spTgt spid="58"/>
                                        </p:tgtEl>
                                      </p:cBhvr>
                                    </p:animEffect>
                                    <p:set>
                                      <p:cBhvr>
                                        <p:cTn id="66" dur="1" fill="hold">
                                          <p:stCondLst>
                                            <p:cond delay="499"/>
                                          </p:stCondLst>
                                        </p:cTn>
                                        <p:tgtEl>
                                          <p:spTgt spid="58"/>
                                        </p:tgtEl>
                                        <p:attrNameLst>
                                          <p:attrName>style.visibility</p:attrName>
                                        </p:attrNameLst>
                                      </p:cBhvr>
                                      <p:to>
                                        <p:strVal val="hidden"/>
                                      </p:to>
                                    </p:set>
                                  </p:childTnLst>
                                </p:cTn>
                              </p:par>
                              <p:par>
                                <p:cTn id="67" presetID="16" presetClass="entr" presetSubtype="21"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barn(inVertical)">
                                      <p:cBhvr>
                                        <p:cTn id="69" dur="500"/>
                                        <p:tgtEl>
                                          <p:spTgt spid="59"/>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2000"/>
                                        <p:tgtEl>
                                          <p:spTgt spid="15"/>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500"/>
                                        <p:tgtEl>
                                          <p:spTgt spid="35"/>
                                        </p:tgtEl>
                                      </p:cBhvr>
                                    </p:animEffect>
                                  </p:childTnLst>
                                </p:cTn>
                              </p:par>
                            </p:childTnLst>
                          </p:cTn>
                        </p:par>
                        <p:par>
                          <p:cTn id="78" fill="hold">
                            <p:stCondLst>
                              <p:cond delay="3000"/>
                            </p:stCondLst>
                            <p:childTnLst>
                              <p:par>
                                <p:cTn id="79" presetID="10" presetClass="entr" presetSubtype="0" fill="hold" nodeType="after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1000"/>
                                        <p:tgtEl>
                                          <p:spTgt spid="1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6" presetClass="exit" presetSubtype="21" fill="hold" grpId="1" nodeType="withEffect">
                                  <p:stCondLst>
                                    <p:cond delay="0"/>
                                  </p:stCondLst>
                                  <p:childTnLst>
                                    <p:animEffect transition="out" filter="barn(inVertical)">
                                      <p:cBhvr>
                                        <p:cTn id="88" dur="500"/>
                                        <p:tgtEl>
                                          <p:spTgt spid="59"/>
                                        </p:tgtEl>
                                      </p:cBhvr>
                                    </p:animEffect>
                                    <p:set>
                                      <p:cBhvr>
                                        <p:cTn id="89" dur="1" fill="hold">
                                          <p:stCondLst>
                                            <p:cond delay="499"/>
                                          </p:stCondLst>
                                        </p:cTn>
                                        <p:tgtEl>
                                          <p:spTgt spid="59"/>
                                        </p:tgtEl>
                                        <p:attrNameLst>
                                          <p:attrName>style.visibility</p:attrName>
                                        </p:attrNameLst>
                                      </p:cBhvr>
                                      <p:to>
                                        <p:strVal val="hidden"/>
                                      </p:to>
                                    </p:set>
                                  </p:childTnLst>
                                </p:cTn>
                              </p:par>
                              <p:par>
                                <p:cTn id="90" presetID="16" presetClass="entr" presetSubtype="21" fill="hold" grpId="0" nodeType="with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barn(inVertical)">
                                      <p:cBhvr>
                                        <p:cTn id="92" dur="500"/>
                                        <p:tgtEl>
                                          <p:spTgt spid="60"/>
                                        </p:tgtEl>
                                      </p:cBhvr>
                                    </p:animEffect>
                                  </p:childTnLst>
                                </p:cTn>
                              </p:par>
                            </p:childTnLst>
                          </p:cTn>
                        </p:par>
                        <p:par>
                          <p:cTn id="93" fill="hold">
                            <p:stCondLst>
                              <p:cond delay="500"/>
                            </p:stCondLst>
                            <p:childTnLst>
                              <p:par>
                                <p:cTn id="94" presetID="10" presetClass="entr" presetSubtype="0" fill="hold" nodeType="after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fade">
                                      <p:cBhvr>
                                        <p:cTn id="96" dur="1000"/>
                                        <p:tgtEl>
                                          <p:spTgt spid="1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fade">
                                      <p:cBhvr>
                                        <p:cTn id="101" dur="500"/>
                                        <p:tgtEl>
                                          <p:spTgt spid="37"/>
                                        </p:tgtEl>
                                      </p:cBhvr>
                                    </p:animEffect>
                                  </p:childTnLst>
                                </p:cTn>
                              </p:par>
                              <p:par>
                                <p:cTn id="102" presetID="16" presetClass="exit" presetSubtype="21" fill="hold" grpId="1" nodeType="withEffect">
                                  <p:stCondLst>
                                    <p:cond delay="0"/>
                                  </p:stCondLst>
                                  <p:childTnLst>
                                    <p:animEffect transition="out" filter="barn(inVertical)">
                                      <p:cBhvr>
                                        <p:cTn id="103" dur="500"/>
                                        <p:tgtEl>
                                          <p:spTgt spid="60"/>
                                        </p:tgtEl>
                                      </p:cBhvr>
                                    </p:animEffect>
                                    <p:set>
                                      <p:cBhvr>
                                        <p:cTn id="104" dur="1" fill="hold">
                                          <p:stCondLst>
                                            <p:cond delay="499"/>
                                          </p:stCondLst>
                                        </p:cTn>
                                        <p:tgtEl>
                                          <p:spTgt spid="60"/>
                                        </p:tgtEl>
                                        <p:attrNameLst>
                                          <p:attrName>style.visibility</p:attrName>
                                        </p:attrNameLst>
                                      </p:cBhvr>
                                      <p:to>
                                        <p:strVal val="hidden"/>
                                      </p:to>
                                    </p:set>
                                  </p:childTnLst>
                                </p:cTn>
                              </p:par>
                              <p:par>
                                <p:cTn id="105" presetID="16" presetClass="entr" presetSubtype="21" fill="hold" grpId="0" nodeType="with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barn(inVertical)">
                                      <p:cBhvr>
                                        <p:cTn id="107" dur="500"/>
                                        <p:tgtEl>
                                          <p:spTgt spid="61"/>
                                        </p:tgtEl>
                                      </p:cBhvr>
                                    </p:animEffect>
                                  </p:childTnLst>
                                </p:cTn>
                              </p:par>
                            </p:childTnLst>
                          </p:cTn>
                        </p:par>
                        <p:par>
                          <p:cTn id="108" fill="hold">
                            <p:stCondLst>
                              <p:cond delay="500"/>
                            </p:stCondLst>
                            <p:childTnLst>
                              <p:par>
                                <p:cTn id="109" presetID="10" presetClass="entr" presetSubtype="0" fill="hold" nodeType="afterEffect">
                                  <p:stCondLst>
                                    <p:cond delay="0"/>
                                  </p:stCondLst>
                                  <p:childTnLst>
                                    <p:set>
                                      <p:cBhvr>
                                        <p:cTn id="110" dur="1" fill="hold">
                                          <p:stCondLst>
                                            <p:cond delay="0"/>
                                          </p:stCondLst>
                                        </p:cTn>
                                        <p:tgtEl>
                                          <p:spTgt spid="2058"/>
                                        </p:tgtEl>
                                        <p:attrNameLst>
                                          <p:attrName>style.visibility</p:attrName>
                                        </p:attrNameLst>
                                      </p:cBhvr>
                                      <p:to>
                                        <p:strVal val="visible"/>
                                      </p:to>
                                    </p:set>
                                    <p:animEffect transition="in" filter="fade">
                                      <p:cBhvr>
                                        <p:cTn id="111" dur="1000"/>
                                        <p:tgtEl>
                                          <p:spTgt spid="2058"/>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fade">
                                      <p:cBhvr>
                                        <p:cTn id="116" dur="500"/>
                                        <p:tgtEl>
                                          <p:spTgt spid="38"/>
                                        </p:tgtEl>
                                      </p:cBhvr>
                                    </p:animEffect>
                                  </p:childTnLst>
                                </p:cTn>
                              </p:par>
                              <p:par>
                                <p:cTn id="117" presetID="16" presetClass="exit" presetSubtype="21" fill="hold" grpId="1" nodeType="withEffect">
                                  <p:stCondLst>
                                    <p:cond delay="0"/>
                                  </p:stCondLst>
                                  <p:childTnLst>
                                    <p:animEffect transition="out" filter="barn(inVertical)">
                                      <p:cBhvr>
                                        <p:cTn id="118" dur="500"/>
                                        <p:tgtEl>
                                          <p:spTgt spid="61"/>
                                        </p:tgtEl>
                                      </p:cBhvr>
                                    </p:animEffect>
                                    <p:set>
                                      <p:cBhvr>
                                        <p:cTn id="119" dur="1" fill="hold">
                                          <p:stCondLst>
                                            <p:cond delay="499"/>
                                          </p:stCondLst>
                                        </p:cTn>
                                        <p:tgtEl>
                                          <p:spTgt spid="61"/>
                                        </p:tgtEl>
                                        <p:attrNameLst>
                                          <p:attrName>style.visibility</p:attrName>
                                        </p:attrNameLst>
                                      </p:cBhvr>
                                      <p:to>
                                        <p:strVal val="hidden"/>
                                      </p:to>
                                    </p:set>
                                  </p:childTnLst>
                                </p:cTn>
                              </p:par>
                              <p:par>
                                <p:cTn id="120" presetID="16" presetClass="entr" presetSubtype="21" fill="hold" grpId="0" nodeType="with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barn(inVertical)">
                                      <p:cBhvr>
                                        <p:cTn id="122" dur="500"/>
                                        <p:tgtEl>
                                          <p:spTgt spid="62"/>
                                        </p:tgtEl>
                                      </p:cBhvr>
                                    </p:animEffect>
                                  </p:childTnLst>
                                </p:cTn>
                              </p:par>
                            </p:childTnLst>
                          </p:cTn>
                        </p:par>
                        <p:par>
                          <p:cTn id="123" fill="hold">
                            <p:stCondLst>
                              <p:cond delay="500"/>
                            </p:stCondLst>
                            <p:childTnLst>
                              <p:par>
                                <p:cTn id="124" presetID="10" presetClass="entr" presetSubtype="0" fill="hold"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1000"/>
                                        <p:tgtEl>
                                          <p:spTgt spid="20"/>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fade">
                                      <p:cBhvr>
                                        <p:cTn id="131" dur="500"/>
                                        <p:tgtEl>
                                          <p:spTgt spid="39"/>
                                        </p:tgtEl>
                                      </p:cBhvr>
                                    </p:animEffect>
                                  </p:childTnLst>
                                </p:cTn>
                              </p:par>
                              <p:par>
                                <p:cTn id="132" presetID="16" presetClass="exit" presetSubtype="21" fill="hold" grpId="1" nodeType="withEffect">
                                  <p:stCondLst>
                                    <p:cond delay="0"/>
                                  </p:stCondLst>
                                  <p:childTnLst>
                                    <p:animEffect transition="out" filter="barn(inVertical)">
                                      <p:cBhvr>
                                        <p:cTn id="133" dur="500"/>
                                        <p:tgtEl>
                                          <p:spTgt spid="62"/>
                                        </p:tgtEl>
                                      </p:cBhvr>
                                    </p:animEffect>
                                    <p:set>
                                      <p:cBhvr>
                                        <p:cTn id="134" dur="1" fill="hold">
                                          <p:stCondLst>
                                            <p:cond delay="499"/>
                                          </p:stCondLst>
                                        </p:cTn>
                                        <p:tgtEl>
                                          <p:spTgt spid="62"/>
                                        </p:tgtEl>
                                        <p:attrNameLst>
                                          <p:attrName>style.visibility</p:attrName>
                                        </p:attrNameLst>
                                      </p:cBhvr>
                                      <p:to>
                                        <p:strVal val="hidden"/>
                                      </p:to>
                                    </p:set>
                                  </p:childTnLst>
                                </p:cTn>
                              </p:par>
                            </p:childTnLst>
                          </p:cTn>
                        </p:par>
                        <p:par>
                          <p:cTn id="135" fill="hold">
                            <p:stCondLst>
                              <p:cond delay="500"/>
                            </p:stCondLst>
                            <p:childTnLst>
                              <p:par>
                                <p:cTn id="136" presetID="10" presetClass="entr" presetSubtype="0" fill="hold" nodeType="afterEffect">
                                  <p:stCondLst>
                                    <p:cond delay="0"/>
                                  </p:stCondLst>
                                  <p:childTnLst>
                                    <p:set>
                                      <p:cBhvr>
                                        <p:cTn id="137" dur="1" fill="hold">
                                          <p:stCondLst>
                                            <p:cond delay="0"/>
                                          </p:stCondLst>
                                        </p:cTn>
                                        <p:tgtEl>
                                          <p:spTgt spid="16"/>
                                        </p:tgtEl>
                                        <p:attrNameLst>
                                          <p:attrName>style.visibility</p:attrName>
                                        </p:attrNameLst>
                                      </p:cBhvr>
                                      <p:to>
                                        <p:strVal val="visible"/>
                                      </p:to>
                                    </p:set>
                                    <p:animEffect transition="in" filter="fade">
                                      <p:cBhvr>
                                        <p:cTn id="138"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9" grpId="0" animBg="1"/>
      <p:bldP spid="25" grpId="0" animBg="1"/>
      <p:bldP spid="26" grpId="0" animBg="1"/>
      <p:bldP spid="33" grpId="0" animBg="1"/>
      <p:bldP spid="34" grpId="0" animBg="1"/>
      <p:bldP spid="35" grpId="0" animBg="1"/>
      <p:bldP spid="36" grpId="0" animBg="1"/>
      <p:bldP spid="37" grpId="0" animBg="1"/>
      <p:bldP spid="38" grpId="0" animBg="1"/>
      <p:bldP spid="39" grpId="0" animBg="1"/>
      <p:bldP spid="58" grpId="0" animBg="1"/>
      <p:bldP spid="58" grpId="1" animBg="1"/>
      <p:bldP spid="57" grpId="0" animBg="1"/>
      <p:bldP spid="57" grpId="1" animBg="1"/>
      <p:bldP spid="59" grpId="0" animBg="1"/>
      <p:bldP spid="59" grpId="1" animBg="1"/>
      <p:bldP spid="60" grpId="0" animBg="1"/>
      <p:bldP spid="60" grpId="1" animBg="1"/>
      <p:bldP spid="61" grpId="0" animBg="1"/>
      <p:bldP spid="61" grpId="1" animBg="1"/>
      <p:bldP spid="62" grpId="0" animBg="1"/>
      <p:bldP spid="6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Box 2">
            <a:hlinkClick r:id="rId2"/>
          </p:cNvPr>
          <p:cNvSpPr txBox="1"/>
          <p:nvPr/>
        </p:nvSpPr>
        <p:spPr>
          <a:xfrm>
            <a:off x="946616" y="2819400"/>
            <a:ext cx="7250767" cy="769441"/>
          </a:xfrm>
          <a:prstGeom prst="rect">
            <a:avLst/>
          </a:prstGeom>
          <a:noFill/>
        </p:spPr>
        <p:txBody>
          <a:bodyPr wrap="none" rtlCol="0">
            <a:spAutoFit/>
          </a:bodyPr>
          <a:lstStyle/>
          <a:p>
            <a:r>
              <a:rPr lang="en-US" sz="4400" dirty="0" smtClean="0">
                <a:solidFill>
                  <a:srgbClr val="FFC000"/>
                </a:solidFill>
                <a:effectLst>
                  <a:outerShdw blurRad="50800" dist="38100" dir="2700000" algn="tl" rotWithShape="0">
                    <a:prstClr val="black">
                      <a:alpha val="40000"/>
                    </a:prstClr>
                  </a:outerShdw>
                </a:effectLst>
              </a:rPr>
              <a:t>GARMCO e-Tendering System</a:t>
            </a:r>
            <a:endParaRPr lang="en-US" sz="4400" dirty="0">
              <a:solidFill>
                <a:srgbClr val="FFC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416218546"/>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and Answer</a:t>
            </a:r>
            <a:endParaRPr lang="en-US" dirty="0"/>
          </a:p>
        </p:txBody>
      </p:sp>
      <p:sp>
        <p:nvSpPr>
          <p:cNvPr id="3" name="Rectangle 2"/>
          <p:cNvSpPr/>
          <p:nvPr/>
        </p:nvSpPr>
        <p:spPr>
          <a:xfrm>
            <a:off x="3862082" y="2209800"/>
            <a:ext cx="1343638" cy="3170099"/>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0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20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595509830"/>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2592325" y="2967335"/>
            <a:ext cx="3959354"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395826734"/>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383216AA920B42B2BA9C6575F6C1E3" ma:contentTypeVersion="0" ma:contentTypeDescription="Create a new document." ma:contentTypeScope="" ma:versionID="1b727d86465714e677bdad711dad6cf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39043A-1970-4E75-93E2-85FE7052E0E0}"/>
</file>

<file path=customXml/itemProps2.xml><?xml version="1.0" encoding="utf-8"?>
<ds:datastoreItem xmlns:ds="http://schemas.openxmlformats.org/officeDocument/2006/customXml" ds:itemID="{A01DF126-3689-4B43-B025-0711235F1A7D}"/>
</file>

<file path=customXml/itemProps3.xml><?xml version="1.0" encoding="utf-8"?>
<ds:datastoreItem xmlns:ds="http://schemas.openxmlformats.org/officeDocument/2006/customXml" ds:itemID="{F9CF633D-3343-414B-AE4A-FE162DE40207}"/>
</file>

<file path=docProps/app.xml><?xml version="1.0" encoding="utf-8"?>
<Properties xmlns="http://schemas.openxmlformats.org/officeDocument/2006/extended-properties" xmlns:vt="http://schemas.openxmlformats.org/officeDocument/2006/docPropsVTypes">
  <Template>TC101790491[[fn=Mylar]]</Template>
  <TotalTime>294</TotalTime>
  <Words>444</Words>
  <Application>Microsoft Office PowerPoint</Application>
  <PresentationFormat>On-screen Show (4:3)</PresentationFormat>
  <Paragraphs>51</Paragraphs>
  <Slides>8</Slides>
  <Notes>1</Notes>
  <HiddenSlides>1</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Mylar</vt:lpstr>
      <vt:lpstr>GARMCO e-Tendering System</vt:lpstr>
      <vt:lpstr>Overview</vt:lpstr>
      <vt:lpstr>Benefits</vt:lpstr>
      <vt:lpstr>Current Process</vt:lpstr>
      <vt:lpstr>Proposed Process</vt:lpstr>
      <vt:lpstr>Demonstration</vt:lpstr>
      <vt:lpstr>Question and Answer</vt:lpstr>
      <vt:lpstr>PowerPoint Presentation</vt:lpstr>
    </vt:vector>
  </TitlesOfParts>
  <Company>GARMCO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GARMCO e-Tendering System</dc:title>
  <dc:creator>Noel G. Francisco</dc:creator>
  <cp:lastModifiedBy>Noel G. Francisco</cp:lastModifiedBy>
  <cp:revision>28</cp:revision>
  <dcterms:created xsi:type="dcterms:W3CDTF">2010-08-22T05:43:36Z</dcterms:created>
  <dcterms:modified xsi:type="dcterms:W3CDTF">2010-08-25T06:28:54Z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0x01010042383216AA920B42B2BA9C6575F6C1E3</vt:lpwstr>
  </property>
</Properties>
</file>