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10972800" cx="82296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Lobster"/>
      <p:regular r:id="rId26"/>
    </p:embeddedFont>
    <p:embeddedFont>
      <p:font typeface="Pacifico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56">
          <p15:clr>
            <a:srgbClr val="A4A3A4"/>
          </p15:clr>
        </p15:guide>
        <p15:guide id="2" pos="25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758D15-D0BC-47E6-8578-935FB3F2F79F}">
  <a:tblStyle styleId="{B6758D15-D0BC-47E6-8578-935FB3F2F7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 orient="horz"/>
        <p:guide pos="25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obster-regular.fntdata"/><Relationship Id="rId25" Type="http://schemas.openxmlformats.org/officeDocument/2006/relationships/font" Target="fonts/AmaticSC-bold.fntdata"/><Relationship Id="rId27" Type="http://schemas.openxmlformats.org/officeDocument/2006/relationships/font" Target="fonts/Pacific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dc305708d_0_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dc305708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10e8fb1c_0_4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10e8fb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89feaf5aa_0_26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189feaf5a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810e8fb1c_0_65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1810e8fb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810e8fb1c_0_81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810e8fb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6779268bd_0_8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6779268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6779268bd_0_77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6779268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6779268bd_0_169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6779268b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6779268bd_0_194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6779268b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779268bd_0_223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6779268b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810e8fb1c_0_0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810e8f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810e8fb1c_0_32:notes"/>
          <p:cNvSpPr/>
          <p:nvPr>
            <p:ph idx="2" type="sldImg"/>
          </p:nvPr>
        </p:nvSpPr>
        <p:spPr>
          <a:xfrm>
            <a:off x="2143453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810e8fb1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80538" y="1588427"/>
            <a:ext cx="7668600" cy="4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80530" y="6046133"/>
            <a:ext cx="7668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80530" y="2359733"/>
            <a:ext cx="7668600" cy="41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80530" y="6724747"/>
            <a:ext cx="7668600" cy="27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80530" y="4588480"/>
            <a:ext cx="7668600" cy="17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80530" y="949387"/>
            <a:ext cx="7668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80530" y="2458613"/>
            <a:ext cx="7668600" cy="7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80530" y="949387"/>
            <a:ext cx="7668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80530" y="2458613"/>
            <a:ext cx="3600000" cy="7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349160" y="2458613"/>
            <a:ext cx="3600000" cy="72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80530" y="949387"/>
            <a:ext cx="7668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80530" y="1185280"/>
            <a:ext cx="2527200" cy="16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80530" y="2964480"/>
            <a:ext cx="2527200" cy="6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41225" y="960320"/>
            <a:ext cx="5730900" cy="87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114800" y="-267"/>
            <a:ext cx="41148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38950" y="2630773"/>
            <a:ext cx="3640800" cy="31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38950" y="5979893"/>
            <a:ext cx="36408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445550" y="1544693"/>
            <a:ext cx="3453300" cy="78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80530" y="9025227"/>
            <a:ext cx="53988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0530" y="949387"/>
            <a:ext cx="7668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530" y="2458613"/>
            <a:ext cx="7668600" cy="7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5212" y="9948196"/>
            <a:ext cx="4938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1" Type="http://schemas.openxmlformats.org/officeDocument/2006/relationships/image" Target="../media/image11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4.png"/><Relationship Id="rId13" Type="http://schemas.openxmlformats.org/officeDocument/2006/relationships/image" Target="../media/image1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0488" y="761052"/>
            <a:ext cx="7668600" cy="4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matic SC"/>
                <a:ea typeface="Amatic SC"/>
                <a:cs typeface="Amatic SC"/>
                <a:sym typeface="Amatic SC"/>
              </a:rPr>
              <a:t>Good Bean Mockup</a:t>
            </a:r>
            <a:endParaRPr b="1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305" y="8134208"/>
            <a:ext cx="7668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Pacifico"/>
                <a:ea typeface="Pacifico"/>
                <a:cs typeface="Pacifico"/>
                <a:sym typeface="Pacifico"/>
              </a:rPr>
              <a:t>The Dolphins</a:t>
            </a:r>
            <a:endParaRPr sz="25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-Ebru Dagdelen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-Brian Ries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-Nic McGrogan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 txBox="1"/>
          <p:nvPr/>
        </p:nvSpPr>
        <p:spPr>
          <a:xfrm>
            <a:off x="20200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Receipts</a:t>
            </a: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2046300" y="2511425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</a:t>
            </a:r>
            <a:endParaRPr b="1"/>
          </a:p>
        </p:txBody>
      </p:sp>
      <p:sp>
        <p:nvSpPr>
          <p:cNvPr id="266" name="Google Shape;266;p22"/>
          <p:cNvSpPr txBox="1"/>
          <p:nvPr/>
        </p:nvSpPr>
        <p:spPr>
          <a:xfrm>
            <a:off x="2020050" y="4797313"/>
            <a:ext cx="22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February</a:t>
            </a:r>
            <a:endParaRPr b="1"/>
          </a:p>
        </p:txBody>
      </p:sp>
      <p:sp>
        <p:nvSpPr>
          <p:cNvPr id="267" name="Google Shape;267;p22"/>
          <p:cNvSpPr txBox="1"/>
          <p:nvPr/>
        </p:nvSpPr>
        <p:spPr>
          <a:xfrm>
            <a:off x="2093550" y="5855675"/>
            <a:ext cx="17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January</a:t>
            </a:r>
            <a:endParaRPr b="1"/>
          </a:p>
        </p:txBody>
      </p:sp>
      <p:cxnSp>
        <p:nvCxnSpPr>
          <p:cNvPr id="268" name="Google Shape;268;p22"/>
          <p:cNvCxnSpPr/>
          <p:nvPr/>
        </p:nvCxnSpPr>
        <p:spPr>
          <a:xfrm flipH="1" rot="10800000">
            <a:off x="2777575" y="2698975"/>
            <a:ext cx="3743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" name="Google Shape;269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2450" y="2925825"/>
            <a:ext cx="709201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2450" y="3965775"/>
            <a:ext cx="709201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51100" y="8422350"/>
            <a:ext cx="709201" cy="7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2881650" y="2803275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#321				   $5.71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3/2/2023			       +11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Details</a:t>
            </a:r>
            <a:endParaRPr u="sng"/>
          </a:p>
        </p:txBody>
      </p:sp>
      <p:cxnSp>
        <p:nvCxnSpPr>
          <p:cNvPr id="273" name="Google Shape;273;p22"/>
          <p:cNvCxnSpPr/>
          <p:nvPr/>
        </p:nvCxnSpPr>
        <p:spPr>
          <a:xfrm flipH="1" rot="10800000">
            <a:off x="2088175" y="3822475"/>
            <a:ext cx="4536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2"/>
          <p:cNvSpPr txBox="1"/>
          <p:nvPr/>
        </p:nvSpPr>
        <p:spPr>
          <a:xfrm>
            <a:off x="2881650" y="3942213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#987				   $6.00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3/1/2023			       +12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Details</a:t>
            </a:r>
            <a:endParaRPr u="sng"/>
          </a:p>
        </p:txBody>
      </p:sp>
      <p:cxnSp>
        <p:nvCxnSpPr>
          <p:cNvPr id="275" name="Google Shape;275;p22"/>
          <p:cNvCxnSpPr/>
          <p:nvPr/>
        </p:nvCxnSpPr>
        <p:spPr>
          <a:xfrm flipH="1" rot="10800000">
            <a:off x="2915575" y="4977550"/>
            <a:ext cx="3605100" cy="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6" name="Google Shape;276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2450" y="5117588"/>
            <a:ext cx="709201" cy="7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/>
        </p:nvSpPr>
        <p:spPr>
          <a:xfrm>
            <a:off x="2881650" y="5024938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#432				   $13.29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2/24/2023			       +26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Details</a:t>
            </a:r>
            <a:endParaRPr u="sng"/>
          </a:p>
        </p:txBody>
      </p:sp>
      <p:cxnSp>
        <p:nvCxnSpPr>
          <p:cNvPr id="278" name="Google Shape;278;p22"/>
          <p:cNvCxnSpPr/>
          <p:nvPr/>
        </p:nvCxnSpPr>
        <p:spPr>
          <a:xfrm flipH="1" rot="10800000">
            <a:off x="2915575" y="6107663"/>
            <a:ext cx="3743100" cy="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2"/>
          <p:cNvSpPr txBox="1"/>
          <p:nvPr/>
        </p:nvSpPr>
        <p:spPr>
          <a:xfrm>
            <a:off x="2881650" y="6188813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#738				   $4.20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1/19/2023			       +8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Details</a:t>
            </a:r>
            <a:endParaRPr u="sng"/>
          </a:p>
        </p:txBody>
      </p:sp>
      <p:pic>
        <p:nvPicPr>
          <p:cNvPr id="280" name="Google Shape;280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2450" y="7353550"/>
            <a:ext cx="709201" cy="7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2450" y="6284750"/>
            <a:ext cx="709201" cy="709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2"/>
          <p:cNvCxnSpPr/>
          <p:nvPr/>
        </p:nvCxnSpPr>
        <p:spPr>
          <a:xfrm flipH="1" rot="10800000">
            <a:off x="1996775" y="7231175"/>
            <a:ext cx="4536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22"/>
          <p:cNvSpPr txBox="1"/>
          <p:nvPr/>
        </p:nvSpPr>
        <p:spPr>
          <a:xfrm>
            <a:off x="3033775" y="7311713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#029				   $4.96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1/19/2023			       +9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View Details</a:t>
            </a:r>
            <a:endParaRPr u="sng"/>
          </a:p>
        </p:txBody>
      </p:sp>
      <p:cxnSp>
        <p:nvCxnSpPr>
          <p:cNvPr id="284" name="Google Shape;284;p22"/>
          <p:cNvCxnSpPr/>
          <p:nvPr/>
        </p:nvCxnSpPr>
        <p:spPr>
          <a:xfrm flipH="1" rot="10800000">
            <a:off x="1987663" y="8354075"/>
            <a:ext cx="4536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2"/>
          <p:cNvSpPr txBox="1"/>
          <p:nvPr/>
        </p:nvSpPr>
        <p:spPr>
          <a:xfrm>
            <a:off x="3102775" y="8434613"/>
            <a:ext cx="3230700" cy="10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Order #029				   $5.63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1/19/2023			       +11 points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Dover location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286" name="Google Shape;286;p22"/>
          <p:cNvSpPr/>
          <p:nvPr/>
        </p:nvSpPr>
        <p:spPr>
          <a:xfrm>
            <a:off x="1003150" y="2904925"/>
            <a:ext cx="519300" cy="481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 txBox="1"/>
          <p:nvPr/>
        </p:nvSpPr>
        <p:spPr>
          <a:xfrm>
            <a:off x="1134700" y="3173425"/>
            <a:ext cx="256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 rot="-2420005">
            <a:off x="4034186" y="8117163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4034100" y="835407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3"/>
          <p:cNvSpPr txBox="1"/>
          <p:nvPr/>
        </p:nvSpPr>
        <p:spPr>
          <a:xfrm>
            <a:off x="2020050" y="1895825"/>
            <a:ext cx="4284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Order #029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79250" y="1849025"/>
            <a:ext cx="709201" cy="7092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2206375" y="2560975"/>
            <a:ext cx="4117200" cy="5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Date &amp; Time: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1/19/2023	-  12:53 PM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60b N Sussex St, Dover, NJ 07801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Method: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Gift Card…2080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Items: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 Lavender Vanilla Latte		$4.75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Sub-Total: $4.75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Tax: $0.21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       Total: $4.96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3000" y="6875226"/>
            <a:ext cx="292675" cy="29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23"/>
          <p:cNvCxnSpPr/>
          <p:nvPr/>
        </p:nvCxnSpPr>
        <p:spPr>
          <a:xfrm flipH="1" rot="10800000">
            <a:off x="1987650" y="6265250"/>
            <a:ext cx="4536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3"/>
          <p:cNvCxnSpPr/>
          <p:nvPr/>
        </p:nvCxnSpPr>
        <p:spPr>
          <a:xfrm flipH="1" rot="10800000">
            <a:off x="1987650" y="4506750"/>
            <a:ext cx="4536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3"/>
          <p:cNvSpPr txBox="1"/>
          <p:nvPr/>
        </p:nvSpPr>
        <p:spPr>
          <a:xfrm>
            <a:off x="2226075" y="4727950"/>
            <a:ext cx="4117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Points Earned For This Order: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	</a:t>
            </a:r>
            <a:r>
              <a:rPr lang="en"/>
              <a:t>Base Points:			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Location Promotion:		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—-----------------------------------------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Total Points:			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9" name="Google Shape;309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-1329408">
            <a:off x="2315114" y="5205724"/>
            <a:ext cx="565248" cy="5826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3"/>
          <p:cNvSpPr/>
          <p:nvPr/>
        </p:nvSpPr>
        <p:spPr>
          <a:xfrm rot="-5400000">
            <a:off x="2168149" y="2078451"/>
            <a:ext cx="300600" cy="29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highlight>
                <a:srgbClr val="5B0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4"/>
          <p:cNvSpPr txBox="1"/>
          <p:nvPr/>
        </p:nvSpPr>
        <p:spPr>
          <a:xfrm>
            <a:off x="20200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Favorites</a:t>
            </a: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4"/>
          <p:cNvSpPr txBox="1"/>
          <p:nvPr/>
        </p:nvSpPr>
        <p:spPr>
          <a:xfrm>
            <a:off x="2324575" y="267917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73000" y="2405325"/>
            <a:ext cx="1400225" cy="14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4"/>
          <p:cNvSpPr txBox="1"/>
          <p:nvPr/>
        </p:nvSpPr>
        <p:spPr>
          <a:xfrm>
            <a:off x="2304875" y="2698875"/>
            <a:ext cx="222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Tiramisu Mocha Latte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Char char="-"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Large 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acifico"/>
              <a:buChar char="-"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With Soy milk</a:t>
            </a:r>
            <a:endParaRPr>
              <a:latin typeface="Pacifico"/>
              <a:ea typeface="Pacifico"/>
              <a:cs typeface="Pacifico"/>
              <a:sym typeface="Pacific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</a:t>
            </a:r>
            <a:r>
              <a:rPr lang="en" u="sng"/>
              <a:t>emove </a:t>
            </a:r>
            <a:endParaRPr u="sng"/>
          </a:p>
        </p:txBody>
      </p:sp>
      <p:sp>
        <p:nvSpPr>
          <p:cNvPr id="327" name="Google Shape;327;p24"/>
          <p:cNvSpPr txBox="1"/>
          <p:nvPr/>
        </p:nvSpPr>
        <p:spPr>
          <a:xfrm>
            <a:off x="2443500" y="5247800"/>
            <a:ext cx="362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</a:rPr>
              <a:t>Looks a bit empty here, why don’t you try some of our </a:t>
            </a:r>
            <a:r>
              <a:rPr lang="en">
                <a:solidFill>
                  <a:srgbClr val="660000"/>
                </a:solidFill>
              </a:rPr>
              <a:t>popular items listed on the top of our menu!</a:t>
            </a:r>
            <a:endParaRPr>
              <a:solidFill>
                <a:srgbClr val="660000"/>
              </a:solidFill>
            </a:endParaRPr>
          </a:p>
        </p:txBody>
      </p:sp>
      <p:sp>
        <p:nvSpPr>
          <p:cNvPr id="328" name="Google Shape;328;p24"/>
          <p:cNvSpPr txBox="1"/>
          <p:nvPr/>
        </p:nvSpPr>
        <p:spPr>
          <a:xfrm>
            <a:off x="3477075" y="6039900"/>
            <a:ext cx="317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95F48"/>
                </a:solidFill>
                <a:latin typeface="Lobster"/>
                <a:ea typeface="Lobster"/>
                <a:cs typeface="Lobster"/>
                <a:sym typeface="Lobster"/>
              </a:rPr>
              <a:t>Good Bean</a:t>
            </a:r>
            <a:endParaRPr sz="100"/>
          </a:p>
        </p:txBody>
      </p:sp>
      <p:sp>
        <p:nvSpPr>
          <p:cNvPr id="329" name="Google Shape;329;p24"/>
          <p:cNvSpPr txBox="1"/>
          <p:nvPr/>
        </p:nvSpPr>
        <p:spPr>
          <a:xfrm>
            <a:off x="2517150" y="6300650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Good Coffee • Good people • Good Place</a:t>
            </a:r>
            <a:endParaRPr b="1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73000" y="6039900"/>
            <a:ext cx="305874" cy="362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5"/>
          <p:cNvSpPr/>
          <p:nvPr/>
        </p:nvSpPr>
        <p:spPr>
          <a:xfrm>
            <a:off x="2024625" y="173350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5"/>
          <p:cNvSpPr txBox="1"/>
          <p:nvPr/>
        </p:nvSpPr>
        <p:spPr>
          <a:xfrm>
            <a:off x="20200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My Account</a:t>
            </a: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5"/>
          <p:cNvSpPr txBox="1"/>
          <p:nvPr/>
        </p:nvSpPr>
        <p:spPr>
          <a:xfrm>
            <a:off x="2324575" y="267917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2442775" y="2600375"/>
            <a:ext cx="3861300" cy="400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2462425" y="2600375"/>
            <a:ext cx="1792800" cy="4002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F9000"/>
              </a:highlight>
            </a:endParaRPr>
          </a:p>
        </p:txBody>
      </p:sp>
      <p:cxnSp>
        <p:nvCxnSpPr>
          <p:cNvPr id="347" name="Google Shape;347;p25"/>
          <p:cNvCxnSpPr/>
          <p:nvPr/>
        </p:nvCxnSpPr>
        <p:spPr>
          <a:xfrm>
            <a:off x="2736450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3358825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3978275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4673000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5"/>
          <p:cNvCxnSpPr/>
          <p:nvPr/>
        </p:nvCxnSpPr>
        <p:spPr>
          <a:xfrm>
            <a:off x="5233850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5"/>
          <p:cNvCxnSpPr/>
          <p:nvPr/>
        </p:nvCxnSpPr>
        <p:spPr>
          <a:xfrm>
            <a:off x="5794700" y="3000575"/>
            <a:ext cx="0" cy="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5"/>
          <p:cNvSpPr txBox="1"/>
          <p:nvPr/>
        </p:nvSpPr>
        <p:spPr>
          <a:xfrm>
            <a:off x="2462425" y="3000575"/>
            <a:ext cx="386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15	           30		45	         60	            75		90</a:t>
            </a:r>
            <a:endParaRPr sz="800"/>
          </a:p>
        </p:txBody>
      </p:sp>
      <p:sp>
        <p:nvSpPr>
          <p:cNvPr id="354" name="Google Shape;354;p25"/>
          <p:cNvSpPr txBox="1"/>
          <p:nvPr/>
        </p:nvSpPr>
        <p:spPr>
          <a:xfrm>
            <a:off x="1754425" y="3247125"/>
            <a:ext cx="36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Keep earning for a free drink!</a:t>
            </a:r>
            <a:endParaRPr i="1"/>
          </a:p>
        </p:txBody>
      </p:sp>
      <p:sp>
        <p:nvSpPr>
          <p:cNvPr id="355" name="Google Shape;355;p25"/>
          <p:cNvSpPr/>
          <p:nvPr/>
        </p:nvSpPr>
        <p:spPr>
          <a:xfrm>
            <a:off x="4938350" y="3247125"/>
            <a:ext cx="1447500" cy="3078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Claim reward</a:t>
            </a:r>
            <a:endParaRPr/>
          </a:p>
        </p:txBody>
      </p:sp>
      <p:sp>
        <p:nvSpPr>
          <p:cNvPr id="356" name="Google Shape;356;p25"/>
          <p:cNvSpPr txBox="1"/>
          <p:nvPr/>
        </p:nvSpPr>
        <p:spPr>
          <a:xfrm>
            <a:off x="2260250" y="3554925"/>
            <a:ext cx="4018800" cy="6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*</a:t>
            </a:r>
            <a:r>
              <a:rPr lang="en" sz="1300"/>
              <a:t>25 points for a free extra!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*</a:t>
            </a:r>
            <a:r>
              <a:rPr lang="en" sz="1300"/>
              <a:t>75 points for a regular sized drink!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*</a:t>
            </a:r>
            <a:r>
              <a:rPr lang="en" sz="1300"/>
              <a:t>100 points for a large sized drink!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Liza Smith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update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Email: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cu*******@hotmail.com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update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Phone number(optional):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+1 ___ ____ ____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</a:rPr>
              <a:t>update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Payment Information: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Visa 		***4978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update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Log-Out			       	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Account</a:t>
            </a:r>
            <a:endParaRPr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Coffee • Good people • Good Place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with love </a:t>
            </a:r>
            <a:r>
              <a:rPr lang="en" sz="16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🤍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 rot="10800000">
            <a:off x="6152075" y="4422288"/>
            <a:ext cx="238200" cy="98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5"/>
          <p:cNvSpPr/>
          <p:nvPr/>
        </p:nvSpPr>
        <p:spPr>
          <a:xfrm rot="10800000">
            <a:off x="6152063" y="5388038"/>
            <a:ext cx="238200" cy="98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5"/>
          <p:cNvSpPr/>
          <p:nvPr/>
        </p:nvSpPr>
        <p:spPr>
          <a:xfrm rot="10800000">
            <a:off x="6152063" y="6331150"/>
            <a:ext cx="238200" cy="98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"/>
          <p:cNvSpPr/>
          <p:nvPr/>
        </p:nvSpPr>
        <p:spPr>
          <a:xfrm rot="10800000">
            <a:off x="6152063" y="7274238"/>
            <a:ext cx="238200" cy="984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1" name="Google Shape;361;p25"/>
          <p:cNvGraphicFramePr/>
          <p:nvPr/>
        </p:nvGraphicFramePr>
        <p:xfrm>
          <a:off x="1953275" y="43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{B6758D15-D0BC-47E6-8578-935FB3F2F79F}</a:tableStyleId>
              </a:tblPr>
              <a:tblGrid>
                <a:gridCol w="4605350"/>
              </a:tblGrid>
              <a:tr h="88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1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1960963" y="1664463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259875" y="2854138"/>
            <a:ext cx="309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>
                <a:solidFill>
                  <a:srgbClr val="995F48"/>
                </a:solidFill>
                <a:latin typeface="Lobster"/>
                <a:ea typeface="Lobster"/>
                <a:cs typeface="Lobster"/>
                <a:sym typeface="Lobster"/>
              </a:rPr>
              <a:t>Good Bean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00" y="2678587"/>
            <a:ext cx="844926" cy="100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583276">
            <a:off x="2698876" y="6298752"/>
            <a:ext cx="369430" cy="38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29454">
            <a:off x="3133650" y="6298753"/>
            <a:ext cx="369429" cy="380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451886">
            <a:off x="3501938" y="6298753"/>
            <a:ext cx="369430" cy="38084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933200" y="6212125"/>
            <a:ext cx="142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4B320B"/>
                </a:solidFill>
                <a:latin typeface="Pacifico"/>
                <a:ea typeface="Pacifico"/>
                <a:cs typeface="Pacifico"/>
                <a:sym typeface="Pacifico"/>
              </a:rPr>
              <a:t>loading…</a:t>
            </a:r>
            <a:endParaRPr b="1" i="1" sz="2400">
              <a:solidFill>
                <a:srgbClr val="4B320B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162075" y="3501750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Good Coffee </a:t>
            </a:r>
            <a:r>
              <a:rPr b="1" lang="en">
                <a:solidFill>
                  <a:srgbClr val="783F04"/>
                </a:solidFill>
                <a:latin typeface="Calibri"/>
                <a:ea typeface="Calibri"/>
                <a:cs typeface="Calibri"/>
                <a:sym typeface="Calibri"/>
              </a:rPr>
              <a:t>• Good people • Good Place</a:t>
            </a:r>
            <a:endParaRPr b="1">
              <a:solidFill>
                <a:srgbClr val="783F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029175" y="1895850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Welcome!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02613" y="2990530"/>
            <a:ext cx="1067674" cy="10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13925" y="2990500"/>
            <a:ext cx="1067650" cy="10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202600" y="4058150"/>
            <a:ext cx="10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Organic Hot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Chocolate</a:t>
            </a:r>
            <a:endParaRPr sz="1000"/>
          </a:p>
        </p:txBody>
      </p:sp>
      <p:sp>
        <p:nvSpPr>
          <p:cNvPr id="85" name="Google Shape;85;p15"/>
          <p:cNvSpPr txBox="1"/>
          <p:nvPr/>
        </p:nvSpPr>
        <p:spPr>
          <a:xfrm>
            <a:off x="3566063" y="4058150"/>
            <a:ext cx="10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9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Snickerdoodle Latte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25224" y="2982250"/>
            <a:ext cx="1067700" cy="10841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4929525" y="4135100"/>
            <a:ext cx="125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Gingerbread Latte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029175" y="2550863"/>
            <a:ext cx="3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660000"/>
                </a:solidFill>
                <a:latin typeface="Calibri"/>
                <a:ea typeface="Calibri"/>
                <a:cs typeface="Calibri"/>
                <a:sym typeface="Calibri"/>
              </a:rPr>
              <a:t>Try our winter populars:</a:t>
            </a:r>
            <a:endParaRPr b="1" i="1">
              <a:solidFill>
                <a:srgbClr val="66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719750" y="4806750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Brewed Coffee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2048775" y="4668850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2048775" y="5291125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5"/>
          <p:cNvSpPr txBox="1"/>
          <p:nvPr/>
        </p:nvSpPr>
        <p:spPr>
          <a:xfrm>
            <a:off x="2824500" y="5462950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Espresso Classics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3" name="Google Shape;93;p15"/>
          <p:cNvCxnSpPr/>
          <p:nvPr/>
        </p:nvCxnSpPr>
        <p:spPr>
          <a:xfrm>
            <a:off x="2058725" y="5986750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 txBox="1"/>
          <p:nvPr/>
        </p:nvSpPr>
        <p:spPr>
          <a:xfrm>
            <a:off x="2824500" y="6130150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Iced/Frozen Drinks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2048775" y="6544400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 txBox="1"/>
          <p:nvPr/>
        </p:nvSpPr>
        <p:spPr>
          <a:xfrm>
            <a:off x="2964825" y="6665325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Specials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2048775" y="7166675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 txBox="1"/>
          <p:nvPr/>
        </p:nvSpPr>
        <p:spPr>
          <a:xfrm>
            <a:off x="2857450" y="7324288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Non Coffee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2058725" y="7724300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857450" y="7982013"/>
            <a:ext cx="25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Smoothies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01" name="Google Shape;101;p15"/>
          <p:cNvCxnSpPr/>
          <p:nvPr/>
        </p:nvCxnSpPr>
        <p:spPr>
          <a:xfrm>
            <a:off x="2058725" y="8451038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 rot="-2420005">
            <a:off x="5862461" y="684783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941175" y="725527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2512825" y="192632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Specials: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943550" y="2904937"/>
            <a:ext cx="25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Breakfast in Bed Latte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003150" y="2904925"/>
            <a:ext cx="519300" cy="481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1134700" y="3173425"/>
            <a:ext cx="256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>
            <a:off x="2058725" y="2516975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/>
          <p:nvPr/>
        </p:nvCxnSpPr>
        <p:spPr>
          <a:xfrm>
            <a:off x="2048775" y="3824463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 txBox="1"/>
          <p:nvPr/>
        </p:nvSpPr>
        <p:spPr>
          <a:xfrm>
            <a:off x="4178050" y="4133363"/>
            <a:ext cx="25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Chocolate Nut Latte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2171150" y="5048988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6"/>
          <p:cNvSpPr txBox="1"/>
          <p:nvPr/>
        </p:nvSpPr>
        <p:spPr>
          <a:xfrm>
            <a:off x="4082000" y="6676863"/>
            <a:ext cx="25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Lavender Vanilla Latte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2058725" y="6258050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6"/>
          <p:cNvSpPr txBox="1"/>
          <p:nvPr/>
        </p:nvSpPr>
        <p:spPr>
          <a:xfrm>
            <a:off x="4082000" y="5440213"/>
            <a:ext cx="258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Tiramisu Mocha Latte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27" name="Google Shape;127;p16"/>
          <p:cNvCxnSpPr/>
          <p:nvPr/>
        </p:nvCxnSpPr>
        <p:spPr>
          <a:xfrm>
            <a:off x="2048775" y="7522288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 txBox="1"/>
          <p:nvPr/>
        </p:nvSpPr>
        <p:spPr>
          <a:xfrm>
            <a:off x="4082000" y="7918513"/>
            <a:ext cx="258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Cinnamon French Toast Latte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2058725" y="8759288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50341" y="7522289"/>
            <a:ext cx="1227700" cy="1249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50350" y="6245385"/>
            <a:ext cx="1227700" cy="12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50341" y="2560111"/>
            <a:ext cx="1227700" cy="1265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450349" y="5061478"/>
            <a:ext cx="1227700" cy="1243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70109" y="3849415"/>
            <a:ext cx="1188182" cy="118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63523" y="3846844"/>
            <a:ext cx="1201355" cy="118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72744" y="3844273"/>
            <a:ext cx="1182913" cy="1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450350" y="3845558"/>
            <a:ext cx="1227700" cy="1187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 rot="-2420005">
            <a:off x="5255386" y="685878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255300" y="7122863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  <p:sp>
        <p:nvSpPr>
          <p:cNvPr id="140" name="Google Shape;140;p16"/>
          <p:cNvSpPr/>
          <p:nvPr/>
        </p:nvSpPr>
        <p:spPr>
          <a:xfrm rot="-5400000">
            <a:off x="2168149" y="2078451"/>
            <a:ext cx="300600" cy="29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highlight>
                <a:srgbClr val="5B0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4409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Lavender Vanilla Latte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773175" y="4939375"/>
            <a:ext cx="2983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Lavender and Vanilla flavors, espresso, steamed milk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4625" y="2510904"/>
            <a:ext cx="2222650" cy="2247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7"/>
          <p:cNvCxnSpPr/>
          <p:nvPr/>
        </p:nvCxnSpPr>
        <p:spPr>
          <a:xfrm flipH="1" rot="10800000">
            <a:off x="2994375" y="5786850"/>
            <a:ext cx="3477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/>
          <p:nvPr/>
        </p:nvCxnSpPr>
        <p:spPr>
          <a:xfrm>
            <a:off x="2171150" y="6583388"/>
            <a:ext cx="4412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2020050" y="557672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Pick size:</a:t>
            </a:r>
            <a:endParaRPr b="1"/>
          </a:p>
        </p:txBody>
      </p:sp>
      <p:sp>
        <p:nvSpPr>
          <p:cNvPr id="159" name="Google Shape;159;p17"/>
          <p:cNvSpPr/>
          <p:nvPr/>
        </p:nvSpPr>
        <p:spPr>
          <a:xfrm rot="-2420005">
            <a:off x="6111736" y="602433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123075" y="5858875"/>
            <a:ext cx="428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matic SC"/>
                <a:ea typeface="Amatic SC"/>
                <a:cs typeface="Amatic SC"/>
                <a:sym typeface="Amatic SC"/>
              </a:rPr>
              <a:t>Regular						</a:t>
            </a: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$4.75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2123075" y="6688663"/>
            <a:ext cx="428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matic SC"/>
                <a:ea typeface="Amatic SC"/>
                <a:cs typeface="Amatic SC"/>
                <a:sym typeface="Amatic SC"/>
              </a:rPr>
              <a:t>Large						</a:t>
            </a: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$5.74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046300" y="7309463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Extras:</a:t>
            </a:r>
            <a:endParaRPr b="1"/>
          </a:p>
        </p:txBody>
      </p:sp>
      <p:cxnSp>
        <p:nvCxnSpPr>
          <p:cNvPr id="163" name="Google Shape;163;p17"/>
          <p:cNvCxnSpPr/>
          <p:nvPr/>
        </p:nvCxnSpPr>
        <p:spPr>
          <a:xfrm>
            <a:off x="2773175" y="7556788"/>
            <a:ext cx="3708300" cy="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 txBox="1"/>
          <p:nvPr/>
        </p:nvSpPr>
        <p:spPr>
          <a:xfrm>
            <a:off x="2123075" y="7551938"/>
            <a:ext cx="4284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Espresso Shot</a:t>
            </a: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	</a:t>
            </a:r>
            <a:r>
              <a:rPr b="1" lang="en" sz="1700">
                <a:latin typeface="Amatic SC"/>
                <a:ea typeface="Amatic SC"/>
                <a:cs typeface="Amatic SC"/>
                <a:sym typeface="Amatic SC"/>
              </a:rPr>
              <a:t>				</a:t>
            </a: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$1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Flavor Shot 					$0.50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Almond, Soy, 					$0.50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Amatic SC"/>
                <a:ea typeface="Amatic SC"/>
                <a:cs typeface="Amatic SC"/>
                <a:sym typeface="Amatic SC"/>
              </a:rPr>
              <a:t>Coconut or Oat Milk	</a:t>
            </a:r>
            <a:endParaRPr b="1" sz="2300">
              <a:latin typeface="Amatic SC"/>
              <a:ea typeface="Amatic SC"/>
              <a:cs typeface="Amatic SC"/>
              <a:sym typeface="Amatic SC"/>
            </a:endParaRPr>
          </a:p>
        </p:txBody>
      </p:sp>
      <p:cxnSp>
        <p:nvCxnSpPr>
          <p:cNvPr id="165" name="Google Shape;165;p17"/>
          <p:cNvCxnSpPr/>
          <p:nvPr/>
        </p:nvCxnSpPr>
        <p:spPr>
          <a:xfrm>
            <a:off x="1201700" y="5121950"/>
            <a:ext cx="0" cy="4255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7"/>
          <p:cNvSpPr txBox="1"/>
          <p:nvPr/>
        </p:nvSpPr>
        <p:spPr>
          <a:xfrm>
            <a:off x="216700" y="5712950"/>
            <a:ext cx="82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Scroll down once desired size is picked</a:t>
            </a:r>
            <a:endParaRPr b="1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1448" y="5112929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/>
        </p:nvSpPr>
        <p:spPr>
          <a:xfrm>
            <a:off x="6111650" y="6360350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  <p:sp>
        <p:nvSpPr>
          <p:cNvPr id="169" name="Google Shape;169;p17"/>
          <p:cNvSpPr/>
          <p:nvPr/>
        </p:nvSpPr>
        <p:spPr>
          <a:xfrm rot="-5400000">
            <a:off x="2168149" y="2078451"/>
            <a:ext cx="300600" cy="29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highlight>
                <a:srgbClr val="5B0F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8"/>
          <p:cNvSpPr txBox="1"/>
          <p:nvPr/>
        </p:nvSpPr>
        <p:spPr>
          <a:xfrm>
            <a:off x="2773175" y="4939375"/>
            <a:ext cx="2983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acifico"/>
                <a:ea typeface="Pacifico"/>
                <a:cs typeface="Pacifico"/>
                <a:sym typeface="Pacifico"/>
              </a:rPr>
              <a:t>Lavender and Vanilla flavors, espresso, steamed milk</a:t>
            </a:r>
            <a:endParaRPr sz="17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4625" y="2510904"/>
            <a:ext cx="2222650" cy="2247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8"/>
          <p:cNvCxnSpPr/>
          <p:nvPr/>
        </p:nvCxnSpPr>
        <p:spPr>
          <a:xfrm flipH="1" rot="10800000">
            <a:off x="2994375" y="5786850"/>
            <a:ext cx="34770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2020050" y="557672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Quantity:</a:t>
            </a:r>
            <a:endParaRPr b="1"/>
          </a:p>
        </p:txBody>
      </p:sp>
      <p:sp>
        <p:nvSpPr>
          <p:cNvPr id="186" name="Google Shape;186;p18"/>
          <p:cNvSpPr txBox="1"/>
          <p:nvPr/>
        </p:nvSpPr>
        <p:spPr>
          <a:xfrm>
            <a:off x="2123075" y="5858875"/>
            <a:ext cx="428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matic SC"/>
                <a:ea typeface="Amatic SC"/>
                <a:cs typeface="Amatic SC"/>
                <a:sym typeface="Amatic SC"/>
              </a:rPr>
              <a:t>1</a:t>
            </a:r>
            <a:r>
              <a:rPr b="1" lang="en" sz="2600">
                <a:latin typeface="Amatic SC"/>
                <a:ea typeface="Amatic SC"/>
                <a:cs typeface="Amatic SC"/>
                <a:sym typeface="Amatic SC"/>
              </a:rPr>
              <a:t>					</a:t>
            </a:r>
            <a:r>
              <a:rPr b="1" lang="en" sz="3200">
                <a:latin typeface="Amatic SC"/>
                <a:ea typeface="Amatic SC"/>
                <a:cs typeface="Amatic SC"/>
                <a:sym typeface="Amatic SC"/>
              </a:rPr>
              <a:t>-		+</a:t>
            </a:r>
            <a:endParaRPr b="1" sz="32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2093550" y="6566750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Pick up time:</a:t>
            </a:r>
            <a:endParaRPr b="1"/>
          </a:p>
        </p:txBody>
      </p:sp>
      <p:cxnSp>
        <p:nvCxnSpPr>
          <p:cNvPr id="188" name="Google Shape;188;p18"/>
          <p:cNvCxnSpPr/>
          <p:nvPr/>
        </p:nvCxnSpPr>
        <p:spPr>
          <a:xfrm flipH="1" rot="10800000">
            <a:off x="3297150" y="6756950"/>
            <a:ext cx="32826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18"/>
          <p:cNvSpPr txBox="1"/>
          <p:nvPr/>
        </p:nvSpPr>
        <p:spPr>
          <a:xfrm>
            <a:off x="2736200" y="6795725"/>
            <a:ext cx="32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&lt;Current date will be displayed&gt;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2895875" y="7367725"/>
            <a:ext cx="238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9	:	30 	AM</a:t>
            </a:r>
            <a:endParaRPr b="1" sz="1600"/>
          </a:p>
        </p:txBody>
      </p:sp>
      <p:sp>
        <p:nvSpPr>
          <p:cNvPr id="191" name="Google Shape;191;p18"/>
          <p:cNvSpPr/>
          <p:nvPr/>
        </p:nvSpPr>
        <p:spPr>
          <a:xfrm>
            <a:off x="2423075" y="8193825"/>
            <a:ext cx="3734100" cy="591000"/>
          </a:xfrm>
          <a:prstGeom prst="roundRect">
            <a:avLst>
              <a:gd fmla="val 16667" name="adj"/>
            </a:avLst>
          </a:prstGeom>
          <a:solidFill>
            <a:srgbClr val="AD9C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to checkout…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2420005">
            <a:off x="5684311" y="815743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5684225" y="83846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1448" y="5112929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8"/>
          <p:cNvSpPr/>
          <p:nvPr/>
        </p:nvSpPr>
        <p:spPr>
          <a:xfrm rot="-5400000">
            <a:off x="2168149" y="2078451"/>
            <a:ext cx="300600" cy="29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highlight>
                <a:srgbClr val="5B0F00"/>
              </a:highlight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24409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Lavender Vanilla Latte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2465750" y="1760450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Payment: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324575" y="267917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2054225" y="2277150"/>
            <a:ext cx="4471800" cy="5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 Debit/Credit: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i="1" lang="en" sz="1600"/>
              <a:t>Number: ___ ___ ____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	Security Code: ___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/>
              <a:t>	Name on Card: _____________</a:t>
            </a:r>
            <a:endParaRPr i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 Apple Pay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 Paypal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 Google Pay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</a:t>
            </a:r>
            <a:r>
              <a:rPr lang="en" sz="1600"/>
              <a:t> Gift Card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i="1" lang="en" sz="1700"/>
              <a:t>Initial Cost:</a:t>
            </a:r>
            <a:r>
              <a:rPr lang="en" sz="1700"/>
              <a:t>		</a:t>
            </a:r>
            <a:r>
              <a:rPr i="1" lang="en" sz="1700"/>
              <a:t>$4.74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		Extras:		$0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      Points Used:	     - $0.50	(25 points)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	   </a:t>
            </a:r>
            <a:r>
              <a:rPr i="1" lang="en" sz="1700"/>
              <a:t>Tax:		$0.30	</a:t>
            </a:r>
            <a:endParaRPr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—------------------------------------------------------</a:t>
            </a:r>
            <a:r>
              <a:rPr lang="en" sz="1700"/>
              <a:t>	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Total: 		$4.54 </a:t>
            </a:r>
            <a:endParaRPr i="1"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Email for confirmation:</a:t>
            </a:r>
            <a:r>
              <a:rPr lang="en" sz="1700"/>
              <a:t> ________</a:t>
            </a:r>
            <a:endParaRPr sz="1700"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Want to get text messages when order is     ready?</a:t>
            </a:r>
            <a:endParaRPr sz="1500"/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/>
              <a:t>Enter phone number: </a:t>
            </a:r>
            <a:r>
              <a:rPr lang="en" sz="1500"/>
              <a:t>+1</a:t>
            </a:r>
            <a:r>
              <a:rPr lang="en" sz="1700"/>
              <a:t> ___ ___ ____</a:t>
            </a:r>
            <a:endParaRPr sz="1700"/>
          </a:p>
        </p:txBody>
      </p:sp>
      <p:sp>
        <p:nvSpPr>
          <p:cNvPr id="212" name="Google Shape;212;p19"/>
          <p:cNvSpPr/>
          <p:nvPr/>
        </p:nvSpPr>
        <p:spPr>
          <a:xfrm>
            <a:off x="2423075" y="8193825"/>
            <a:ext cx="3734100" cy="591000"/>
          </a:xfrm>
          <a:prstGeom prst="roundRect">
            <a:avLst>
              <a:gd fmla="val 16667" name="adj"/>
            </a:avLst>
          </a:prstGeom>
          <a:solidFill>
            <a:srgbClr val="AD9C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rot="-2420005">
            <a:off x="5684311" y="815743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5684225" y="83846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  <p:sp>
        <p:nvSpPr>
          <p:cNvPr id="215" name="Google Shape;215;p19"/>
          <p:cNvSpPr/>
          <p:nvPr/>
        </p:nvSpPr>
        <p:spPr>
          <a:xfrm rot="-5400000">
            <a:off x="2168149" y="1920951"/>
            <a:ext cx="300600" cy="2946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  <a:highlight>
                <a:srgbClr val="5B0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 txBox="1"/>
          <p:nvPr/>
        </p:nvSpPr>
        <p:spPr>
          <a:xfrm>
            <a:off x="2324575" y="5576000"/>
            <a:ext cx="428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rgbClr val="5B0F00"/>
                </a:solidFill>
              </a:rPr>
              <a:t>Thank you for your purchase! An order confirmation has been sent to cus******@hotmail.com.</a:t>
            </a:r>
            <a:endParaRPr i="1" sz="1700">
              <a:solidFill>
                <a:srgbClr val="5B0F00"/>
              </a:solidFill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2324575" y="267917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0050" y="3079365"/>
            <a:ext cx="4471800" cy="2517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" y="7012346"/>
            <a:ext cx="1753275" cy="185551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0"/>
          <p:cNvSpPr/>
          <p:nvPr/>
        </p:nvSpPr>
        <p:spPr>
          <a:xfrm>
            <a:off x="78788" y="7153963"/>
            <a:ext cx="1595700" cy="1713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After the confirmation, the screen will return to the main menu screen.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75" y="354125"/>
            <a:ext cx="5005375" cy="1061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/>
          <p:nvPr/>
        </p:nvSpPr>
        <p:spPr>
          <a:xfrm>
            <a:off x="2020050" y="1664450"/>
            <a:ext cx="4471800" cy="7998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2029175" y="9042225"/>
            <a:ext cx="4471800" cy="709200"/>
          </a:xfrm>
          <a:prstGeom prst="round2Same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FCE5CD"/>
              </a:gs>
              <a:gs pos="100000">
                <a:srgbClr val="96908A"/>
              </a:gs>
              <a:gs pos="100000">
                <a:srgbClr val="B8ACA0"/>
              </a:gs>
              <a:gs pos="100000">
                <a:srgbClr val="737373"/>
              </a:gs>
            </a:gsLst>
            <a:lin ang="5400012" scaled="0"/>
          </a:gra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0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7300" y="9177775"/>
            <a:ext cx="519358" cy="5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470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40950" y="9160425"/>
            <a:ext cx="591000" cy="5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8345" y="9160424"/>
            <a:ext cx="591000" cy="59101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2020050" y="1895825"/>
            <a:ext cx="428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r>
              <a:rPr b="1" lang="en" sz="2800">
                <a:solidFill>
                  <a:srgbClr val="5B0F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800">
              <a:solidFill>
                <a:srgbClr val="5B0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2324575" y="2679175"/>
            <a:ext cx="41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2423075" y="8193825"/>
            <a:ext cx="3734100" cy="591000"/>
          </a:xfrm>
          <a:prstGeom prst="roundRect">
            <a:avLst>
              <a:gd fmla="val 16667" name="adj"/>
            </a:avLst>
          </a:prstGeom>
          <a:solidFill>
            <a:srgbClr val="AD9C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 rot="-2420005">
            <a:off x="5684311" y="8157438"/>
            <a:ext cx="925631" cy="1319591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highlight>
                <a:srgbClr val="3C78D8"/>
              </a:highlight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5684225" y="8384625"/>
            <a:ext cx="92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Click</a:t>
            </a:r>
            <a:endParaRPr b="1"/>
          </a:p>
        </p:txBody>
      </p:sp>
      <p:sp>
        <p:nvSpPr>
          <p:cNvPr id="250" name="Google Shape;250;p21"/>
          <p:cNvSpPr txBox="1"/>
          <p:nvPr/>
        </p:nvSpPr>
        <p:spPr>
          <a:xfrm>
            <a:off x="2510450" y="5743125"/>
            <a:ext cx="37341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Address</a:t>
            </a:r>
            <a:r>
              <a:rPr b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60b N Sussex St, Dover, NJ 07801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Deals at this location: </a:t>
            </a:r>
            <a:r>
              <a:rPr i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Extra 5 points for every order!</a:t>
            </a:r>
            <a:endParaRPr i="1"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Store Hours: </a:t>
            </a:r>
            <a:endParaRPr b="1"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Monday-Friday	   -	6:30 AM - 6:30 PM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Saturday		   -	7:30 AM - 5 PM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Sunday		   -	8 AM - 1 PM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4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1" name="Google Shape;251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604788" y="2511425"/>
            <a:ext cx="3370682" cy="32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