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s/comment1.xml" ContentType="application/vnd.openxmlformats-officedocument.presentationml.comments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bru Cucen" initials="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comments" Target="comments/comment1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4T19:35:58.129" idx="1">
    <p:pos x="3086" y="3924"/>
    <p:text>https://github.com/ebrucucen/PSModules/blob/master/appveyor.yml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ci.appveyor.com/login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1.xml"/><Relationship Id="rId3" Type="http://schemas.openxmlformats.org/officeDocument/2006/relationships/image" Target="../media/image4.png"/><Relationship Id="rId4" Type="http://schemas.openxmlformats.org/officeDocument/2006/relationships/hyperlink" Target="https://github.com/ebrucucen/PSModules/blob/master/appveyor.yml" TargetMode="External"/><Relationship Id="rId5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brucucen" TargetMode="Externa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brucucen/PSModules" TargetMode="External"/><Relationship Id="rId3" Type="http://schemas.openxmlformats.org/officeDocument/2006/relationships/hyperlink" Target="https://ci.appveyor.com/project/ebrucucen/psmodules" TargetMode="External"/><Relationship Id="rId4" Type="http://schemas.openxmlformats.org/officeDocument/2006/relationships/hyperlink" Target="https://github.com/lvermeulen/Nanophone/blob/master/build/build.ps1" TargetMode="External"/><Relationship Id="rId5" Type="http://schemas.openxmlformats.org/officeDocument/2006/relationships/hyperlink" Target="https://www.appveyor.com/docs/appveyor-yml/" TargetMode="External"/><Relationship Id="rId6" Type="http://schemas.openxmlformats.org/officeDocument/2006/relationships/hyperlink" Target="https://ci.appveyor.com/tools/encrypt" TargetMode="External"/><Relationship Id="rId7" Type="http://schemas.openxmlformats.org/officeDocument/2006/relationships/hyperlink" Target="https://github.com/PowerShell/DscResource.Tests/blob/dev/AppVeyor.psm1" TargetMode="External"/><Relationship Id="rId8" Type="http://schemas.openxmlformats.org/officeDocument/2006/relationships/hyperlink" Target="https://xebialabs.com/periodic-table-of-devops-tool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o.microsoft.com/fwlink/?LinkId=141554" TargetMode="External"/><Relationship Id="rId3" Type="http://schemas.openxmlformats.org/officeDocument/2006/relationships/hyperlink" Target="http://go.microsoft.com/fwlink/?LinkId=141555" TargetMode="External"/><Relationship Id="rId4" Type="http://schemas.openxmlformats.org/officeDocument/2006/relationships/hyperlink" Target="http://go.microsoft.com/fwlink/?LinkId=141553" TargetMode="External"/><Relationship Id="rId5" Type="http://schemas.openxmlformats.org/officeDocument/2006/relationships/hyperlink" Target="http://go.microsoft.com/fwlink/?LinkId=141552" TargetMode="External"/><Relationship Id="rId6" Type="http://schemas.openxmlformats.org/officeDocument/2006/relationships/hyperlink" Target="http://go.microsoft.com/fwlink/?LinkID=141551" TargetMode="External"/><Relationship Id="rId7" Type="http://schemas.openxmlformats.org/officeDocument/2006/relationships/hyperlink" Target="http://go.microsoft.com/fwlink/?LinkId=141556" TargetMode="External"/><Relationship Id="rId8" Type="http://schemas.openxmlformats.org/officeDocument/2006/relationships/hyperlink" Target="http://go.microsoft.com/fwlink/?LinkId=141557" TargetMode="External"/><Relationship Id="rId9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brucucen/PSModules/blob/master/sample.psd1" TargetMode="External"/><Relationship Id="rId3" Type="http://schemas.openxmlformats.org/officeDocument/2006/relationships/hyperlink" Target="https://github.com/ebrucucen/PSModules/blob/master/PSEventLogEntry/PSEventLogEntry.psd1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800">
                <a:solidFill>
                  <a:srgbClr val="FFFFFF"/>
                </a:solidFill>
              </a:defRPr>
            </a:pPr>
            <a:r>
              <a:t>POWERSHELL MODULE </a:t>
            </a:r>
          </a:p>
          <a:p>
            <a:pPr>
              <a:defRPr sz="9800">
                <a:solidFill>
                  <a:srgbClr val="FFFFFF"/>
                </a:solidFill>
              </a:defRPr>
            </a:pPr>
            <a:r>
              <a:t>LIFECYCLE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EBRU CUCEN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powershell lifecycle</a:t>
            </a:r>
          </a:p>
        </p:txBody>
      </p:sp>
      <p:sp>
        <p:nvSpPr>
          <p:cNvPr id="202" name="Shape 202"/>
          <p:cNvSpPr/>
          <p:nvPr/>
        </p:nvSpPr>
        <p:spPr>
          <a:xfrm>
            <a:off x="211666" y="23537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Local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source</a:t>
            </a:r>
          </a:p>
        </p:txBody>
      </p:sp>
      <p:sp>
        <p:nvSpPr>
          <p:cNvPr id="203" name="Shape 203"/>
          <p:cNvSpPr/>
          <p:nvPr/>
        </p:nvSpPr>
        <p:spPr>
          <a:xfrm>
            <a:off x="1913466" y="23410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central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repo</a:t>
            </a:r>
          </a:p>
        </p:txBody>
      </p:sp>
      <p:sp>
        <p:nvSpPr>
          <p:cNvPr id="204" name="Shape 204"/>
          <p:cNvSpPr/>
          <p:nvPr/>
        </p:nvSpPr>
        <p:spPr>
          <a:xfrm>
            <a:off x="3513902" y="2341033"/>
            <a:ext cx="667991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CI/CD</a:t>
            </a:r>
          </a:p>
        </p:txBody>
      </p:sp>
      <p:sp>
        <p:nvSpPr>
          <p:cNvPr id="205" name="Shape 205"/>
          <p:cNvSpPr/>
          <p:nvPr/>
        </p:nvSpPr>
        <p:spPr>
          <a:xfrm>
            <a:off x="11045361" y="2341033"/>
            <a:ext cx="142230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06" name="Shape 206"/>
          <p:cNvSpPr/>
          <p:nvPr/>
        </p:nvSpPr>
        <p:spPr>
          <a:xfrm>
            <a:off x="10206550" y="2946752"/>
            <a:ext cx="85945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0343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4595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9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789992" y="3759155"/>
            <a:ext cx="1446635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define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workflow</a:t>
            </a:r>
          </a:p>
        </p:txBody>
      </p:sp>
      <p:sp>
        <p:nvSpPr>
          <p:cNvPr id="211" name="Shape 211"/>
          <p:cNvSpPr/>
          <p:nvPr/>
        </p:nvSpPr>
        <p:spPr>
          <a:xfrm>
            <a:off x="3466202" y="3755361"/>
            <a:ext cx="1285765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link project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03896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13" name="Shape 213"/>
          <p:cNvSpPr/>
          <p:nvPr/>
        </p:nvSpPr>
        <p:spPr>
          <a:xfrm>
            <a:off x="7641166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14" name="Shape 214"/>
          <p:cNvSpPr/>
          <p:nvPr/>
        </p:nvSpPr>
        <p:spPr>
          <a:xfrm>
            <a:off x="9005412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 flipV="1">
            <a:off x="8245632" y="4426226"/>
            <a:ext cx="1" cy="901148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9387417" y="4297484"/>
            <a:ext cx="1" cy="859457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7027523" y="4410875"/>
            <a:ext cx="1" cy="140518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SELECTED TOOLSET for powershell</a:t>
            </a:r>
          </a:p>
        </p:txBody>
      </p:sp>
      <p:sp>
        <p:nvSpPr>
          <p:cNvPr id="220" name="Shape 220"/>
          <p:cNvSpPr/>
          <p:nvPr/>
        </p:nvSpPr>
        <p:spPr>
          <a:xfrm>
            <a:off x="211666" y="23537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Local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source</a:t>
            </a:r>
          </a:p>
        </p:txBody>
      </p:sp>
      <p:sp>
        <p:nvSpPr>
          <p:cNvPr id="221" name="Shape 221"/>
          <p:cNvSpPr/>
          <p:nvPr/>
        </p:nvSpPr>
        <p:spPr>
          <a:xfrm>
            <a:off x="1913466" y="23410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central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repo</a:t>
            </a:r>
          </a:p>
        </p:txBody>
      </p:sp>
      <p:sp>
        <p:nvSpPr>
          <p:cNvPr id="222" name="Shape 222"/>
          <p:cNvSpPr/>
          <p:nvPr/>
        </p:nvSpPr>
        <p:spPr>
          <a:xfrm>
            <a:off x="3513902" y="2341033"/>
            <a:ext cx="667991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CI/CD</a:t>
            </a:r>
          </a:p>
        </p:txBody>
      </p:sp>
      <p:sp>
        <p:nvSpPr>
          <p:cNvPr id="223" name="Shape 223"/>
          <p:cNvSpPr/>
          <p:nvPr/>
        </p:nvSpPr>
        <p:spPr>
          <a:xfrm flipV="1">
            <a:off x="2510366" y="3293533"/>
            <a:ext cx="1" cy="20447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V="1">
            <a:off x="872066" y="3179233"/>
            <a:ext cx="1" cy="20447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V="1">
            <a:off x="4262966" y="4060794"/>
            <a:ext cx="1" cy="127282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57666" y="5185833"/>
            <a:ext cx="1349165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27" name="Shape 227"/>
          <p:cNvSpPr/>
          <p:nvPr/>
        </p:nvSpPr>
        <p:spPr>
          <a:xfrm>
            <a:off x="1773766" y="5173133"/>
            <a:ext cx="1349165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28" name="Shape 228"/>
          <p:cNvSpPr/>
          <p:nvPr/>
        </p:nvSpPr>
        <p:spPr>
          <a:xfrm>
            <a:off x="3434502" y="5165036"/>
            <a:ext cx="1349165" cy="56158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APPVEYOR</a:t>
            </a:r>
          </a:p>
        </p:txBody>
      </p:sp>
      <p:sp>
        <p:nvSpPr>
          <p:cNvPr id="229" name="Shape 229"/>
          <p:cNvSpPr/>
          <p:nvPr/>
        </p:nvSpPr>
        <p:spPr>
          <a:xfrm>
            <a:off x="11045361" y="2341033"/>
            <a:ext cx="142230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30" name="Shape 230"/>
          <p:cNvSpPr/>
          <p:nvPr/>
        </p:nvSpPr>
        <p:spPr>
          <a:xfrm>
            <a:off x="10206550" y="2946752"/>
            <a:ext cx="8594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30343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4595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1597216" y="3558715"/>
            <a:ext cx="1" cy="183655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10473861" y="5173133"/>
            <a:ext cx="2565302" cy="444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POWERSHELLGALLERY</a:t>
            </a:r>
          </a:p>
        </p:txBody>
      </p:sp>
      <p:pic>
        <p:nvPicPr>
          <p:cNvPr id="235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7610632" y="5173133"/>
            <a:ext cx="1270001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pester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3513666" y="5792610"/>
            <a:ext cx="1270001" cy="1089904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github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bitbuket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vso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8816" y="5734711"/>
            <a:ext cx="1270001" cy="444501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api key</a:t>
            </a:r>
          </a:p>
        </p:txBody>
      </p:sp>
      <p:sp>
        <p:nvSpPr>
          <p:cNvPr id="239" name="Shape 239"/>
          <p:cNvSpPr/>
          <p:nvPr/>
        </p:nvSpPr>
        <p:spPr>
          <a:xfrm>
            <a:off x="9400116" y="6167101"/>
            <a:ext cx="1270001" cy="7239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appveyor</a:t>
            </a:r>
            <a:br/>
            <a:r>
              <a:t>encrypt</a:t>
            </a:r>
          </a:p>
        </p:txBody>
      </p:sp>
      <p:sp>
        <p:nvSpPr>
          <p:cNvPr id="240" name="Shape 240"/>
          <p:cNvSpPr/>
          <p:nvPr/>
        </p:nvSpPr>
        <p:spPr>
          <a:xfrm flipV="1">
            <a:off x="5679314" y="3808446"/>
            <a:ext cx="1" cy="1607086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838286" y="5173133"/>
            <a:ext cx="1682056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invoke build</a:t>
            </a:r>
          </a:p>
        </p:txBody>
      </p:sp>
      <p:sp>
        <p:nvSpPr>
          <p:cNvPr id="242" name="Shape 242"/>
          <p:cNvSpPr/>
          <p:nvPr/>
        </p:nvSpPr>
        <p:spPr>
          <a:xfrm>
            <a:off x="4789992" y="3759155"/>
            <a:ext cx="1446635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define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workflow</a:t>
            </a:r>
          </a:p>
        </p:txBody>
      </p:sp>
      <p:sp>
        <p:nvSpPr>
          <p:cNvPr id="243" name="Shape 243"/>
          <p:cNvSpPr/>
          <p:nvPr/>
        </p:nvSpPr>
        <p:spPr>
          <a:xfrm>
            <a:off x="3466202" y="3755361"/>
            <a:ext cx="1285765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link project </a:t>
            </a:r>
          </a:p>
        </p:txBody>
      </p:sp>
      <p:sp>
        <p:nvSpPr>
          <p:cNvPr id="244" name="Shape 244"/>
          <p:cNvSpPr/>
          <p:nvPr/>
        </p:nvSpPr>
        <p:spPr>
          <a:xfrm>
            <a:off x="9005412" y="5165036"/>
            <a:ext cx="1270001" cy="56158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nuget</a:t>
            </a:r>
          </a:p>
        </p:txBody>
      </p:sp>
      <p:sp>
        <p:nvSpPr>
          <p:cNvPr id="245" name="Shape 245"/>
          <p:cNvSpPr/>
          <p:nvPr/>
        </p:nvSpPr>
        <p:spPr>
          <a:xfrm>
            <a:off x="6292411" y="4182261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46" name="Shape 246"/>
          <p:cNvSpPr/>
          <p:nvPr/>
        </p:nvSpPr>
        <p:spPr>
          <a:xfrm>
            <a:off x="7641166" y="4182261"/>
            <a:ext cx="1270001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47" name="Shape 247"/>
          <p:cNvSpPr/>
          <p:nvPr/>
        </p:nvSpPr>
        <p:spPr>
          <a:xfrm>
            <a:off x="9005412" y="4157679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250863" y="5792610"/>
            <a:ext cx="1682057" cy="85945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install module </a:t>
            </a:r>
          </a:p>
        </p:txBody>
      </p:sp>
      <p:sp>
        <p:nvSpPr>
          <p:cNvPr id="249" name="Shape 249"/>
          <p:cNvSpPr/>
          <p:nvPr/>
        </p:nvSpPr>
        <p:spPr>
          <a:xfrm>
            <a:off x="8604299" y="8631051"/>
            <a:ext cx="1270001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abc</a:t>
            </a:r>
          </a:p>
        </p:txBody>
      </p:sp>
      <p:sp>
        <p:nvSpPr>
          <p:cNvPr id="250" name="Shape 250"/>
          <p:cNvSpPr/>
          <p:nvPr/>
        </p:nvSpPr>
        <p:spPr>
          <a:xfrm>
            <a:off x="9892549" y="8631051"/>
            <a:ext cx="24759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slides will 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Step1: Sign in: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https://ci.appveyor.com/login</a:t>
            </a:r>
          </a:p>
          <a:p>
            <a:pPr/>
            <a:r>
              <a:t>Step2: Login with with developer/AppVeyor account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709" y="5410084"/>
            <a:ext cx="7238007" cy="325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Step3: Select the project to link</a:t>
            </a:r>
          </a:p>
        </p:txBody>
      </p:sp>
      <p:pic>
        <p:nvPicPr>
          <p:cNvPr id="2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62" y="3429939"/>
            <a:ext cx="9573884" cy="50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113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Step4: Add appveyor.yml</a:t>
            </a:r>
          </a:p>
        </p:txBody>
      </p:sp>
      <p:pic>
        <p:nvPicPr>
          <p:cNvPr id="2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106" y="3506765"/>
            <a:ext cx="8634557" cy="54453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387598" y="8947149"/>
            <a:ext cx="581812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solidFill>
                  <a:schemeClr val="accent1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https://github.com/ebrucucen/PSModules/blob/master/appveyor.yml</a:t>
            </a:r>
          </a:p>
        </p:txBody>
      </p:sp>
      <p:pic>
        <p:nvPicPr>
          <p:cNvPr id="266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571523" y="4104614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install:</a:t>
            </a:r>
          </a:p>
        </p:txBody>
      </p:sp>
      <p:sp>
        <p:nvSpPr>
          <p:cNvPr id="269" name="Shape 269"/>
          <p:cNvSpPr/>
          <p:nvPr/>
        </p:nvSpPr>
        <p:spPr>
          <a:xfrm>
            <a:off x="3113532" y="5809745"/>
            <a:ext cx="1411877" cy="6096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593974" y="2453226"/>
            <a:ext cx="1403571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ENVIRONMENT</a:t>
            </a:r>
          </a:p>
        </p:txBody>
      </p:sp>
      <p:sp>
        <p:nvSpPr>
          <p:cNvPr id="271" name="Shape 271"/>
          <p:cNvSpPr/>
          <p:nvPr/>
        </p:nvSpPr>
        <p:spPr>
          <a:xfrm>
            <a:off x="93389" y="2453226"/>
            <a:ext cx="1403571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GENERAL</a:t>
            </a:r>
          </a:p>
        </p:txBody>
      </p:sp>
      <p:sp>
        <p:nvSpPr>
          <p:cNvPr id="272" name="Shape 272"/>
          <p:cNvSpPr/>
          <p:nvPr/>
        </p:nvSpPr>
        <p:spPr>
          <a:xfrm>
            <a:off x="6127518" y="2445265"/>
            <a:ext cx="1426333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  <p:sp>
        <p:nvSpPr>
          <p:cNvPr id="273" name="Shape 273"/>
          <p:cNvSpPr/>
          <p:nvPr/>
        </p:nvSpPr>
        <p:spPr>
          <a:xfrm>
            <a:off x="3100832" y="2449602"/>
            <a:ext cx="1437277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74" name="Shape 274"/>
          <p:cNvSpPr/>
          <p:nvPr/>
        </p:nvSpPr>
        <p:spPr>
          <a:xfrm>
            <a:off x="4610623" y="2441641"/>
            <a:ext cx="1448474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75" name="Shape 275"/>
          <p:cNvSpPr/>
          <p:nvPr/>
        </p:nvSpPr>
        <p:spPr>
          <a:xfrm>
            <a:off x="7624080" y="2444627"/>
            <a:ext cx="1448474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76" name="Shape 276"/>
          <p:cNvSpPr/>
          <p:nvPr/>
        </p:nvSpPr>
        <p:spPr>
          <a:xfrm>
            <a:off x="1609597" y="4536612"/>
            <a:ext cx="9698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git config </a:t>
            </a:r>
          </a:p>
        </p:txBody>
      </p:sp>
      <p:sp>
        <p:nvSpPr>
          <p:cNvPr id="277" name="Shape 277"/>
          <p:cNvSpPr/>
          <p:nvPr/>
        </p:nvSpPr>
        <p:spPr>
          <a:xfrm>
            <a:off x="1575136" y="3757033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hosts:</a:t>
            </a:r>
          </a:p>
        </p:txBody>
      </p:sp>
      <p:sp>
        <p:nvSpPr>
          <p:cNvPr id="278" name="Shape 278"/>
          <p:cNvSpPr/>
          <p:nvPr/>
        </p:nvSpPr>
        <p:spPr>
          <a:xfrm>
            <a:off x="1575136" y="3371855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image:</a:t>
            </a:r>
          </a:p>
        </p:txBody>
      </p:sp>
      <p:sp>
        <p:nvSpPr>
          <p:cNvPr id="279" name="Shape 279"/>
          <p:cNvSpPr/>
          <p:nvPr/>
        </p:nvSpPr>
        <p:spPr>
          <a:xfrm>
            <a:off x="1598504" y="2977454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init:</a:t>
            </a:r>
          </a:p>
        </p:txBody>
      </p:sp>
      <p:sp>
        <p:nvSpPr>
          <p:cNvPr id="280" name="Shape 280"/>
          <p:cNvSpPr/>
          <p:nvPr/>
        </p:nvSpPr>
        <p:spPr>
          <a:xfrm>
            <a:off x="1602704" y="4552716"/>
            <a:ext cx="1382141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3144150" y="5861947"/>
            <a:ext cx="6495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1"/>
                </a:solidFill>
              </a:defRPr>
            </a:pPr>
            <a:r>
              <a:t>- build:</a:t>
            </a:r>
            <a:br/>
            <a:r>
              <a:t>    - ps: </a:t>
            </a:r>
          </a:p>
        </p:txBody>
      </p:sp>
      <p:sp>
        <p:nvSpPr>
          <p:cNvPr id="282" name="Shape 282"/>
          <p:cNvSpPr/>
          <p:nvPr/>
        </p:nvSpPr>
        <p:spPr>
          <a:xfrm>
            <a:off x="3100157" y="3334820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build:</a:t>
            </a:r>
          </a:p>
        </p:txBody>
      </p:sp>
      <p:sp>
        <p:nvSpPr>
          <p:cNvPr id="283" name="Shape 283"/>
          <p:cNvSpPr/>
          <p:nvPr/>
        </p:nvSpPr>
        <p:spPr>
          <a:xfrm>
            <a:off x="3094559" y="4078035"/>
            <a:ext cx="1459671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after_build:</a:t>
            </a:r>
          </a:p>
        </p:txBody>
      </p:sp>
      <p:sp>
        <p:nvSpPr>
          <p:cNvPr id="284" name="Shape 284"/>
          <p:cNvSpPr/>
          <p:nvPr/>
        </p:nvSpPr>
        <p:spPr>
          <a:xfrm>
            <a:off x="3103991" y="3704793"/>
            <a:ext cx="1437278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build_script:</a:t>
            </a:r>
          </a:p>
        </p:txBody>
      </p:sp>
      <p:sp>
        <p:nvSpPr>
          <p:cNvPr id="285" name="Shape 285"/>
          <p:cNvSpPr/>
          <p:nvPr/>
        </p:nvSpPr>
        <p:spPr>
          <a:xfrm>
            <a:off x="3100157" y="2977454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before_build:</a:t>
            </a:r>
          </a:p>
        </p:txBody>
      </p:sp>
      <p:sp>
        <p:nvSpPr>
          <p:cNvPr id="286" name="Shape 286"/>
          <p:cNvSpPr/>
          <p:nvPr/>
        </p:nvSpPr>
        <p:spPr>
          <a:xfrm>
            <a:off x="76536" y="2977454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skip_commits:</a:t>
            </a:r>
          </a:p>
        </p:txBody>
      </p:sp>
      <p:sp>
        <p:nvSpPr>
          <p:cNvPr id="287" name="Shape 287"/>
          <p:cNvSpPr/>
          <p:nvPr/>
        </p:nvSpPr>
        <p:spPr>
          <a:xfrm>
            <a:off x="22097" y="3419274"/>
            <a:ext cx="97529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message: </a:t>
            </a:r>
          </a:p>
        </p:txBody>
      </p:sp>
      <p:sp>
        <p:nvSpPr>
          <p:cNvPr id="288" name="Shape 288"/>
          <p:cNvSpPr/>
          <p:nvPr/>
        </p:nvSpPr>
        <p:spPr>
          <a:xfrm>
            <a:off x="22097" y="3610428"/>
            <a:ext cx="79599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author: </a:t>
            </a:r>
          </a:p>
        </p:txBody>
      </p:sp>
      <p:sp>
        <p:nvSpPr>
          <p:cNvPr id="289" name="Shape 289"/>
          <p:cNvSpPr/>
          <p:nvPr/>
        </p:nvSpPr>
        <p:spPr>
          <a:xfrm>
            <a:off x="34797" y="3441052"/>
            <a:ext cx="1382142" cy="4854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4637443" y="3335163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test:</a:t>
            </a:r>
          </a:p>
        </p:txBody>
      </p:sp>
      <p:sp>
        <p:nvSpPr>
          <p:cNvPr id="291" name="Shape 291"/>
          <p:cNvSpPr/>
          <p:nvPr/>
        </p:nvSpPr>
        <p:spPr>
          <a:xfrm>
            <a:off x="4637443" y="4070075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after_test:</a:t>
            </a:r>
          </a:p>
        </p:txBody>
      </p:sp>
      <p:sp>
        <p:nvSpPr>
          <p:cNvPr id="292" name="Shape 292"/>
          <p:cNvSpPr/>
          <p:nvPr/>
        </p:nvSpPr>
        <p:spPr>
          <a:xfrm>
            <a:off x="4640592" y="3696832"/>
            <a:ext cx="1460488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test_script:</a:t>
            </a:r>
          </a:p>
        </p:txBody>
      </p:sp>
      <p:sp>
        <p:nvSpPr>
          <p:cNvPr id="293" name="Shape 293"/>
          <p:cNvSpPr/>
          <p:nvPr/>
        </p:nvSpPr>
        <p:spPr>
          <a:xfrm>
            <a:off x="4624743" y="2969493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before_test:</a:t>
            </a:r>
          </a:p>
        </p:txBody>
      </p:sp>
      <p:sp>
        <p:nvSpPr>
          <p:cNvPr id="294" name="Shape 294"/>
          <p:cNvSpPr/>
          <p:nvPr/>
        </p:nvSpPr>
        <p:spPr>
          <a:xfrm>
            <a:off x="3108960" y="4890362"/>
            <a:ext cx="1430869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3116470" y="4877662"/>
            <a:ext cx="8904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build: off</a:t>
            </a:r>
          </a:p>
        </p:txBody>
      </p:sp>
      <p:sp>
        <p:nvSpPr>
          <p:cNvPr id="296" name="Shape 296"/>
          <p:cNvSpPr/>
          <p:nvPr/>
        </p:nvSpPr>
        <p:spPr>
          <a:xfrm>
            <a:off x="6116448" y="2969493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artifacts:</a:t>
            </a:r>
          </a:p>
        </p:txBody>
      </p:sp>
      <p:sp>
        <p:nvSpPr>
          <p:cNvPr id="297" name="Shape 297"/>
          <p:cNvSpPr/>
          <p:nvPr/>
        </p:nvSpPr>
        <p:spPr>
          <a:xfrm>
            <a:off x="6150696" y="3431974"/>
            <a:ext cx="1165848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133271" y="3403968"/>
            <a:ext cx="64245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path: </a:t>
            </a:r>
          </a:p>
        </p:txBody>
      </p:sp>
      <p:sp>
        <p:nvSpPr>
          <p:cNvPr id="299" name="Shape 299"/>
          <p:cNvSpPr/>
          <p:nvPr/>
        </p:nvSpPr>
        <p:spPr>
          <a:xfrm>
            <a:off x="7631181" y="3349531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deploy: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0823" y="9941110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after_deploy:</a:t>
            </a:r>
          </a:p>
        </p:txBody>
      </p:sp>
      <p:sp>
        <p:nvSpPr>
          <p:cNvPr id="301" name="Shape 301"/>
          <p:cNvSpPr/>
          <p:nvPr/>
        </p:nvSpPr>
        <p:spPr>
          <a:xfrm>
            <a:off x="7653307" y="3722773"/>
            <a:ext cx="1460489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deploy_script:</a:t>
            </a:r>
          </a:p>
        </p:txBody>
      </p:sp>
      <p:sp>
        <p:nvSpPr>
          <p:cNvPr id="302" name="Shape 302"/>
          <p:cNvSpPr/>
          <p:nvPr/>
        </p:nvSpPr>
        <p:spPr>
          <a:xfrm>
            <a:off x="7631181" y="2968855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before_deploy:</a:t>
            </a:r>
          </a:p>
        </p:txBody>
      </p:sp>
      <p:sp>
        <p:nvSpPr>
          <p:cNvPr id="303" name="Shape 303"/>
          <p:cNvSpPr/>
          <p:nvPr/>
        </p:nvSpPr>
        <p:spPr>
          <a:xfrm>
            <a:off x="7666333" y="4857458"/>
            <a:ext cx="1378171" cy="4854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7735795" y="4834306"/>
            <a:ext cx="9465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provider: </a:t>
            </a:r>
          </a:p>
        </p:txBody>
      </p:sp>
      <p:sp>
        <p:nvSpPr>
          <p:cNvPr id="305" name="Shape 305"/>
          <p:cNvSpPr/>
          <p:nvPr/>
        </p:nvSpPr>
        <p:spPr>
          <a:xfrm>
            <a:off x="7723463" y="5022493"/>
            <a:ext cx="82010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artifact: </a:t>
            </a:r>
          </a:p>
        </p:txBody>
      </p:sp>
      <p:sp>
        <p:nvSpPr>
          <p:cNvPr id="306" name="Shape 306"/>
          <p:cNvSpPr/>
          <p:nvPr/>
        </p:nvSpPr>
        <p:spPr>
          <a:xfrm>
            <a:off x="520700" y="1481355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AppVeyor reference*</a:t>
            </a:r>
          </a:p>
        </p:txBody>
      </p:sp>
      <p:sp>
        <p:nvSpPr>
          <p:cNvPr id="307" name="Shape 307"/>
          <p:cNvSpPr/>
          <p:nvPr/>
        </p:nvSpPr>
        <p:spPr>
          <a:xfrm>
            <a:off x="7481675" y="5448299"/>
            <a:ext cx="25982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providers: </a:t>
            </a:r>
            <a:br/>
            <a:r>
              <a:t>Local, FTP, WebDeploy, AzureCS, </a:t>
            </a:r>
            <a:br/>
            <a:r>
              <a:t>AzureBlob, S3, NuGet, Environment</a:t>
            </a:r>
          </a:p>
        </p:txBody>
      </p:sp>
      <p:sp>
        <p:nvSpPr>
          <p:cNvPr id="308" name="Shape 308"/>
          <p:cNvSpPr/>
          <p:nvPr/>
        </p:nvSpPr>
        <p:spPr>
          <a:xfrm>
            <a:off x="7659314" y="4096016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after_deploy:</a:t>
            </a:r>
          </a:p>
        </p:txBody>
      </p:sp>
      <p:sp>
        <p:nvSpPr>
          <p:cNvPr id="309" name="Shape 309"/>
          <p:cNvSpPr/>
          <p:nvPr/>
        </p:nvSpPr>
        <p:spPr>
          <a:xfrm>
            <a:off x="11482820" y="2447294"/>
            <a:ext cx="1403571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global handlers</a:t>
            </a:r>
          </a:p>
        </p:txBody>
      </p:sp>
      <p:sp>
        <p:nvSpPr>
          <p:cNvPr id="310" name="Shape 310"/>
          <p:cNvSpPr/>
          <p:nvPr/>
        </p:nvSpPr>
        <p:spPr>
          <a:xfrm>
            <a:off x="11492059" y="3355706"/>
            <a:ext cx="1385093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on_failure:</a:t>
            </a:r>
          </a:p>
        </p:txBody>
      </p:sp>
      <p:sp>
        <p:nvSpPr>
          <p:cNvPr id="311" name="Shape 311"/>
          <p:cNvSpPr/>
          <p:nvPr/>
        </p:nvSpPr>
        <p:spPr>
          <a:xfrm>
            <a:off x="11495208" y="3717375"/>
            <a:ext cx="1378796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on_finish:</a:t>
            </a:r>
          </a:p>
        </p:txBody>
      </p:sp>
      <p:sp>
        <p:nvSpPr>
          <p:cNvPr id="312" name="Shape 312"/>
          <p:cNvSpPr/>
          <p:nvPr/>
        </p:nvSpPr>
        <p:spPr>
          <a:xfrm>
            <a:off x="11479359" y="2990035"/>
            <a:ext cx="1410493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on_success:</a:t>
            </a:r>
          </a:p>
        </p:txBody>
      </p:sp>
      <p:sp>
        <p:nvSpPr>
          <p:cNvPr id="313" name="Shape 313"/>
          <p:cNvSpPr/>
          <p:nvPr/>
        </p:nvSpPr>
        <p:spPr>
          <a:xfrm>
            <a:off x="9164002" y="2444627"/>
            <a:ext cx="2247080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314" name="Shape 314"/>
          <p:cNvSpPr/>
          <p:nvPr/>
        </p:nvSpPr>
        <p:spPr>
          <a:xfrm>
            <a:off x="9171104" y="2968855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provider:</a:t>
            </a:r>
          </a:p>
        </p:txBody>
      </p:sp>
      <p:sp>
        <p:nvSpPr>
          <p:cNvPr id="315" name="Shape 315"/>
          <p:cNvSpPr/>
          <p:nvPr/>
        </p:nvSpPr>
        <p:spPr>
          <a:xfrm>
            <a:off x="9227502" y="4485349"/>
            <a:ext cx="25929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providers: </a:t>
            </a:r>
            <a:br/>
            <a:r>
              <a:t>Email, HipChat, Slack, </a:t>
            </a:r>
            <a:br/>
            <a:r>
              <a:t>Campfire, Webhook</a:t>
            </a:r>
          </a:p>
        </p:txBody>
      </p:sp>
      <p:sp>
        <p:nvSpPr>
          <p:cNvPr id="316" name="Shape 316"/>
          <p:cNvSpPr/>
          <p:nvPr/>
        </p:nvSpPr>
        <p:spPr>
          <a:xfrm>
            <a:off x="9184129" y="3326221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on_build_success:</a:t>
            </a:r>
          </a:p>
        </p:txBody>
      </p:sp>
      <p:sp>
        <p:nvSpPr>
          <p:cNvPr id="317" name="Shape 317"/>
          <p:cNvSpPr/>
          <p:nvPr/>
        </p:nvSpPr>
        <p:spPr>
          <a:xfrm>
            <a:off x="9189669" y="3722773"/>
            <a:ext cx="223600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on_build_failure: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9669" y="4090596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on_build_status_changed:</a:t>
            </a:r>
          </a:p>
        </p:txBody>
      </p:sp>
      <p:sp>
        <p:nvSpPr>
          <p:cNvPr id="319" name="Shape 319"/>
          <p:cNvSpPr/>
          <p:nvPr/>
        </p:nvSpPr>
        <p:spPr>
          <a:xfrm>
            <a:off x="4655401" y="4852262"/>
            <a:ext cx="1430870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7681032" y="6172905"/>
            <a:ext cx="1430870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7688543" y="6160205"/>
            <a:ext cx="133059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deploy: off/on </a:t>
            </a:r>
          </a:p>
        </p:txBody>
      </p:sp>
      <p:sp>
        <p:nvSpPr>
          <p:cNvPr id="322" name="Shape 322"/>
          <p:cNvSpPr/>
          <p:nvPr/>
        </p:nvSpPr>
        <p:spPr>
          <a:xfrm>
            <a:off x="4668357" y="4844940"/>
            <a:ext cx="82059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test: off </a:t>
            </a:r>
          </a:p>
        </p:txBody>
      </p:sp>
      <p:sp>
        <p:nvSpPr>
          <p:cNvPr id="323" name="Shape 323"/>
          <p:cNvSpPr/>
          <p:nvPr/>
        </p:nvSpPr>
        <p:spPr>
          <a:xfrm>
            <a:off x="3103991" y="4518754"/>
            <a:ext cx="13190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no need MSBuild</a:t>
            </a:r>
          </a:p>
        </p:txBody>
      </p:sp>
      <p:sp>
        <p:nvSpPr>
          <p:cNvPr id="324" name="Shape 324"/>
          <p:cNvSpPr/>
          <p:nvPr/>
        </p:nvSpPr>
        <p:spPr>
          <a:xfrm>
            <a:off x="3094618" y="5383488"/>
            <a:ext cx="204322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we’ll run Invoke-Build script</a:t>
            </a:r>
          </a:p>
        </p:txBody>
      </p:sp>
      <p:sp>
        <p:nvSpPr>
          <p:cNvPr id="325" name="Shape 325"/>
          <p:cNvSpPr/>
          <p:nvPr/>
        </p:nvSpPr>
        <p:spPr>
          <a:xfrm>
            <a:off x="4668357" y="4518754"/>
            <a:ext cx="117332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we’ll run Pester</a:t>
            </a:r>
          </a:p>
        </p:txBody>
      </p:sp>
      <p:sp>
        <p:nvSpPr>
          <p:cNvPr id="326" name="Shape 326"/>
          <p:cNvSpPr/>
          <p:nvPr/>
        </p:nvSpPr>
        <p:spPr>
          <a:xfrm>
            <a:off x="7476070" y="4502035"/>
            <a:ext cx="17586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alternative to PSDeploy</a:t>
            </a:r>
          </a:p>
        </p:txBody>
      </p:sp>
      <p:pic>
        <p:nvPicPr>
          <p:cNvPr id="327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6581071" y="8675776"/>
            <a:ext cx="61366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*These are options relevant for a PowerShell lifecycle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define workflow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Invoke-Build calls </a:t>
            </a:r>
          </a:p>
          <a:p>
            <a:pPr lvl="1"/>
            <a:r>
              <a:t>*.build.ps1</a:t>
            </a:r>
          </a:p>
          <a:p>
            <a:pPr lvl="1" marL="0" indent="228600">
              <a:buClrTx/>
              <a:buSzTx/>
              <a:buFontTx/>
              <a:buNone/>
              <a:defRPr sz="1900">
                <a:solidFill>
                  <a:schemeClr val="accent1"/>
                </a:solidFill>
              </a:defRPr>
            </a:pPr>
            <a:r>
              <a:t>          [from the same level]</a:t>
            </a:r>
          </a:p>
          <a:p>
            <a:pPr marL="248397" indent="-248397">
              <a:spcBef>
                <a:spcPts val="0"/>
              </a:spcBef>
              <a:buChar char="‣"/>
            </a:pPr>
            <a:r>
              <a:t> a template on the right hand side: </a:t>
            </a:r>
          </a:p>
          <a:p>
            <a:pPr marL="248397" indent="-248397">
              <a:spcBef>
                <a:spcPts val="0"/>
              </a:spcBef>
              <a:buChar char="‣"/>
            </a:pPr>
          </a:p>
          <a:p>
            <a:pPr marL="248397" indent="-248397">
              <a:spcBef>
                <a:spcPts val="0"/>
              </a:spcBef>
              <a:buChar char="‣"/>
            </a:pPr>
            <a:r>
              <a:t> the last line calls the tasks in order: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chemeClr val="accent1"/>
                </a:solidFill>
              </a:defRPr>
            </a:pPr>
            <a:r>
              <a:t>                task .  Init, Build, Test, Clean, Deploy</a:t>
            </a:r>
          </a:p>
        </p:txBody>
      </p:sp>
      <p:pic>
        <p:nvPicPr>
          <p:cNvPr id="332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994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7916861" y="-19050"/>
            <a:ext cx="5115324" cy="9753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900">
                <a:solidFill>
                  <a:srgbClr val="FFFFFF"/>
                </a:solidFill>
              </a:defRPr>
            </a:pPr>
            <a:r>
              <a:t># Define properties such as: </a:t>
            </a:r>
            <a:br/>
            <a:r>
              <a:t># Test/Output Directories … </a:t>
            </a:r>
            <a:br/>
            <a:br/>
            <a:r>
              <a:t>task Init {</a:t>
            </a:r>
            <a:br/>
            <a:r>
              <a:t>   # Initial tasks such as:</a:t>
            </a:r>
            <a:br/>
            <a:r>
              <a:t>   # Install/Import packages …</a:t>
            </a:r>
            <a:br/>
            <a:r>
              <a:t>}</a:t>
            </a:r>
            <a:br/>
            <a:r>
              <a:t>task Build -Depend Init{</a:t>
            </a:r>
            <a:br/>
            <a:r>
              <a:t>    #Build tasks such as: </a:t>
            </a:r>
            <a:br/>
            <a:r>
              <a:t>    #Generate the resources you want …</a:t>
            </a:r>
            <a:br/>
            <a:r>
              <a:t>}</a:t>
            </a:r>
            <a:br/>
            <a:r>
              <a:t>task Test{</a:t>
            </a:r>
            <a:br/>
            <a:r>
              <a:t>    #Test tasks such as:</a:t>
            </a:r>
            <a:br/>
            <a:r>
              <a:t>    #Run Invoke-Pester …</a:t>
            </a:r>
            <a:br/>
            <a:r>
              <a:t>}</a:t>
            </a:r>
            <a:br/>
            <a:r>
              <a:t>task Deploy{</a:t>
            </a:r>
            <a:br/>
            <a:r>
              <a:t>     #Deploy tasks such as:</a:t>
            </a:r>
            <a:br/>
            <a:r>
              <a:t>     #Run PSDeploy.ps1</a:t>
            </a:r>
            <a:br/>
            <a:r>
              <a:t>}</a:t>
            </a:r>
            <a:br/>
            <a:r>
              <a:t>task Clean {</a:t>
            </a:r>
            <a:br/>
            <a:r>
              <a:t>    #Clean tasks such as: </a:t>
            </a:r>
            <a:br/>
            <a:r>
              <a:t>     #Remove test files</a:t>
            </a:r>
            <a:br/>
            <a:r>
              <a:t>}</a:t>
            </a:r>
            <a:br/>
            <a:br/>
            <a:r>
              <a:t>#Define the order you want to call: </a:t>
            </a:r>
            <a:br/>
            <a:r>
              <a:t>task .  Init, Build, Test, Clean, Deploy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test example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main.Build.ps1 Test task :</a:t>
            </a:r>
          </a:p>
        </p:txBody>
      </p:sp>
      <p:sp>
        <p:nvSpPr>
          <p:cNvPr id="337" name="Shape 337"/>
          <p:cNvSpPr/>
          <p:nvPr/>
        </p:nvSpPr>
        <p:spPr>
          <a:xfrm>
            <a:off x="5915736" y="7499021"/>
            <a:ext cx="400203" cy="304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</a:p>
        </p:txBody>
      </p:sp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731236"/>
            <a:ext cx="13004801" cy="483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enjoy automated ci output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README.md on Github site can display the status: </a:t>
            </a:r>
          </a:p>
          <a:p>
            <a:pPr/>
          </a:p>
          <a:p>
            <a:pPr/>
            <a:r>
              <a:t>Appveyor website will have all build history, logs …</a:t>
            </a:r>
          </a:p>
        </p:txBody>
      </p:sp>
      <p:pic>
        <p:nvPicPr>
          <p:cNvPr id="3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467" y="3419006"/>
            <a:ext cx="238125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5583464"/>
            <a:ext cx="13004801" cy="3018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0966" y="3344334"/>
            <a:ext cx="2293368" cy="758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[1: appveyor.yml called]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72183"/>
            <a:ext cx="13004801" cy="6115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ABOUT ME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EBRU CUCEN</a:t>
            </a:r>
          </a:p>
          <a:p>
            <a:pPr/>
            <a:r>
              <a:t>@ebrucucen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https://github.com/ebrucucen</a:t>
            </a:r>
          </a:p>
          <a:p>
            <a:pPr/>
            <a:r>
              <a:t>Co-ordinator for Get-PSUGUK</a:t>
            </a:r>
          </a:p>
          <a:p>
            <a:pPr/>
            <a:r>
              <a:t>Associate Trainer for DevOps Tools </a:t>
            </a:r>
          </a:p>
          <a:p>
            <a:pPr/>
            <a:r>
              <a:t>.NET dev\trainer turned into software lifecycle inhabitant</a:t>
            </a:r>
          </a:p>
        </p:txBody>
      </p:sp>
      <p:sp>
        <p:nvSpPr>
          <p:cNvPr id="171" name="Shape 171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          </a:t>
            </a:r>
          </a:p>
        </p:txBody>
      </p:sp>
      <p:pic>
        <p:nvPicPr>
          <p:cNvPr id="172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2: [init task in main.build.ps1 called]</a:t>
            </a:r>
          </a:p>
        </p:txBody>
      </p:sp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34" y="1072183"/>
            <a:ext cx="13004801" cy="7792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3:  [pretest, test]</a:t>
            </a:r>
          </a:p>
        </p:txBody>
      </p:sp>
      <p:pic>
        <p:nvPicPr>
          <p:cNvPr id="3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2183"/>
            <a:ext cx="13004801" cy="2823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100" y="3961303"/>
            <a:ext cx="13004801" cy="411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700" y="8139764"/>
            <a:ext cx="13004801" cy="1354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My examples: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https://github.com/ebrucucen/PSModules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https://ci.appveyor.com/project/ebrucucen/psmodules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How many badges?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https://github.com/lvermeulen/Nanophone/blob/master/build/build.ps1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Appveyor: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https://www.appveyor.com/docs/appveyor-yml/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https://ci.appveyor.com/tools/encrypt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https://github.com/PowerShell/DscResource.Tests/blob/dev/AppVeyor.psm1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Devops: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https://xebialabs.com/periodic-table-of-devops-tools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Agenda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 Modules</a:t>
            </a:r>
          </a:p>
          <a:p>
            <a:pPr/>
            <a:r>
              <a:t>Lifecycle of Modules</a:t>
            </a:r>
          </a:p>
        </p:txBody>
      </p:sp>
      <p:pic>
        <p:nvPicPr>
          <p:cNvPr id="176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</a:t>
            </a:r>
          </a:p>
          <a:p>
            <a:pPr lvl="1"/>
            <a:r>
              <a:t>public/private functions/variables </a:t>
            </a:r>
          </a:p>
          <a:p>
            <a:pPr/>
            <a:r>
              <a:t>Group</a:t>
            </a:r>
          </a:p>
          <a:p>
            <a:pPr lvl="1"/>
            <a:r>
              <a:t>reuse/abstraction</a:t>
            </a:r>
          </a:p>
          <a:p>
            <a:pPr/>
            <a:r>
              <a:t>Describe</a:t>
            </a:r>
          </a:p>
          <a:p>
            <a:pPr lvl="1"/>
            <a:r>
              <a:t>versions,  dependencies</a:t>
            </a:r>
          </a:p>
        </p:txBody>
      </p:sp>
      <p:pic>
        <p:nvPicPr>
          <p:cNvPr id="180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- [CONTROL]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#Get public and private function definition files.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t> 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@(</a:t>
            </a:r>
            <a:r>
              <a:t> </a:t>
            </a:r>
            <a:r>
              <a:rPr>
                <a:solidFill>
                  <a:srgbClr val="0086B3"/>
                </a:solidFill>
              </a:rPr>
              <a:t>Get-ChildItem</a:t>
            </a:r>
            <a: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t>Path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PSScriptRoot</a:t>
            </a:r>
            <a:r>
              <a:t>\Public\</a:t>
            </a:r>
            <a:r>
              <a:rPr>
                <a:solidFill>
                  <a:srgbClr val="A71D5D"/>
                </a:solidFill>
              </a:rPr>
              <a:t>*</a:t>
            </a:r>
            <a:r>
              <a:t>.ps1 </a:t>
            </a:r>
            <a:r>
              <a:rPr>
                <a:solidFill>
                  <a:srgbClr val="A71D5D"/>
                </a:solidFill>
              </a:rPr>
              <a:t>-</a:t>
            </a:r>
            <a:r>
              <a:t>ErrorAction SilentlyContinue </a:t>
            </a:r>
            <a:r>
              <a:rPr>
                <a:solidFill>
                  <a:srgbClr val="A71D5D"/>
                </a:solidFill>
              </a:rP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Private</a:t>
            </a:r>
            <a:r>
              <a:t>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@(</a:t>
            </a:r>
            <a:r>
              <a:t> </a:t>
            </a:r>
            <a:r>
              <a:rPr>
                <a:solidFill>
                  <a:srgbClr val="0086B3"/>
                </a:solidFill>
              </a:rPr>
              <a:t>Get-ChildItem</a:t>
            </a:r>
            <a: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t>Path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PSScriptRoot</a:t>
            </a:r>
            <a:r>
              <a:t>\Private\</a:t>
            </a:r>
            <a:r>
              <a:rPr>
                <a:solidFill>
                  <a:srgbClr val="A71D5D"/>
                </a:solidFill>
              </a:rPr>
              <a:t>*</a:t>
            </a:r>
            <a:r>
              <a:t>.ps1 </a:t>
            </a:r>
            <a:r>
              <a:rPr>
                <a:solidFill>
                  <a:srgbClr val="A71D5D"/>
                </a:solidFill>
              </a:rPr>
              <a:t>-</a:t>
            </a:r>
            <a:r>
              <a:t>ErrorAction SilentlyContinue </a:t>
            </a:r>
            <a:r>
              <a:rPr>
                <a:solidFill>
                  <a:srgbClr val="A71D5D"/>
                </a:solidFill>
              </a:rP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#Dot source the files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A71D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 </a:t>
            </a:r>
            <a:r>
              <a:t>Foreach($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24292E"/>
                </a:solidFill>
              </a:rPr>
              <a:t> </a:t>
            </a:r>
            <a:r>
              <a:t>in</a:t>
            </a:r>
            <a:r>
              <a:rPr>
                <a:solidFill>
                  <a:srgbClr val="24292E"/>
                </a:solidFill>
              </a:rPr>
              <a:t> </a:t>
            </a:r>
            <a:r>
              <a:t>@($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rPr>
                <a:solidFill>
                  <a:srgbClr val="24292E"/>
                </a:solidFill>
              </a:rPr>
              <a:t> </a:t>
            </a:r>
            <a:r>
              <a:t>+</a:t>
            </a:r>
            <a:r>
              <a:rPr>
                <a:solidFill>
                  <a:srgbClr val="24292E"/>
                </a:solidFill>
              </a:rPr>
              <a:t> </a:t>
            </a:r>
            <a:r>
              <a:t>$</a:t>
            </a:r>
            <a:r>
              <a:rPr>
                <a:solidFill>
                  <a:srgbClr val="333333"/>
                </a:solidFill>
              </a:rPr>
              <a:t>Private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Try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71D5D"/>
                </a:solidFill>
              </a:rPr>
              <a:t>.</a:t>
            </a:r>
            <a:r>
              <a:t>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795DA3"/>
                </a:solidFill>
              </a:rPr>
              <a:t>.fullname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Catch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         </a:t>
            </a:r>
            <a:r>
              <a:rPr>
                <a:solidFill>
                  <a:srgbClr val="0086B3"/>
                </a:solidFill>
              </a:rPr>
              <a:t>Write-Error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rPr>
                <a:solidFill>
                  <a:srgbClr val="24292E"/>
                </a:solidFill>
              </a:rPr>
              <a:t>Message </a:t>
            </a:r>
            <a:r>
              <a:t>"Failed to import function </a:t>
            </a:r>
            <a:r>
              <a:rPr>
                <a:solidFill>
                  <a:srgbClr val="A71D5D"/>
                </a:solidFill>
              </a:rPr>
              <a:t>$($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795DA3"/>
                </a:solidFill>
              </a:rPr>
              <a:t>.fullname</a:t>
            </a:r>
            <a:r>
              <a:rPr>
                <a:solidFill>
                  <a:srgbClr val="A71D5D"/>
                </a:solidFill>
              </a:rPr>
              <a:t>)</a:t>
            </a:r>
            <a:r>
              <a:t>: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_</a:t>
            </a:r>
            <a:r>
              <a:t>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Export-ModuleMember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rPr>
                <a:solidFill>
                  <a:srgbClr val="24292E"/>
                </a:solidFill>
              </a:rPr>
              <a:t>Function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rPr>
                <a:solidFill>
                  <a:srgbClr val="795DA3"/>
                </a:solidFill>
              </a:rPr>
              <a:t>.Basename</a:t>
            </a:r>
            <a:endParaRPr>
              <a:solidFill>
                <a:srgbClr val="795DA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mODULE MANAGEMENT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</a:t>
            </a:r>
            <a:r>
              <a:rPr>
                <a:hlinkClick r:id="rId2" invalidUrl="" action="" tgtFrame="" tooltip="" history="1" highlightClick="0" endSnd="0"/>
              </a:rPr>
              <a:t>New-Module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3" invalidUrl="" action="" tgtFrame="" tooltip="" history="1" highlightClick="0" endSnd="0"/>
              </a:rPr>
              <a:t>New-ModuleManifest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Import-Module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5" invalidUrl="" action="" tgtFrame="" tooltip="" history="1" highlightClick="0" endSnd="0"/>
              </a:rPr>
              <a:t>Get-Module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6" invalidUrl="" action="" tgtFrame="" tooltip="" history="1" highlightClick="0" endSnd="0"/>
              </a:rPr>
              <a:t>Export-ModuleMember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7" invalidUrl="" action="" tgtFrame="" tooltip="" history="1" highlightClick="0" endSnd="0"/>
              </a:rPr>
              <a:t>Remove-Module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hlinkClick r:id="rId8" invalidUrl="" action="" tgtFrame="" tooltip="" history="1" highlightClick="0" endSnd="0"/>
              </a:rPr>
              <a:t>Test-ModuleManifest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[group]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60604">
              <a:spcBef>
                <a:spcPts val="0"/>
              </a:spcBef>
              <a:buClrTx/>
              <a:buSzTx/>
              <a:buFontTx/>
              <a:buNone/>
              <a:defRPr sz="91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60604">
              <a:spcBef>
                <a:spcPts val="0"/>
              </a:spcBef>
              <a:buClrTx/>
              <a:buSzTx/>
              <a:buFontTx/>
              <a:buNone/>
              <a:defRPr sz="91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appveyor.yml 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deploy.PSDeploy.ps1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main.build.ps1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README.md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PSEventLogEntry\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en-US\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Public\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Private\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Test\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PSEventLogEntry.psd1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PSEventLogEntry.psm1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[describe]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New-ModuleManifest -path .\sample.psd1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https://github.com/ebrucucen/PSModules/blob/master/sample.psd1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https://github.com/ebrucucen/PSModules/blob/master/PSEventLogEntry/PSEventLogEntry.psd1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the big picture?</a:t>
            </a:r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033475"/>
            <a:ext cx="10901160" cy="613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