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s/comment1.xml" ContentType="application/vnd.openxmlformats-officedocument.presentationml.comments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bru Cucen" initials="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comments" Target="comments/comment1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3-24T19:35:58.129" idx="1">
    <p:pos x="3086" y="3924"/>
    <p:text>https://github.com/ebrucucen/PSModules/blob/master/appveyor.yml</p:tex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ci.appveyor.com/login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tif"/><Relationship Id="rId3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omments" Target="../comments/comment1.xml"/><Relationship Id="rId3" Type="http://schemas.openxmlformats.org/officeDocument/2006/relationships/image" Target="../media/image5.png"/><Relationship Id="rId4" Type="http://schemas.openxmlformats.org/officeDocument/2006/relationships/hyperlink" Target="https://github.com/ebrucucen/PSModules/blob/master/appveyor.yml" TargetMode="External"/><Relationship Id="rId5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ebrucucen" TargetMode="External"/><Relationship Id="rId3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nightroman/Invoke-Build" TargetMode="External"/><Relationship Id="rId3" Type="http://schemas.openxmlformats.org/officeDocument/2006/relationships/hyperlink" Target="https://github.com/ebrucucen/PSModules" TargetMode="External"/><Relationship Id="rId4" Type="http://schemas.openxmlformats.org/officeDocument/2006/relationships/hyperlink" Target="https://ci.appveyor.com/project/ebrucucen/psmodules" TargetMode="External"/><Relationship Id="rId5" Type="http://schemas.openxmlformats.org/officeDocument/2006/relationships/hyperlink" Target="https://shields.io" TargetMode="External"/><Relationship Id="rId6" Type="http://schemas.openxmlformats.org/officeDocument/2006/relationships/hyperlink" Target="https://www.appveyor.com/docs/appveyor-yml/" TargetMode="External"/><Relationship Id="rId7" Type="http://schemas.openxmlformats.org/officeDocument/2006/relationships/hyperlink" Target="https://ci.appveyor.com/tools/encrypt" TargetMode="External"/><Relationship Id="rId8" Type="http://schemas.openxmlformats.org/officeDocument/2006/relationships/hyperlink" Target="https://github.com/PowerShell/DscResource.Tests/blob/dev/AppVeyor.psm1" TargetMode="External"/><Relationship Id="rId9" Type="http://schemas.openxmlformats.org/officeDocument/2006/relationships/hyperlink" Target="https://xebialabs.com/periodic-table-of-devops-tools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go.microsoft.com/fwlink/?LinkId=141554" TargetMode="External"/><Relationship Id="rId3" Type="http://schemas.openxmlformats.org/officeDocument/2006/relationships/hyperlink" Target="http://go.microsoft.com/fwlink/?LinkId=141555" TargetMode="External"/><Relationship Id="rId4" Type="http://schemas.openxmlformats.org/officeDocument/2006/relationships/hyperlink" Target="http://go.microsoft.com/fwlink/?LinkId=141553" TargetMode="External"/><Relationship Id="rId5" Type="http://schemas.openxmlformats.org/officeDocument/2006/relationships/hyperlink" Target="http://go.microsoft.com/fwlink/?LinkId=141552" TargetMode="External"/><Relationship Id="rId6" Type="http://schemas.openxmlformats.org/officeDocument/2006/relationships/hyperlink" Target="http://go.microsoft.com/fwlink/?LinkID=141551" TargetMode="External"/><Relationship Id="rId7" Type="http://schemas.openxmlformats.org/officeDocument/2006/relationships/hyperlink" Target="http://go.microsoft.com/fwlink/?LinkId=141556" TargetMode="External"/><Relationship Id="rId8" Type="http://schemas.openxmlformats.org/officeDocument/2006/relationships/hyperlink" Target="http://go.microsoft.com/fwlink/?LinkId=141557" TargetMode="External"/><Relationship Id="rId9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ebrucucen/PSModules/blob/master/sample.psd1" TargetMode="External"/><Relationship Id="rId3" Type="http://schemas.openxmlformats.org/officeDocument/2006/relationships/hyperlink" Target="https://github.com/ebrucucen/PSModules/blob/master/PSEventLogEntry/PSEventLogEntry.psd1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9800">
                <a:solidFill>
                  <a:srgbClr val="FFFFFF"/>
                </a:solidFill>
              </a:defRPr>
            </a:pPr>
            <a:r>
              <a:t>POWERSHELL MODULE </a:t>
            </a:r>
          </a:p>
          <a:p>
            <a:pPr>
              <a:defRPr sz="9800">
                <a:solidFill>
                  <a:srgbClr val="FFFFFF"/>
                </a:solidFill>
              </a:defRPr>
            </a:pPr>
            <a:r>
              <a:t>LIFECYCLE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EBRU CUCEN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powershell lifecycle</a:t>
            </a:r>
          </a:p>
        </p:txBody>
      </p:sp>
      <p:sp>
        <p:nvSpPr>
          <p:cNvPr id="202" name="Shape 202"/>
          <p:cNvSpPr/>
          <p:nvPr/>
        </p:nvSpPr>
        <p:spPr>
          <a:xfrm>
            <a:off x="211666" y="2353733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Local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source</a:t>
            </a:r>
          </a:p>
        </p:txBody>
      </p:sp>
      <p:sp>
        <p:nvSpPr>
          <p:cNvPr id="203" name="Shape 203"/>
          <p:cNvSpPr/>
          <p:nvPr/>
        </p:nvSpPr>
        <p:spPr>
          <a:xfrm>
            <a:off x="1913466" y="2341033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central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repo</a:t>
            </a:r>
          </a:p>
        </p:txBody>
      </p:sp>
      <p:sp>
        <p:nvSpPr>
          <p:cNvPr id="204" name="Shape 204"/>
          <p:cNvSpPr/>
          <p:nvPr/>
        </p:nvSpPr>
        <p:spPr>
          <a:xfrm>
            <a:off x="3513902" y="2341033"/>
            <a:ext cx="6679916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CI/CD</a:t>
            </a:r>
          </a:p>
        </p:txBody>
      </p:sp>
      <p:sp>
        <p:nvSpPr>
          <p:cNvPr id="205" name="Shape 205"/>
          <p:cNvSpPr/>
          <p:nvPr/>
        </p:nvSpPr>
        <p:spPr>
          <a:xfrm>
            <a:off x="11045361" y="2341033"/>
            <a:ext cx="1422302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deploy</a:t>
            </a:r>
          </a:p>
        </p:txBody>
      </p:sp>
      <p:sp>
        <p:nvSpPr>
          <p:cNvPr id="206" name="Shape 206"/>
          <p:cNvSpPr/>
          <p:nvPr/>
        </p:nvSpPr>
        <p:spPr>
          <a:xfrm>
            <a:off x="10206550" y="2946752"/>
            <a:ext cx="859456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3034333" y="2899982"/>
            <a:ext cx="509348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1459533" y="2899982"/>
            <a:ext cx="509348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09" name="image2.png" descr="https://www.powershellgallery.com/Content/Images/packageDefault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897" y="61396"/>
            <a:ext cx="859456" cy="859457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/>
        </p:nvSpPr>
        <p:spPr>
          <a:xfrm>
            <a:off x="4789992" y="3759155"/>
            <a:ext cx="1446635" cy="85945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define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workflow</a:t>
            </a:r>
          </a:p>
        </p:txBody>
      </p:sp>
      <p:sp>
        <p:nvSpPr>
          <p:cNvPr id="211" name="Shape 211"/>
          <p:cNvSpPr/>
          <p:nvPr/>
        </p:nvSpPr>
        <p:spPr>
          <a:xfrm>
            <a:off x="3466202" y="3755361"/>
            <a:ext cx="1285765" cy="85945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link project </a:t>
            </a:r>
          </a:p>
        </p:txBody>
      </p:sp>
      <p:sp>
        <p:nvSpPr>
          <p:cNvPr id="212" name="Shape 212"/>
          <p:cNvSpPr/>
          <p:nvPr/>
        </p:nvSpPr>
        <p:spPr>
          <a:xfrm>
            <a:off x="6303896" y="3759155"/>
            <a:ext cx="1270001" cy="85945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build</a:t>
            </a:r>
          </a:p>
        </p:txBody>
      </p:sp>
      <p:sp>
        <p:nvSpPr>
          <p:cNvPr id="213" name="Shape 213"/>
          <p:cNvSpPr/>
          <p:nvPr/>
        </p:nvSpPr>
        <p:spPr>
          <a:xfrm>
            <a:off x="7641166" y="3759155"/>
            <a:ext cx="1270001" cy="85945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test</a:t>
            </a:r>
          </a:p>
        </p:txBody>
      </p:sp>
      <p:sp>
        <p:nvSpPr>
          <p:cNvPr id="214" name="Shape 214"/>
          <p:cNvSpPr/>
          <p:nvPr/>
        </p:nvSpPr>
        <p:spPr>
          <a:xfrm>
            <a:off x="9005412" y="3759155"/>
            <a:ext cx="1270001" cy="85945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package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 flipV="1">
            <a:off x="8245632" y="4426226"/>
            <a:ext cx="1" cy="901148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9387417" y="4297484"/>
            <a:ext cx="1" cy="859457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8" name="Shape 218"/>
          <p:cNvSpPr/>
          <p:nvPr/>
        </p:nvSpPr>
        <p:spPr>
          <a:xfrm flipV="1">
            <a:off x="7027523" y="4410875"/>
            <a:ext cx="1" cy="1405183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SELECTED TOOLSET for powershell</a:t>
            </a:r>
          </a:p>
        </p:txBody>
      </p:sp>
      <p:sp>
        <p:nvSpPr>
          <p:cNvPr id="220" name="Shape 220"/>
          <p:cNvSpPr/>
          <p:nvPr/>
        </p:nvSpPr>
        <p:spPr>
          <a:xfrm>
            <a:off x="211666" y="2353733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Local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source</a:t>
            </a:r>
          </a:p>
        </p:txBody>
      </p:sp>
      <p:sp>
        <p:nvSpPr>
          <p:cNvPr id="221" name="Shape 221"/>
          <p:cNvSpPr/>
          <p:nvPr/>
        </p:nvSpPr>
        <p:spPr>
          <a:xfrm>
            <a:off x="1913466" y="2341033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central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repo</a:t>
            </a:r>
          </a:p>
        </p:txBody>
      </p:sp>
      <p:sp>
        <p:nvSpPr>
          <p:cNvPr id="222" name="Shape 222"/>
          <p:cNvSpPr/>
          <p:nvPr/>
        </p:nvSpPr>
        <p:spPr>
          <a:xfrm>
            <a:off x="3513902" y="2341033"/>
            <a:ext cx="6679916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CI/CD</a:t>
            </a:r>
          </a:p>
        </p:txBody>
      </p:sp>
      <p:sp>
        <p:nvSpPr>
          <p:cNvPr id="223" name="Shape 223"/>
          <p:cNvSpPr/>
          <p:nvPr/>
        </p:nvSpPr>
        <p:spPr>
          <a:xfrm flipV="1">
            <a:off x="2510366" y="3293533"/>
            <a:ext cx="1" cy="204470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4" name="Shape 224"/>
          <p:cNvSpPr/>
          <p:nvPr/>
        </p:nvSpPr>
        <p:spPr>
          <a:xfrm flipV="1">
            <a:off x="872066" y="3179233"/>
            <a:ext cx="1" cy="204470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5" name="Shape 225"/>
          <p:cNvSpPr/>
          <p:nvPr/>
        </p:nvSpPr>
        <p:spPr>
          <a:xfrm flipV="1">
            <a:off x="4262966" y="4060794"/>
            <a:ext cx="1" cy="1272824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157666" y="5185833"/>
            <a:ext cx="1349165" cy="56157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GIT</a:t>
            </a:r>
          </a:p>
        </p:txBody>
      </p:sp>
      <p:sp>
        <p:nvSpPr>
          <p:cNvPr id="227" name="Shape 227"/>
          <p:cNvSpPr/>
          <p:nvPr/>
        </p:nvSpPr>
        <p:spPr>
          <a:xfrm>
            <a:off x="1773766" y="5173133"/>
            <a:ext cx="1349165" cy="56157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GITHUB</a:t>
            </a:r>
          </a:p>
        </p:txBody>
      </p:sp>
      <p:sp>
        <p:nvSpPr>
          <p:cNvPr id="228" name="Shape 228"/>
          <p:cNvSpPr/>
          <p:nvPr/>
        </p:nvSpPr>
        <p:spPr>
          <a:xfrm>
            <a:off x="3434502" y="5165037"/>
            <a:ext cx="1349165" cy="56157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APPVEYOR</a:t>
            </a:r>
          </a:p>
        </p:txBody>
      </p:sp>
      <p:sp>
        <p:nvSpPr>
          <p:cNvPr id="229" name="Shape 229"/>
          <p:cNvSpPr/>
          <p:nvPr/>
        </p:nvSpPr>
        <p:spPr>
          <a:xfrm>
            <a:off x="11045361" y="2341033"/>
            <a:ext cx="1422302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deploy</a:t>
            </a:r>
          </a:p>
        </p:txBody>
      </p:sp>
      <p:sp>
        <p:nvSpPr>
          <p:cNvPr id="230" name="Shape 230"/>
          <p:cNvSpPr/>
          <p:nvPr/>
        </p:nvSpPr>
        <p:spPr>
          <a:xfrm>
            <a:off x="10206550" y="2946752"/>
            <a:ext cx="859456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3034333" y="2899982"/>
            <a:ext cx="509348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2" name="Shape 232"/>
          <p:cNvSpPr/>
          <p:nvPr/>
        </p:nvSpPr>
        <p:spPr>
          <a:xfrm>
            <a:off x="1459533" y="2899982"/>
            <a:ext cx="509348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11597216" y="3558715"/>
            <a:ext cx="1" cy="183655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4" name="Shape 234"/>
          <p:cNvSpPr/>
          <p:nvPr/>
        </p:nvSpPr>
        <p:spPr>
          <a:xfrm>
            <a:off x="10473861" y="5173133"/>
            <a:ext cx="2565302" cy="4445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POWERSHELLGALLERY</a:t>
            </a:r>
          </a:p>
        </p:txBody>
      </p:sp>
      <p:pic>
        <p:nvPicPr>
          <p:cNvPr id="235" name="image2.png" descr="https://www.powershellgallery.com/Content/Images/packageDefault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897" y="61396"/>
            <a:ext cx="859456" cy="859457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hape 236"/>
          <p:cNvSpPr/>
          <p:nvPr/>
        </p:nvSpPr>
        <p:spPr>
          <a:xfrm>
            <a:off x="7610632" y="5173133"/>
            <a:ext cx="1270001" cy="56157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pester</a:t>
            </a:r>
          </a:p>
        </p:txBody>
      </p:sp>
      <p:sp>
        <p:nvSpPr>
          <p:cNvPr id="237" name="Shape 237"/>
          <p:cNvSpPr/>
          <p:nvPr/>
        </p:nvSpPr>
        <p:spPr>
          <a:xfrm>
            <a:off x="3513666" y="5792610"/>
            <a:ext cx="1270001" cy="1089904"/>
          </a:xfrm>
          <a:prstGeom prst="rect">
            <a:avLst/>
          </a:prstGeom>
          <a:solidFill>
            <a:schemeClr val="accent4">
              <a:hueOff val="-667846"/>
              <a:satOff val="2144"/>
              <a:lumOff val="-598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github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bitbuket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vso</a:t>
            </a:r>
          </a:p>
        </p:txBody>
      </p:sp>
      <p:sp>
        <p:nvSpPr>
          <p:cNvPr id="238" name="Shape 238"/>
          <p:cNvSpPr/>
          <p:nvPr/>
        </p:nvSpPr>
        <p:spPr>
          <a:xfrm>
            <a:off x="9158816" y="5734711"/>
            <a:ext cx="1270001" cy="444501"/>
          </a:xfrm>
          <a:prstGeom prst="rect">
            <a:avLst/>
          </a:prstGeom>
          <a:solidFill>
            <a:schemeClr val="accent4">
              <a:hueOff val="-667846"/>
              <a:satOff val="2144"/>
              <a:lumOff val="-598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api key</a:t>
            </a:r>
          </a:p>
        </p:txBody>
      </p:sp>
      <p:sp>
        <p:nvSpPr>
          <p:cNvPr id="239" name="Shape 239"/>
          <p:cNvSpPr/>
          <p:nvPr/>
        </p:nvSpPr>
        <p:spPr>
          <a:xfrm>
            <a:off x="9400116" y="6167101"/>
            <a:ext cx="1270001" cy="7239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appveyor</a:t>
            </a:r>
            <a:br/>
            <a:r>
              <a:t>encrypt</a:t>
            </a:r>
          </a:p>
        </p:txBody>
      </p:sp>
      <p:sp>
        <p:nvSpPr>
          <p:cNvPr id="240" name="Shape 240"/>
          <p:cNvSpPr/>
          <p:nvPr/>
        </p:nvSpPr>
        <p:spPr>
          <a:xfrm flipV="1">
            <a:off x="5679314" y="3808446"/>
            <a:ext cx="1" cy="1607086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4838286" y="5173133"/>
            <a:ext cx="1682056" cy="56157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invoke build</a:t>
            </a:r>
          </a:p>
        </p:txBody>
      </p:sp>
      <p:sp>
        <p:nvSpPr>
          <p:cNvPr id="242" name="Shape 242"/>
          <p:cNvSpPr/>
          <p:nvPr/>
        </p:nvSpPr>
        <p:spPr>
          <a:xfrm>
            <a:off x="4789992" y="3759155"/>
            <a:ext cx="1446635" cy="85945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define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workflow</a:t>
            </a:r>
          </a:p>
        </p:txBody>
      </p:sp>
      <p:sp>
        <p:nvSpPr>
          <p:cNvPr id="243" name="Shape 243"/>
          <p:cNvSpPr/>
          <p:nvPr/>
        </p:nvSpPr>
        <p:spPr>
          <a:xfrm>
            <a:off x="3466202" y="3755361"/>
            <a:ext cx="1285765" cy="859457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link project </a:t>
            </a:r>
          </a:p>
        </p:txBody>
      </p:sp>
      <p:sp>
        <p:nvSpPr>
          <p:cNvPr id="244" name="Shape 244"/>
          <p:cNvSpPr/>
          <p:nvPr/>
        </p:nvSpPr>
        <p:spPr>
          <a:xfrm>
            <a:off x="9005412" y="5165037"/>
            <a:ext cx="1270001" cy="56157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nuget</a:t>
            </a:r>
          </a:p>
        </p:txBody>
      </p:sp>
      <p:sp>
        <p:nvSpPr>
          <p:cNvPr id="245" name="Shape 245"/>
          <p:cNvSpPr/>
          <p:nvPr/>
        </p:nvSpPr>
        <p:spPr>
          <a:xfrm>
            <a:off x="6292411" y="4182261"/>
            <a:ext cx="1270001" cy="85945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build</a:t>
            </a:r>
          </a:p>
        </p:txBody>
      </p:sp>
      <p:sp>
        <p:nvSpPr>
          <p:cNvPr id="246" name="Shape 246"/>
          <p:cNvSpPr/>
          <p:nvPr/>
        </p:nvSpPr>
        <p:spPr>
          <a:xfrm>
            <a:off x="7641166" y="4182261"/>
            <a:ext cx="1270001" cy="85945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test</a:t>
            </a:r>
          </a:p>
        </p:txBody>
      </p:sp>
      <p:sp>
        <p:nvSpPr>
          <p:cNvPr id="247" name="Shape 247"/>
          <p:cNvSpPr/>
          <p:nvPr/>
        </p:nvSpPr>
        <p:spPr>
          <a:xfrm>
            <a:off x="9005412" y="4157679"/>
            <a:ext cx="1270001" cy="85945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package</a:t>
            </a:r>
          </a:p>
        </p:txBody>
      </p:sp>
      <p:sp>
        <p:nvSpPr>
          <p:cNvPr id="248" name="Shape 248"/>
          <p:cNvSpPr/>
          <p:nvPr/>
        </p:nvSpPr>
        <p:spPr>
          <a:xfrm>
            <a:off x="6250863" y="5792610"/>
            <a:ext cx="1682057" cy="859457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install module </a:t>
            </a:r>
          </a:p>
        </p:txBody>
      </p:sp>
      <p:sp>
        <p:nvSpPr>
          <p:cNvPr id="249" name="Shape 249"/>
          <p:cNvSpPr/>
          <p:nvPr/>
        </p:nvSpPr>
        <p:spPr>
          <a:xfrm>
            <a:off x="8604299" y="8631052"/>
            <a:ext cx="1270001" cy="85945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abc</a:t>
            </a:r>
          </a:p>
        </p:txBody>
      </p:sp>
      <p:sp>
        <p:nvSpPr>
          <p:cNvPr id="250" name="Shape 250"/>
          <p:cNvSpPr/>
          <p:nvPr/>
        </p:nvSpPr>
        <p:spPr>
          <a:xfrm>
            <a:off x="9892549" y="8631052"/>
            <a:ext cx="247599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This slides will cover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Link project</a:t>
            </a:r>
          </a:p>
        </p:txBody>
      </p:sp>
      <p:sp>
        <p:nvSpPr>
          <p:cNvPr id="253" name="Shape 2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Step1: Sign in:</a:t>
            </a:r>
          </a:p>
          <a:p>
            <a:pPr lvl="1"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https://ci.appveyor.com/login</a:t>
            </a:r>
          </a:p>
          <a:p>
            <a:pPr/>
            <a:r>
              <a:t>Step2: Login with with developer/AppVeyor account</a:t>
            </a:r>
          </a:p>
        </p:txBody>
      </p:sp>
      <p:pic>
        <p:nvPicPr>
          <p:cNvPr id="25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1709" y="5410084"/>
            <a:ext cx="7238007" cy="3250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image2.png" descr="https://www.powershellgallery.com/Content/Images/packageDefault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9897" y="61396"/>
            <a:ext cx="859456" cy="859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Link project</a:t>
            </a:r>
          </a:p>
        </p:txBody>
      </p:sp>
      <p:sp>
        <p:nvSpPr>
          <p:cNvPr id="258" name="Shape 2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Step3: Select the project to link</a:t>
            </a:r>
          </a:p>
        </p:txBody>
      </p:sp>
      <p:pic>
        <p:nvPicPr>
          <p:cNvPr id="25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362" y="3429939"/>
            <a:ext cx="9573884" cy="5013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image2.png" descr="https://www.powershellgallery.com/Content/Images/packageDefaultIc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897" y="61396"/>
            <a:ext cx="859456" cy="859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406400" y="151130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link project</a:t>
            </a:r>
          </a:p>
        </p:txBody>
      </p:sp>
      <p:sp>
        <p:nvSpPr>
          <p:cNvPr id="263" name="Shape 2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Step4: Add appveyor.yml</a:t>
            </a:r>
          </a:p>
        </p:txBody>
      </p:sp>
      <p:pic>
        <p:nvPicPr>
          <p:cNvPr id="26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3106" y="3506765"/>
            <a:ext cx="8634557" cy="5445343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/>
          <p:nvPr/>
        </p:nvSpPr>
        <p:spPr>
          <a:xfrm>
            <a:off x="3387597" y="8947149"/>
            <a:ext cx="581812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u="sng">
                <a:solidFill>
                  <a:schemeClr val="accent1"/>
                </a:solid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838787"/>
                </a:solidFill>
              </a:defRPr>
            </a:pP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https://github.com/ebrucucen/PSModules/blob/master/appveyor.yml</a:t>
            </a:r>
          </a:p>
        </p:txBody>
      </p:sp>
      <p:pic>
        <p:nvPicPr>
          <p:cNvPr id="266" name="image2.png" descr="https://www.powershellgallery.com/Content/Images/packageDefaultIc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9897" y="61396"/>
            <a:ext cx="859456" cy="859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1571523" y="4104614"/>
            <a:ext cx="1448474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install:</a:t>
            </a:r>
          </a:p>
        </p:txBody>
      </p:sp>
      <p:sp>
        <p:nvSpPr>
          <p:cNvPr id="269" name="Shape 269"/>
          <p:cNvSpPr/>
          <p:nvPr/>
        </p:nvSpPr>
        <p:spPr>
          <a:xfrm>
            <a:off x="3113532" y="5809745"/>
            <a:ext cx="1411877" cy="609601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0" name="Shape 270"/>
          <p:cNvSpPr/>
          <p:nvPr/>
        </p:nvSpPr>
        <p:spPr>
          <a:xfrm>
            <a:off x="1593974" y="2453226"/>
            <a:ext cx="1403571" cy="406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ENVIRONMENT</a:t>
            </a:r>
          </a:p>
        </p:txBody>
      </p:sp>
      <p:sp>
        <p:nvSpPr>
          <p:cNvPr id="271" name="Shape 271"/>
          <p:cNvSpPr/>
          <p:nvPr/>
        </p:nvSpPr>
        <p:spPr>
          <a:xfrm>
            <a:off x="93389" y="2453226"/>
            <a:ext cx="1403571" cy="406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GENERAL</a:t>
            </a:r>
          </a:p>
        </p:txBody>
      </p:sp>
      <p:sp>
        <p:nvSpPr>
          <p:cNvPr id="272" name="Shape 272"/>
          <p:cNvSpPr/>
          <p:nvPr/>
        </p:nvSpPr>
        <p:spPr>
          <a:xfrm>
            <a:off x="6127518" y="2445265"/>
            <a:ext cx="1426333" cy="406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package</a:t>
            </a:r>
          </a:p>
        </p:txBody>
      </p:sp>
      <p:sp>
        <p:nvSpPr>
          <p:cNvPr id="273" name="Shape 273"/>
          <p:cNvSpPr/>
          <p:nvPr/>
        </p:nvSpPr>
        <p:spPr>
          <a:xfrm>
            <a:off x="3100832" y="2449602"/>
            <a:ext cx="1437277" cy="406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BUILD</a:t>
            </a:r>
          </a:p>
        </p:txBody>
      </p:sp>
      <p:sp>
        <p:nvSpPr>
          <p:cNvPr id="274" name="Shape 274"/>
          <p:cNvSpPr/>
          <p:nvPr/>
        </p:nvSpPr>
        <p:spPr>
          <a:xfrm>
            <a:off x="4610623" y="2441641"/>
            <a:ext cx="1448475" cy="406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TEST</a:t>
            </a:r>
          </a:p>
        </p:txBody>
      </p:sp>
      <p:sp>
        <p:nvSpPr>
          <p:cNvPr id="275" name="Shape 275"/>
          <p:cNvSpPr/>
          <p:nvPr/>
        </p:nvSpPr>
        <p:spPr>
          <a:xfrm>
            <a:off x="7624080" y="2444627"/>
            <a:ext cx="1448474" cy="406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DEPLOY</a:t>
            </a:r>
          </a:p>
        </p:txBody>
      </p:sp>
      <p:sp>
        <p:nvSpPr>
          <p:cNvPr id="276" name="Shape 276"/>
          <p:cNvSpPr/>
          <p:nvPr/>
        </p:nvSpPr>
        <p:spPr>
          <a:xfrm>
            <a:off x="1609597" y="4536612"/>
            <a:ext cx="9698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pPr/>
            <a:r>
              <a:t>- git config </a:t>
            </a:r>
          </a:p>
        </p:txBody>
      </p:sp>
      <p:sp>
        <p:nvSpPr>
          <p:cNvPr id="277" name="Shape 277"/>
          <p:cNvSpPr/>
          <p:nvPr/>
        </p:nvSpPr>
        <p:spPr>
          <a:xfrm>
            <a:off x="1575136" y="3757033"/>
            <a:ext cx="1437277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hosts:</a:t>
            </a:r>
          </a:p>
        </p:txBody>
      </p:sp>
      <p:sp>
        <p:nvSpPr>
          <p:cNvPr id="278" name="Shape 278"/>
          <p:cNvSpPr/>
          <p:nvPr/>
        </p:nvSpPr>
        <p:spPr>
          <a:xfrm>
            <a:off x="1575136" y="3371855"/>
            <a:ext cx="1437277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image:</a:t>
            </a:r>
          </a:p>
        </p:txBody>
      </p:sp>
      <p:sp>
        <p:nvSpPr>
          <p:cNvPr id="279" name="Shape 279"/>
          <p:cNvSpPr/>
          <p:nvPr/>
        </p:nvSpPr>
        <p:spPr>
          <a:xfrm>
            <a:off x="1598504" y="2977454"/>
            <a:ext cx="1437277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init:</a:t>
            </a:r>
          </a:p>
        </p:txBody>
      </p:sp>
      <p:sp>
        <p:nvSpPr>
          <p:cNvPr id="280" name="Shape 280"/>
          <p:cNvSpPr/>
          <p:nvPr/>
        </p:nvSpPr>
        <p:spPr>
          <a:xfrm>
            <a:off x="1602704" y="4552715"/>
            <a:ext cx="1382142" cy="304801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1" name="Shape 281"/>
          <p:cNvSpPr/>
          <p:nvPr/>
        </p:nvSpPr>
        <p:spPr>
          <a:xfrm>
            <a:off x="3144150" y="5861947"/>
            <a:ext cx="64955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300">
                <a:solidFill>
                  <a:schemeClr val="accent1"/>
                </a:solidFill>
              </a:defRPr>
            </a:pPr>
            <a:r>
              <a:t>- build:</a:t>
            </a:r>
            <a:br/>
            <a:r>
              <a:t>    - ps: </a:t>
            </a:r>
          </a:p>
        </p:txBody>
      </p:sp>
      <p:sp>
        <p:nvSpPr>
          <p:cNvPr id="282" name="Shape 282"/>
          <p:cNvSpPr/>
          <p:nvPr/>
        </p:nvSpPr>
        <p:spPr>
          <a:xfrm>
            <a:off x="3100157" y="3334820"/>
            <a:ext cx="1448474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build:</a:t>
            </a:r>
          </a:p>
        </p:txBody>
      </p:sp>
      <p:sp>
        <p:nvSpPr>
          <p:cNvPr id="283" name="Shape 283"/>
          <p:cNvSpPr/>
          <p:nvPr/>
        </p:nvSpPr>
        <p:spPr>
          <a:xfrm>
            <a:off x="3094559" y="4078035"/>
            <a:ext cx="1459671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after_build:</a:t>
            </a:r>
          </a:p>
        </p:txBody>
      </p:sp>
      <p:sp>
        <p:nvSpPr>
          <p:cNvPr id="284" name="Shape 284"/>
          <p:cNvSpPr/>
          <p:nvPr/>
        </p:nvSpPr>
        <p:spPr>
          <a:xfrm>
            <a:off x="3103991" y="3704793"/>
            <a:ext cx="1437278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build_script:</a:t>
            </a:r>
          </a:p>
        </p:txBody>
      </p:sp>
      <p:sp>
        <p:nvSpPr>
          <p:cNvPr id="285" name="Shape 285"/>
          <p:cNvSpPr/>
          <p:nvPr/>
        </p:nvSpPr>
        <p:spPr>
          <a:xfrm>
            <a:off x="3100157" y="2977454"/>
            <a:ext cx="1448474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before_build:</a:t>
            </a:r>
          </a:p>
        </p:txBody>
      </p:sp>
      <p:sp>
        <p:nvSpPr>
          <p:cNvPr id="286" name="Shape 286"/>
          <p:cNvSpPr/>
          <p:nvPr/>
        </p:nvSpPr>
        <p:spPr>
          <a:xfrm>
            <a:off x="76536" y="2977454"/>
            <a:ext cx="1437277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skip_commits:</a:t>
            </a:r>
          </a:p>
        </p:txBody>
      </p:sp>
      <p:sp>
        <p:nvSpPr>
          <p:cNvPr id="287" name="Shape 287"/>
          <p:cNvSpPr/>
          <p:nvPr/>
        </p:nvSpPr>
        <p:spPr>
          <a:xfrm>
            <a:off x="22097" y="3419274"/>
            <a:ext cx="97529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pPr/>
            <a:r>
              <a:t>- message: </a:t>
            </a:r>
          </a:p>
        </p:txBody>
      </p:sp>
      <p:sp>
        <p:nvSpPr>
          <p:cNvPr id="288" name="Shape 288"/>
          <p:cNvSpPr/>
          <p:nvPr/>
        </p:nvSpPr>
        <p:spPr>
          <a:xfrm>
            <a:off x="22097" y="3610428"/>
            <a:ext cx="79599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pPr/>
            <a:r>
              <a:t>- author: </a:t>
            </a:r>
          </a:p>
        </p:txBody>
      </p:sp>
      <p:sp>
        <p:nvSpPr>
          <p:cNvPr id="289" name="Shape 289"/>
          <p:cNvSpPr/>
          <p:nvPr/>
        </p:nvSpPr>
        <p:spPr>
          <a:xfrm>
            <a:off x="34797" y="3441052"/>
            <a:ext cx="1382142" cy="485429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0" name="Shape 290"/>
          <p:cNvSpPr/>
          <p:nvPr/>
        </p:nvSpPr>
        <p:spPr>
          <a:xfrm>
            <a:off x="4637444" y="3335163"/>
            <a:ext cx="1448474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test:</a:t>
            </a:r>
          </a:p>
        </p:txBody>
      </p:sp>
      <p:sp>
        <p:nvSpPr>
          <p:cNvPr id="291" name="Shape 291"/>
          <p:cNvSpPr/>
          <p:nvPr/>
        </p:nvSpPr>
        <p:spPr>
          <a:xfrm>
            <a:off x="4637444" y="4070075"/>
            <a:ext cx="1448474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after_test:</a:t>
            </a:r>
          </a:p>
        </p:txBody>
      </p:sp>
      <p:sp>
        <p:nvSpPr>
          <p:cNvPr id="292" name="Shape 292"/>
          <p:cNvSpPr/>
          <p:nvPr/>
        </p:nvSpPr>
        <p:spPr>
          <a:xfrm>
            <a:off x="4640591" y="3696832"/>
            <a:ext cx="1460489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test_script:</a:t>
            </a:r>
          </a:p>
        </p:txBody>
      </p:sp>
      <p:sp>
        <p:nvSpPr>
          <p:cNvPr id="293" name="Shape 293"/>
          <p:cNvSpPr/>
          <p:nvPr/>
        </p:nvSpPr>
        <p:spPr>
          <a:xfrm>
            <a:off x="4624744" y="2969493"/>
            <a:ext cx="1448474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before_test:</a:t>
            </a:r>
          </a:p>
        </p:txBody>
      </p:sp>
      <p:sp>
        <p:nvSpPr>
          <p:cNvPr id="294" name="Shape 294"/>
          <p:cNvSpPr/>
          <p:nvPr/>
        </p:nvSpPr>
        <p:spPr>
          <a:xfrm>
            <a:off x="3108960" y="4890362"/>
            <a:ext cx="1430869" cy="304801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5" name="Shape 295"/>
          <p:cNvSpPr/>
          <p:nvPr/>
        </p:nvSpPr>
        <p:spPr>
          <a:xfrm>
            <a:off x="3116470" y="4877662"/>
            <a:ext cx="89043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pPr/>
            <a:r>
              <a:t>- build: off</a:t>
            </a:r>
          </a:p>
        </p:txBody>
      </p:sp>
      <p:sp>
        <p:nvSpPr>
          <p:cNvPr id="296" name="Shape 296"/>
          <p:cNvSpPr/>
          <p:nvPr/>
        </p:nvSpPr>
        <p:spPr>
          <a:xfrm>
            <a:off x="6116447" y="2969493"/>
            <a:ext cx="1448475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artifacts:</a:t>
            </a:r>
          </a:p>
        </p:txBody>
      </p:sp>
      <p:sp>
        <p:nvSpPr>
          <p:cNvPr id="297" name="Shape 297"/>
          <p:cNvSpPr/>
          <p:nvPr/>
        </p:nvSpPr>
        <p:spPr>
          <a:xfrm>
            <a:off x="6150696" y="3431974"/>
            <a:ext cx="1165848" cy="304801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8" name="Shape 298"/>
          <p:cNvSpPr/>
          <p:nvPr/>
        </p:nvSpPr>
        <p:spPr>
          <a:xfrm>
            <a:off x="6133271" y="3403968"/>
            <a:ext cx="64245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pPr/>
            <a:r>
              <a:t>- path: </a:t>
            </a:r>
          </a:p>
        </p:txBody>
      </p:sp>
      <p:sp>
        <p:nvSpPr>
          <p:cNvPr id="299" name="Shape 299"/>
          <p:cNvSpPr/>
          <p:nvPr/>
        </p:nvSpPr>
        <p:spPr>
          <a:xfrm>
            <a:off x="7631181" y="3349531"/>
            <a:ext cx="1448474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deploy:</a:t>
            </a:r>
          </a:p>
        </p:txBody>
      </p:sp>
      <p:sp>
        <p:nvSpPr>
          <p:cNvPr id="300" name="Shape 300"/>
          <p:cNvSpPr/>
          <p:nvPr/>
        </p:nvSpPr>
        <p:spPr>
          <a:xfrm>
            <a:off x="1290823" y="9941110"/>
            <a:ext cx="1448474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after_deploy:</a:t>
            </a:r>
          </a:p>
        </p:txBody>
      </p:sp>
      <p:sp>
        <p:nvSpPr>
          <p:cNvPr id="301" name="Shape 301"/>
          <p:cNvSpPr/>
          <p:nvPr/>
        </p:nvSpPr>
        <p:spPr>
          <a:xfrm>
            <a:off x="7653307" y="3722773"/>
            <a:ext cx="1460488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deploy_script:</a:t>
            </a:r>
          </a:p>
        </p:txBody>
      </p:sp>
      <p:sp>
        <p:nvSpPr>
          <p:cNvPr id="302" name="Shape 302"/>
          <p:cNvSpPr/>
          <p:nvPr/>
        </p:nvSpPr>
        <p:spPr>
          <a:xfrm>
            <a:off x="7631181" y="2968855"/>
            <a:ext cx="1448474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before_deploy:</a:t>
            </a:r>
          </a:p>
        </p:txBody>
      </p:sp>
      <p:sp>
        <p:nvSpPr>
          <p:cNvPr id="303" name="Shape 303"/>
          <p:cNvSpPr/>
          <p:nvPr/>
        </p:nvSpPr>
        <p:spPr>
          <a:xfrm>
            <a:off x="7666332" y="4857458"/>
            <a:ext cx="1378172" cy="485429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7735795" y="4834306"/>
            <a:ext cx="94657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pPr/>
            <a:r>
              <a:t>- provider: </a:t>
            </a:r>
          </a:p>
        </p:txBody>
      </p:sp>
      <p:sp>
        <p:nvSpPr>
          <p:cNvPr id="305" name="Shape 305"/>
          <p:cNvSpPr/>
          <p:nvPr/>
        </p:nvSpPr>
        <p:spPr>
          <a:xfrm>
            <a:off x="7723463" y="5022493"/>
            <a:ext cx="82010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pPr/>
            <a:r>
              <a:t>- artifact: </a:t>
            </a:r>
          </a:p>
        </p:txBody>
      </p:sp>
      <p:sp>
        <p:nvSpPr>
          <p:cNvPr id="306" name="Shape 306"/>
          <p:cNvSpPr/>
          <p:nvPr/>
        </p:nvSpPr>
        <p:spPr>
          <a:xfrm>
            <a:off x="520700" y="1481355"/>
            <a:ext cx="121920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467359">
              <a:lnSpc>
                <a:spcPct val="80000"/>
              </a:lnSpc>
              <a:spcBef>
                <a:spcPts val="2200"/>
              </a:spcBef>
              <a:defRPr cap="all" sz="4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AppVeyor reference*</a:t>
            </a:r>
          </a:p>
        </p:txBody>
      </p:sp>
      <p:sp>
        <p:nvSpPr>
          <p:cNvPr id="307" name="Shape 307"/>
          <p:cNvSpPr/>
          <p:nvPr/>
        </p:nvSpPr>
        <p:spPr>
          <a:xfrm>
            <a:off x="7481675" y="5448299"/>
            <a:ext cx="25982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providers: </a:t>
            </a:r>
            <a:br/>
            <a:r>
              <a:t>Local, FTP, WebDeploy, AzureCS, </a:t>
            </a:r>
            <a:br/>
            <a:r>
              <a:t>AzureBlob, S3, NuGet, Environment</a:t>
            </a:r>
          </a:p>
        </p:txBody>
      </p:sp>
      <p:sp>
        <p:nvSpPr>
          <p:cNvPr id="308" name="Shape 308"/>
          <p:cNvSpPr/>
          <p:nvPr/>
        </p:nvSpPr>
        <p:spPr>
          <a:xfrm>
            <a:off x="7659314" y="4096015"/>
            <a:ext cx="1448474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after_deploy:</a:t>
            </a:r>
          </a:p>
        </p:txBody>
      </p:sp>
      <p:sp>
        <p:nvSpPr>
          <p:cNvPr id="309" name="Shape 309"/>
          <p:cNvSpPr/>
          <p:nvPr/>
        </p:nvSpPr>
        <p:spPr>
          <a:xfrm>
            <a:off x="11482820" y="2447294"/>
            <a:ext cx="1403572" cy="406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global handlers</a:t>
            </a:r>
          </a:p>
        </p:txBody>
      </p:sp>
      <p:sp>
        <p:nvSpPr>
          <p:cNvPr id="310" name="Shape 310"/>
          <p:cNvSpPr/>
          <p:nvPr/>
        </p:nvSpPr>
        <p:spPr>
          <a:xfrm>
            <a:off x="11492059" y="3355706"/>
            <a:ext cx="1385093" cy="3120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on_failure:</a:t>
            </a:r>
          </a:p>
        </p:txBody>
      </p:sp>
      <p:sp>
        <p:nvSpPr>
          <p:cNvPr id="311" name="Shape 311"/>
          <p:cNvSpPr/>
          <p:nvPr/>
        </p:nvSpPr>
        <p:spPr>
          <a:xfrm>
            <a:off x="11495208" y="3717375"/>
            <a:ext cx="1378796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on_finish:</a:t>
            </a:r>
          </a:p>
        </p:txBody>
      </p:sp>
      <p:sp>
        <p:nvSpPr>
          <p:cNvPr id="312" name="Shape 312"/>
          <p:cNvSpPr/>
          <p:nvPr/>
        </p:nvSpPr>
        <p:spPr>
          <a:xfrm>
            <a:off x="11479359" y="2990035"/>
            <a:ext cx="1410493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on_success:</a:t>
            </a:r>
          </a:p>
        </p:txBody>
      </p:sp>
      <p:sp>
        <p:nvSpPr>
          <p:cNvPr id="313" name="Shape 313"/>
          <p:cNvSpPr/>
          <p:nvPr/>
        </p:nvSpPr>
        <p:spPr>
          <a:xfrm>
            <a:off x="9164001" y="2444627"/>
            <a:ext cx="2247080" cy="406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notification</a:t>
            </a:r>
          </a:p>
        </p:txBody>
      </p:sp>
      <p:sp>
        <p:nvSpPr>
          <p:cNvPr id="314" name="Shape 314"/>
          <p:cNvSpPr/>
          <p:nvPr/>
        </p:nvSpPr>
        <p:spPr>
          <a:xfrm>
            <a:off x="9171103" y="2968855"/>
            <a:ext cx="2247080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provider:</a:t>
            </a:r>
          </a:p>
        </p:txBody>
      </p:sp>
      <p:sp>
        <p:nvSpPr>
          <p:cNvPr id="315" name="Shape 315"/>
          <p:cNvSpPr/>
          <p:nvPr/>
        </p:nvSpPr>
        <p:spPr>
          <a:xfrm>
            <a:off x="9227501" y="4485349"/>
            <a:ext cx="259296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/>
            </a:pPr>
            <a:r>
              <a:t>providers: </a:t>
            </a:r>
            <a:br/>
            <a:r>
              <a:t>Email, HipChat, Slack, </a:t>
            </a:r>
            <a:br/>
            <a:r>
              <a:t>Campfire, Webhook</a:t>
            </a:r>
          </a:p>
        </p:txBody>
      </p:sp>
      <p:sp>
        <p:nvSpPr>
          <p:cNvPr id="316" name="Shape 316"/>
          <p:cNvSpPr/>
          <p:nvPr/>
        </p:nvSpPr>
        <p:spPr>
          <a:xfrm>
            <a:off x="9184129" y="3326221"/>
            <a:ext cx="2247080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on_build_success:</a:t>
            </a:r>
          </a:p>
        </p:txBody>
      </p:sp>
      <p:sp>
        <p:nvSpPr>
          <p:cNvPr id="317" name="Shape 317"/>
          <p:cNvSpPr/>
          <p:nvPr/>
        </p:nvSpPr>
        <p:spPr>
          <a:xfrm>
            <a:off x="9189669" y="3722773"/>
            <a:ext cx="2236000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on_build_failure:</a:t>
            </a:r>
          </a:p>
        </p:txBody>
      </p:sp>
      <p:sp>
        <p:nvSpPr>
          <p:cNvPr id="318" name="Shape 318"/>
          <p:cNvSpPr/>
          <p:nvPr/>
        </p:nvSpPr>
        <p:spPr>
          <a:xfrm>
            <a:off x="9189669" y="4090596"/>
            <a:ext cx="2247080" cy="312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on_build_status_changed:</a:t>
            </a:r>
          </a:p>
        </p:txBody>
      </p:sp>
      <p:sp>
        <p:nvSpPr>
          <p:cNvPr id="319" name="Shape 319"/>
          <p:cNvSpPr/>
          <p:nvPr/>
        </p:nvSpPr>
        <p:spPr>
          <a:xfrm>
            <a:off x="4655401" y="4852262"/>
            <a:ext cx="1430870" cy="304801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7681032" y="6172906"/>
            <a:ext cx="1430870" cy="304801"/>
          </a:xfrm>
          <a:prstGeom prst="rect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1" name="Shape 321"/>
          <p:cNvSpPr/>
          <p:nvPr/>
        </p:nvSpPr>
        <p:spPr>
          <a:xfrm>
            <a:off x="7688543" y="6160206"/>
            <a:ext cx="133059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pPr/>
            <a:r>
              <a:t>- deploy: off/on </a:t>
            </a:r>
          </a:p>
        </p:txBody>
      </p:sp>
      <p:sp>
        <p:nvSpPr>
          <p:cNvPr id="322" name="Shape 322"/>
          <p:cNvSpPr/>
          <p:nvPr/>
        </p:nvSpPr>
        <p:spPr>
          <a:xfrm>
            <a:off x="4668357" y="4844940"/>
            <a:ext cx="82059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pPr/>
            <a:r>
              <a:t>- test: off </a:t>
            </a:r>
          </a:p>
        </p:txBody>
      </p:sp>
      <p:sp>
        <p:nvSpPr>
          <p:cNvPr id="323" name="Shape 323"/>
          <p:cNvSpPr/>
          <p:nvPr/>
        </p:nvSpPr>
        <p:spPr>
          <a:xfrm>
            <a:off x="3103991" y="4518754"/>
            <a:ext cx="131902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no need MSBuild</a:t>
            </a:r>
          </a:p>
        </p:txBody>
      </p:sp>
      <p:sp>
        <p:nvSpPr>
          <p:cNvPr id="324" name="Shape 324"/>
          <p:cNvSpPr/>
          <p:nvPr/>
        </p:nvSpPr>
        <p:spPr>
          <a:xfrm>
            <a:off x="3094618" y="5383488"/>
            <a:ext cx="204322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we’ll run Invoke-Build script</a:t>
            </a:r>
          </a:p>
        </p:txBody>
      </p:sp>
      <p:sp>
        <p:nvSpPr>
          <p:cNvPr id="325" name="Shape 325"/>
          <p:cNvSpPr/>
          <p:nvPr/>
        </p:nvSpPr>
        <p:spPr>
          <a:xfrm>
            <a:off x="4668357" y="4518754"/>
            <a:ext cx="117332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we’ll run Pester</a:t>
            </a:r>
          </a:p>
        </p:txBody>
      </p:sp>
      <p:sp>
        <p:nvSpPr>
          <p:cNvPr id="326" name="Shape 326"/>
          <p:cNvSpPr/>
          <p:nvPr/>
        </p:nvSpPr>
        <p:spPr>
          <a:xfrm>
            <a:off x="7476070" y="4502035"/>
            <a:ext cx="175869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alternative to PSDeploy</a:t>
            </a:r>
          </a:p>
        </p:txBody>
      </p:sp>
      <p:pic>
        <p:nvPicPr>
          <p:cNvPr id="327" name="image2.png" descr="https://www.powershellgallery.com/Content/Images/packageDefault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897" y="61396"/>
            <a:ext cx="859456" cy="859457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Shape 328"/>
          <p:cNvSpPr/>
          <p:nvPr/>
        </p:nvSpPr>
        <p:spPr>
          <a:xfrm>
            <a:off x="6581071" y="8675775"/>
            <a:ext cx="61366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defRPr>
            </a:lvl1pPr>
          </a:lstStyle>
          <a:p>
            <a:pPr/>
            <a:r>
              <a:t>*These are options relevant for a PowerShell lifecycle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define workflow</a:t>
            </a:r>
          </a:p>
        </p:txBody>
      </p:sp>
      <p:sp>
        <p:nvSpPr>
          <p:cNvPr id="331" name="Shape 3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Invoke-Build calls </a:t>
            </a:r>
          </a:p>
          <a:p>
            <a:pPr lvl="1"/>
            <a:r>
              <a:t>*.build.ps1</a:t>
            </a:r>
          </a:p>
          <a:p>
            <a:pPr lvl="1" marL="0" indent="228600">
              <a:buClrTx/>
              <a:buSzTx/>
              <a:buFontTx/>
              <a:buNone/>
              <a:defRPr sz="1900">
                <a:solidFill>
                  <a:schemeClr val="accent1"/>
                </a:solidFill>
              </a:defRPr>
            </a:pPr>
            <a:r>
              <a:t>          [from the same level]</a:t>
            </a:r>
          </a:p>
          <a:p>
            <a:pPr marL="248397" indent="-248397">
              <a:spcBef>
                <a:spcPts val="0"/>
              </a:spcBef>
              <a:buChar char="‣"/>
            </a:pPr>
            <a:r>
              <a:t> a template on the right hand side: </a:t>
            </a:r>
          </a:p>
          <a:p>
            <a:pPr marL="248397" indent="-248397">
              <a:spcBef>
                <a:spcPts val="0"/>
              </a:spcBef>
              <a:buChar char="‣"/>
            </a:pPr>
          </a:p>
          <a:p>
            <a:pPr marL="248397" indent="-248397">
              <a:spcBef>
                <a:spcPts val="0"/>
              </a:spcBef>
              <a:buChar char="‣"/>
            </a:pPr>
            <a:r>
              <a:t> the last line calls the tasks in order: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chemeClr val="accent1"/>
                </a:solidFill>
              </a:defRPr>
            </a:pPr>
            <a:r>
              <a:t>                task .  Init, Build, Test, Clean, Deploy</a:t>
            </a:r>
          </a:p>
        </p:txBody>
      </p:sp>
      <p:pic>
        <p:nvPicPr>
          <p:cNvPr id="332" name="image2.png" descr="https://www.powershellgallery.com/Content/Images/packageDefault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897" y="99496"/>
            <a:ext cx="859456" cy="859457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Shape 333"/>
          <p:cNvSpPr/>
          <p:nvPr/>
        </p:nvSpPr>
        <p:spPr>
          <a:xfrm>
            <a:off x="7916861" y="-19050"/>
            <a:ext cx="5115324" cy="9753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1900">
                <a:solidFill>
                  <a:srgbClr val="FFFFFF"/>
                </a:solidFill>
              </a:defRPr>
            </a:pPr>
            <a:r>
              <a:t># Define properties such as: </a:t>
            </a:r>
            <a:br/>
            <a:r>
              <a:t># Test/Output Directories … </a:t>
            </a:r>
            <a:br/>
            <a:br/>
            <a:r>
              <a:t>task Init {</a:t>
            </a:r>
            <a:br/>
            <a:r>
              <a:t>   # Initial tasks such as:</a:t>
            </a:r>
            <a:br/>
            <a:r>
              <a:t>   # Install/Import packages …</a:t>
            </a:r>
            <a:br/>
            <a:r>
              <a:t>}</a:t>
            </a:r>
            <a:br/>
            <a:r>
              <a:t>task Build -Depend Init{</a:t>
            </a:r>
            <a:br/>
            <a:r>
              <a:t>    #Build tasks such as: </a:t>
            </a:r>
            <a:br/>
            <a:r>
              <a:t>    #Generate the resources you want …</a:t>
            </a:r>
            <a:br/>
            <a:r>
              <a:t>}</a:t>
            </a:r>
            <a:br/>
            <a:r>
              <a:t>task Test{</a:t>
            </a:r>
            <a:br/>
            <a:r>
              <a:t>    #Test tasks such as:</a:t>
            </a:r>
            <a:br/>
            <a:r>
              <a:t>    #Run Invoke-Pester …</a:t>
            </a:r>
            <a:br/>
            <a:r>
              <a:t>}</a:t>
            </a:r>
            <a:br/>
            <a:r>
              <a:t>task Deploy{</a:t>
            </a:r>
            <a:br/>
            <a:r>
              <a:t>     #Deploy tasks such as:</a:t>
            </a:r>
            <a:br/>
            <a:r>
              <a:t>     #Run PSDeploy.ps1</a:t>
            </a:r>
            <a:br/>
            <a:r>
              <a:t>}</a:t>
            </a:r>
            <a:br/>
            <a:r>
              <a:t>task Clean {</a:t>
            </a:r>
            <a:br/>
            <a:r>
              <a:t>    #Clean tasks such as: </a:t>
            </a:r>
            <a:br/>
            <a:r>
              <a:t>     #Remove test files</a:t>
            </a:r>
            <a:br/>
            <a:r>
              <a:t>}</a:t>
            </a:r>
            <a:br/>
            <a:br/>
            <a:r>
              <a:t>#Define the order you want to call: </a:t>
            </a:r>
            <a:br/>
            <a:r>
              <a:t>task .  Init, Build, Test, Clean, Deploy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test example</a:t>
            </a:r>
          </a:p>
        </p:txBody>
      </p:sp>
      <p:sp>
        <p:nvSpPr>
          <p:cNvPr id="336" name="Shape 3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main.Build.ps1 Test task :</a:t>
            </a:r>
          </a:p>
        </p:txBody>
      </p:sp>
      <p:sp>
        <p:nvSpPr>
          <p:cNvPr id="337" name="Shape 337"/>
          <p:cNvSpPr/>
          <p:nvPr/>
        </p:nvSpPr>
        <p:spPr>
          <a:xfrm>
            <a:off x="5915736" y="7499021"/>
            <a:ext cx="400203" cy="304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</a:p>
        </p:txBody>
      </p:sp>
      <p:pic>
        <p:nvPicPr>
          <p:cNvPr id="33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731236"/>
            <a:ext cx="13004801" cy="4831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enjoy automated ci output</a:t>
            </a:r>
          </a:p>
        </p:txBody>
      </p:sp>
      <p:sp>
        <p:nvSpPr>
          <p:cNvPr id="341" name="Shape 3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README.md on Github site can display the status: </a:t>
            </a:r>
          </a:p>
          <a:p>
            <a:pPr/>
          </a:p>
          <a:p>
            <a:pPr/>
            <a:r>
              <a:t>Appveyor website will have all build history, logs …</a:t>
            </a:r>
          </a:p>
        </p:txBody>
      </p:sp>
      <p:pic>
        <p:nvPicPr>
          <p:cNvPr id="34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4467" y="3419006"/>
            <a:ext cx="2381251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5583464"/>
            <a:ext cx="13004801" cy="3018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0966" y="3344334"/>
            <a:ext cx="2293368" cy="7589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output [1: appveyor.yml called]</a:t>
            </a:r>
          </a:p>
        </p:txBody>
      </p:sp>
      <p:sp>
        <p:nvSpPr>
          <p:cNvPr id="347" name="Shape 3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348" name="Shape 3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4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72183"/>
            <a:ext cx="13004801" cy="61154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ABOUT ME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EBRU CUCEN</a:t>
            </a:r>
          </a:p>
          <a:p>
            <a:pPr/>
            <a:r>
              <a:t>@ebrucucen</a:t>
            </a:r>
          </a:p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https://github.com/ebrucucen</a:t>
            </a:r>
          </a:p>
          <a:p>
            <a:pPr/>
            <a:r>
              <a:t>Co-ordinator for Get-PSUGUK</a:t>
            </a:r>
          </a:p>
          <a:p>
            <a:pPr/>
            <a:r>
              <a:t>Associate Trainer for DevOps Tools </a:t>
            </a:r>
          </a:p>
          <a:p>
            <a:pPr/>
            <a:r>
              <a:t>.NET dev\trainer turned into software lifecycle inhabitant</a:t>
            </a:r>
          </a:p>
        </p:txBody>
      </p:sp>
      <p:sp>
        <p:nvSpPr>
          <p:cNvPr id="171" name="Shape 171"/>
          <p:cNvSpPr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          </a:t>
            </a:r>
          </a:p>
        </p:txBody>
      </p:sp>
      <p:pic>
        <p:nvPicPr>
          <p:cNvPr id="172" name="image2.png" descr="https://www.powershellgallery.com/Content/Images/packageDefaultIc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897" y="61396"/>
            <a:ext cx="859456" cy="859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output 2: [init task in main.build.ps1 called]</a:t>
            </a:r>
          </a:p>
        </p:txBody>
      </p:sp>
      <p:sp>
        <p:nvSpPr>
          <p:cNvPr id="352" name="Shape 3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353" name="Shape 3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5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9334" y="1072183"/>
            <a:ext cx="13004801" cy="77925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output 3:  [pretest, test]</a:t>
            </a:r>
          </a:p>
        </p:txBody>
      </p:sp>
      <p:pic>
        <p:nvPicPr>
          <p:cNvPr id="35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072183"/>
            <a:ext cx="13004801" cy="2823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8100" y="3961303"/>
            <a:ext cx="13004801" cy="4112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700" y="8139765"/>
            <a:ext cx="13004801" cy="1354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References</a:t>
            </a:r>
          </a:p>
        </p:txBody>
      </p:sp>
      <p:sp>
        <p:nvSpPr>
          <p:cNvPr id="362" name="Shape 3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Invoke-build:</a:t>
            </a:r>
            <a:b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https://github.com/nightroman/Invoke-Build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br/>
            <a:br/>
            <a:r>
              <a:t>My examples: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https://github.com/ebrucucen/PSModules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https://ci.appveyor.com/project/ebrucucen/psmodules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More github badges?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https://shields.io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Appveyor: 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https://www.appveyor.com/docs/appveyor-yml/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>
                <a:solidFill>
                  <a:schemeClr val="accent1"/>
                </a:solidFill>
                <a:hlinkClick r:id="rId7" invalidUrl="" action="" tgtFrame="" tooltip="" history="1" highlightClick="0" endSnd="0"/>
              </a:rPr>
              <a:t>https://ci.appveyor.com/tools/encrypt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>
                <a:solidFill>
                  <a:schemeClr val="accent1"/>
                </a:solidFill>
                <a:hlinkClick r:id="rId8" invalidUrl="" action="" tgtFrame="" tooltip="" history="1" highlightClick="0" endSnd="0"/>
              </a:rPr>
              <a:t>https://github.com/PowerShell/DscResource.Tests/blob/dev/AppVeyor.psm1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Devops: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sng">
                <a:solidFill>
                  <a:schemeClr val="accent1"/>
                </a:solidFill>
                <a:hlinkClick r:id="rId9" invalidUrl="" action="" tgtFrame="" tooltip="" history="1" highlightClick="0" endSnd="0"/>
              </a:rPr>
              <a:t>https://xebialabs.com/periodic-table-of-devops-tools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Agenda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Script Modules</a:t>
            </a:r>
          </a:p>
          <a:p>
            <a:pPr/>
            <a:r>
              <a:t>Lifecycle of Modules</a:t>
            </a:r>
          </a:p>
        </p:txBody>
      </p:sp>
      <p:pic>
        <p:nvPicPr>
          <p:cNvPr id="176" name="image2.png" descr="https://www.powershellgallery.com/Content/Images/packageDefault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897" y="61396"/>
            <a:ext cx="859456" cy="859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SCRIPT MODULE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Control</a:t>
            </a:r>
          </a:p>
          <a:p>
            <a:pPr lvl="1"/>
            <a:r>
              <a:t>public/private functions/variables </a:t>
            </a:r>
          </a:p>
          <a:p>
            <a:pPr/>
            <a:r>
              <a:t>Group</a:t>
            </a:r>
          </a:p>
          <a:p>
            <a:pPr lvl="1"/>
            <a:r>
              <a:t>reuse/abstraction</a:t>
            </a:r>
          </a:p>
          <a:p>
            <a:pPr/>
            <a:r>
              <a:t>Describe</a:t>
            </a:r>
          </a:p>
          <a:p>
            <a:pPr lvl="1"/>
            <a:r>
              <a:t>versions,  dependencies</a:t>
            </a:r>
          </a:p>
        </p:txBody>
      </p:sp>
      <p:pic>
        <p:nvPicPr>
          <p:cNvPr id="180" name="image2.png" descr="https://www.powershellgallery.com/Content/Images/packageDefault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897" y="61396"/>
            <a:ext cx="859456" cy="859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script module - [CONTROL]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96989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#Get public and private function definition files.</a:t>
            </a:r>
            <a:endParaRPr>
              <a:solidFill>
                <a:srgbClr val="24292E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1B1F23">
                    <a:alpha val="29804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71D5D"/>
                </a:solidFill>
              </a:rPr>
              <a:t>$</a:t>
            </a:r>
            <a:r>
              <a:rPr>
                <a:solidFill>
                  <a:srgbClr val="333333"/>
                </a:solidFill>
              </a:rPr>
              <a:t>Public</a:t>
            </a:r>
            <a:r>
              <a:t>  </a:t>
            </a:r>
            <a:r>
              <a:rPr>
                <a:solidFill>
                  <a:srgbClr val="A71D5D"/>
                </a:solidFill>
              </a:rPr>
              <a:t>=</a:t>
            </a:r>
            <a:r>
              <a:t> </a:t>
            </a:r>
            <a:r>
              <a:rPr>
                <a:solidFill>
                  <a:srgbClr val="A71D5D"/>
                </a:solidFill>
              </a:rPr>
              <a:t>@(</a:t>
            </a:r>
            <a:r>
              <a:t> </a:t>
            </a:r>
            <a:r>
              <a:rPr>
                <a:solidFill>
                  <a:srgbClr val="0086B3"/>
                </a:solidFill>
              </a:rPr>
              <a:t>Get-ChildItem</a:t>
            </a:r>
            <a:r>
              <a:t> </a:t>
            </a:r>
            <a:r>
              <a:rPr>
                <a:solidFill>
                  <a:srgbClr val="A71D5D"/>
                </a:solidFill>
              </a:rPr>
              <a:t>-</a:t>
            </a:r>
            <a:r>
              <a:t>Path </a:t>
            </a:r>
            <a:r>
              <a:rPr>
                <a:solidFill>
                  <a:srgbClr val="A71D5D"/>
                </a:solidFill>
              </a:rPr>
              <a:t>$</a:t>
            </a:r>
            <a:r>
              <a:rPr>
                <a:solidFill>
                  <a:srgbClr val="0086B3"/>
                </a:solidFill>
              </a:rPr>
              <a:t>PSScriptRoot</a:t>
            </a:r>
            <a:r>
              <a:t>\Public\</a:t>
            </a:r>
            <a:r>
              <a:rPr>
                <a:solidFill>
                  <a:srgbClr val="A71D5D"/>
                </a:solidFill>
              </a:rPr>
              <a:t>*</a:t>
            </a:r>
            <a:r>
              <a:t>.ps1 </a:t>
            </a:r>
            <a:r>
              <a:rPr>
                <a:solidFill>
                  <a:srgbClr val="A71D5D"/>
                </a:solidFill>
              </a:rPr>
              <a:t>-</a:t>
            </a:r>
            <a:r>
              <a:t>ErrorAction SilentlyContinue </a:t>
            </a:r>
            <a:r>
              <a:rPr>
                <a:solidFill>
                  <a:srgbClr val="A71D5D"/>
                </a:solidFill>
              </a:rPr>
              <a:t>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1B1F23">
                    <a:alpha val="29804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71D5D"/>
                </a:solidFill>
              </a:rPr>
              <a:t>$</a:t>
            </a:r>
            <a:r>
              <a:rPr>
                <a:solidFill>
                  <a:srgbClr val="333333"/>
                </a:solidFill>
              </a:rPr>
              <a:t>Private</a:t>
            </a:r>
            <a:r>
              <a:t> </a:t>
            </a:r>
            <a:r>
              <a:rPr>
                <a:solidFill>
                  <a:srgbClr val="A71D5D"/>
                </a:solidFill>
              </a:rPr>
              <a:t>=</a:t>
            </a:r>
            <a:r>
              <a:t> </a:t>
            </a:r>
            <a:r>
              <a:rPr>
                <a:solidFill>
                  <a:srgbClr val="A71D5D"/>
                </a:solidFill>
              </a:rPr>
              <a:t>@(</a:t>
            </a:r>
            <a:r>
              <a:t> </a:t>
            </a:r>
            <a:r>
              <a:rPr>
                <a:solidFill>
                  <a:srgbClr val="0086B3"/>
                </a:solidFill>
              </a:rPr>
              <a:t>Get-ChildItem</a:t>
            </a:r>
            <a:r>
              <a:t> </a:t>
            </a:r>
            <a:r>
              <a:rPr>
                <a:solidFill>
                  <a:srgbClr val="A71D5D"/>
                </a:solidFill>
              </a:rPr>
              <a:t>-</a:t>
            </a:r>
            <a:r>
              <a:t>Path </a:t>
            </a:r>
            <a:r>
              <a:rPr>
                <a:solidFill>
                  <a:srgbClr val="A71D5D"/>
                </a:solidFill>
              </a:rPr>
              <a:t>$</a:t>
            </a:r>
            <a:r>
              <a:rPr>
                <a:solidFill>
                  <a:srgbClr val="0086B3"/>
                </a:solidFill>
              </a:rPr>
              <a:t>PSScriptRoot</a:t>
            </a:r>
            <a:r>
              <a:t>\Private\</a:t>
            </a:r>
            <a:r>
              <a:rPr>
                <a:solidFill>
                  <a:srgbClr val="A71D5D"/>
                </a:solidFill>
              </a:rPr>
              <a:t>*</a:t>
            </a:r>
            <a:r>
              <a:t>.ps1 </a:t>
            </a:r>
            <a:r>
              <a:rPr>
                <a:solidFill>
                  <a:srgbClr val="A71D5D"/>
                </a:solidFill>
              </a:rPr>
              <a:t>-</a:t>
            </a:r>
            <a:r>
              <a:t>ErrorAction SilentlyContinue </a:t>
            </a:r>
            <a:r>
              <a:rPr>
                <a:solidFill>
                  <a:srgbClr val="A71D5D"/>
                </a:solidFill>
              </a:rPr>
              <a:t>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1B1F23">
                    <a:alpha val="29804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96989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#Dot source the files</a:t>
            </a:r>
            <a:endParaRPr>
              <a:solidFill>
                <a:srgbClr val="24292E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1B1F23">
                    <a:alpha val="29804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A71D5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    </a:t>
            </a:r>
            <a:r>
              <a:t>Foreach($</a:t>
            </a:r>
            <a:r>
              <a:rPr>
                <a:solidFill>
                  <a:srgbClr val="333333"/>
                </a:solidFill>
              </a:rPr>
              <a:t>import</a:t>
            </a:r>
            <a:r>
              <a:rPr>
                <a:solidFill>
                  <a:srgbClr val="24292E"/>
                </a:solidFill>
              </a:rPr>
              <a:t> </a:t>
            </a:r>
            <a:r>
              <a:t>in</a:t>
            </a:r>
            <a:r>
              <a:rPr>
                <a:solidFill>
                  <a:srgbClr val="24292E"/>
                </a:solidFill>
              </a:rPr>
              <a:t> </a:t>
            </a:r>
            <a:r>
              <a:t>@($</a:t>
            </a:r>
            <a:r>
              <a:rPr>
                <a:solidFill>
                  <a:srgbClr val="333333"/>
                </a:solidFill>
              </a:rPr>
              <a:t>Public</a:t>
            </a:r>
            <a:r>
              <a:rPr>
                <a:solidFill>
                  <a:srgbClr val="24292E"/>
                </a:solidFill>
              </a:rPr>
              <a:t> </a:t>
            </a:r>
            <a:r>
              <a:t>+</a:t>
            </a:r>
            <a:r>
              <a:rPr>
                <a:solidFill>
                  <a:srgbClr val="24292E"/>
                </a:solidFill>
              </a:rPr>
              <a:t> </a:t>
            </a:r>
            <a:r>
              <a:t>$</a:t>
            </a:r>
            <a:r>
              <a:rPr>
                <a:solidFill>
                  <a:srgbClr val="333333"/>
                </a:solidFill>
              </a:rPr>
              <a:t>Private</a:t>
            </a:r>
            <a:r>
              <a:t>))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71D5D"/>
                </a:solidFill>
              </a:rPr>
              <a:t>Try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71D5D"/>
                </a:solidFill>
              </a:rPr>
              <a:t>.</a:t>
            </a:r>
            <a:r>
              <a:t> </a:t>
            </a:r>
            <a:r>
              <a:rPr>
                <a:solidFill>
                  <a:srgbClr val="A71D5D"/>
                </a:solidFill>
              </a:rPr>
              <a:t>$</a:t>
            </a:r>
            <a:r>
              <a:rPr>
                <a:solidFill>
                  <a:srgbClr val="333333"/>
                </a:solidFill>
              </a:rPr>
              <a:t>import</a:t>
            </a:r>
            <a:r>
              <a:rPr>
                <a:solidFill>
                  <a:srgbClr val="795DA3"/>
                </a:solidFill>
              </a:rPr>
              <a:t>.fullname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71D5D"/>
                </a:solidFill>
              </a:rPr>
              <a:t>Catch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{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1836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4292E"/>
                </a:solidFill>
              </a:rPr>
              <a:t>            </a:t>
            </a:r>
            <a:r>
              <a:rPr>
                <a:solidFill>
                  <a:srgbClr val="0086B3"/>
                </a:solidFill>
              </a:rPr>
              <a:t>Write-Error</a:t>
            </a:r>
            <a:r>
              <a:rPr>
                <a:solidFill>
                  <a:srgbClr val="24292E"/>
                </a:solidFill>
              </a:rPr>
              <a:t> </a:t>
            </a:r>
            <a:r>
              <a:rPr>
                <a:solidFill>
                  <a:srgbClr val="A71D5D"/>
                </a:solidFill>
              </a:rPr>
              <a:t>-</a:t>
            </a:r>
            <a:r>
              <a:rPr>
                <a:solidFill>
                  <a:srgbClr val="24292E"/>
                </a:solidFill>
              </a:rPr>
              <a:t>Message </a:t>
            </a:r>
            <a:r>
              <a:t>"Failed to import function </a:t>
            </a:r>
            <a:r>
              <a:rPr>
                <a:solidFill>
                  <a:srgbClr val="A71D5D"/>
                </a:solidFill>
              </a:rPr>
              <a:t>$($</a:t>
            </a:r>
            <a:r>
              <a:rPr>
                <a:solidFill>
                  <a:srgbClr val="333333"/>
                </a:solidFill>
              </a:rPr>
              <a:t>import</a:t>
            </a:r>
            <a:r>
              <a:rPr>
                <a:solidFill>
                  <a:srgbClr val="795DA3"/>
                </a:solidFill>
              </a:rPr>
              <a:t>.fullname</a:t>
            </a:r>
            <a:r>
              <a:rPr>
                <a:solidFill>
                  <a:srgbClr val="A71D5D"/>
                </a:solidFill>
              </a:rPr>
              <a:t>)</a:t>
            </a:r>
            <a:r>
              <a:t>: </a:t>
            </a:r>
            <a:r>
              <a:rPr>
                <a:solidFill>
                  <a:srgbClr val="A71D5D"/>
                </a:solidFill>
              </a:rPr>
              <a:t>$</a:t>
            </a:r>
            <a:r>
              <a:rPr>
                <a:solidFill>
                  <a:srgbClr val="0086B3"/>
                </a:solidFill>
              </a:rPr>
              <a:t>_</a:t>
            </a:r>
            <a:r>
              <a:t>"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1B1F23">
                    <a:alpha val="29804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86B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Export-ModuleMember</a:t>
            </a:r>
            <a:r>
              <a:rPr>
                <a:solidFill>
                  <a:srgbClr val="24292E"/>
                </a:solidFill>
              </a:rPr>
              <a:t> </a:t>
            </a:r>
            <a:r>
              <a:rPr>
                <a:solidFill>
                  <a:srgbClr val="A71D5D"/>
                </a:solidFill>
              </a:rPr>
              <a:t>-</a:t>
            </a:r>
            <a:r>
              <a:rPr>
                <a:solidFill>
                  <a:srgbClr val="24292E"/>
                </a:solidFill>
              </a:rPr>
              <a:t>Function </a:t>
            </a:r>
            <a:r>
              <a:rPr>
                <a:solidFill>
                  <a:srgbClr val="A71D5D"/>
                </a:solidFill>
              </a:rPr>
              <a:t>$</a:t>
            </a:r>
            <a:r>
              <a:rPr>
                <a:solidFill>
                  <a:srgbClr val="333333"/>
                </a:solidFill>
              </a:rPr>
              <a:t>Public</a:t>
            </a:r>
            <a:r>
              <a:rPr>
                <a:solidFill>
                  <a:srgbClr val="795DA3"/>
                </a:solidFill>
              </a:rPr>
              <a:t>.Basename</a:t>
            </a:r>
            <a:endParaRPr>
              <a:solidFill>
                <a:srgbClr val="795DA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mODULE MANAGEMENT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4884" indent="-214884" defTabSz="429768">
              <a:spcBef>
                <a:spcPts val="0"/>
              </a:spcBef>
              <a:buClrTx/>
              <a:buSzPct val="100000"/>
              <a:buFontTx/>
              <a:buChar char="•"/>
              <a:defRPr sz="2820">
                <a:solidFill>
                  <a:srgbClr val="0072C6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</a:t>
            </a:r>
            <a:r>
              <a:rPr>
                <a:hlinkClick r:id="rId2" invalidUrl="" action="" tgtFrame="" tooltip="" history="1" highlightClick="0" endSnd="0"/>
              </a:rPr>
              <a:t>New-Module</a:t>
            </a:r>
            <a:endParaRPr>
              <a:solidFill>
                <a:srgbClr val="000000"/>
              </a:solidFill>
            </a:endParaRPr>
          </a:p>
          <a:p>
            <a:pPr marL="214884" indent="-214884" defTabSz="429768">
              <a:spcBef>
                <a:spcPts val="0"/>
              </a:spcBef>
              <a:buClrTx/>
              <a:buSzPct val="100000"/>
              <a:buFontTx/>
              <a:buChar char="•"/>
              <a:defRPr sz="2820">
                <a:solidFill>
                  <a:srgbClr val="0072C6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>
              <a:solidFill>
                <a:srgbClr val="000000"/>
              </a:solidFill>
            </a:endParaRPr>
          </a:p>
          <a:p>
            <a:pPr marL="214884" indent="-214884" defTabSz="429768">
              <a:spcBef>
                <a:spcPts val="0"/>
              </a:spcBef>
              <a:buClrTx/>
              <a:buSzPct val="100000"/>
              <a:buFontTx/>
              <a:buChar char="•"/>
              <a:defRPr sz="2820">
                <a:solidFill>
                  <a:srgbClr val="0072C6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>
                <a:hlinkClick r:id="rId3" invalidUrl="" action="" tgtFrame="" tooltip="" history="1" highlightClick="0" endSnd="0"/>
              </a:rPr>
              <a:t>New-ModuleManifest</a:t>
            </a:r>
            <a:endParaRPr>
              <a:solidFill>
                <a:srgbClr val="000000"/>
              </a:solidFill>
            </a:endParaRPr>
          </a:p>
          <a:p>
            <a:pPr marL="214884" indent="-214884" defTabSz="429768">
              <a:spcBef>
                <a:spcPts val="0"/>
              </a:spcBef>
              <a:buClrTx/>
              <a:buSzPct val="100000"/>
              <a:buFontTx/>
              <a:buChar char="•"/>
              <a:defRPr sz="2820">
                <a:solidFill>
                  <a:srgbClr val="0072C6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>
              <a:solidFill>
                <a:srgbClr val="000000"/>
              </a:solidFill>
            </a:endParaRPr>
          </a:p>
          <a:p>
            <a:pPr marL="214884" indent="-214884" defTabSz="429768">
              <a:spcBef>
                <a:spcPts val="0"/>
              </a:spcBef>
              <a:buClrTx/>
              <a:buSzPct val="100000"/>
              <a:buFontTx/>
              <a:buChar char="•"/>
              <a:defRPr sz="2820">
                <a:solidFill>
                  <a:srgbClr val="0072C6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>
                <a:hlinkClick r:id="rId4" invalidUrl="" action="" tgtFrame="" tooltip="" history="1" highlightClick="0" endSnd="0"/>
              </a:rPr>
              <a:t>Import-Module</a:t>
            </a:r>
            <a:endParaRPr>
              <a:solidFill>
                <a:srgbClr val="000000"/>
              </a:solidFill>
            </a:endParaRPr>
          </a:p>
          <a:p>
            <a:pPr marL="214884" indent="-214884" defTabSz="429768">
              <a:spcBef>
                <a:spcPts val="0"/>
              </a:spcBef>
              <a:buClrTx/>
              <a:buSzPct val="100000"/>
              <a:buFontTx/>
              <a:buChar char="•"/>
              <a:defRPr sz="2820">
                <a:solidFill>
                  <a:srgbClr val="0072C6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>
              <a:solidFill>
                <a:srgbClr val="000000"/>
              </a:solidFill>
            </a:endParaRPr>
          </a:p>
          <a:p>
            <a:pPr marL="214884" indent="-214884" defTabSz="429768">
              <a:spcBef>
                <a:spcPts val="0"/>
              </a:spcBef>
              <a:buClrTx/>
              <a:buSzPct val="100000"/>
              <a:buFontTx/>
              <a:buChar char="•"/>
              <a:defRPr sz="2820">
                <a:solidFill>
                  <a:srgbClr val="0072C6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>
                <a:hlinkClick r:id="rId5" invalidUrl="" action="" tgtFrame="" tooltip="" history="1" highlightClick="0" endSnd="0"/>
              </a:rPr>
              <a:t>Get-Module</a:t>
            </a:r>
            <a:endParaRPr>
              <a:solidFill>
                <a:srgbClr val="000000"/>
              </a:solidFill>
            </a:endParaRPr>
          </a:p>
          <a:p>
            <a:pPr marL="214884" indent="-214884" defTabSz="429768">
              <a:spcBef>
                <a:spcPts val="0"/>
              </a:spcBef>
              <a:buClrTx/>
              <a:buSzPct val="100000"/>
              <a:buFontTx/>
              <a:buChar char="•"/>
              <a:defRPr sz="2820">
                <a:solidFill>
                  <a:srgbClr val="0072C6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>
              <a:solidFill>
                <a:srgbClr val="000000"/>
              </a:solidFill>
            </a:endParaRPr>
          </a:p>
          <a:p>
            <a:pPr marL="214884" indent="-214884" defTabSz="429768">
              <a:spcBef>
                <a:spcPts val="0"/>
              </a:spcBef>
              <a:buClrTx/>
              <a:buSzPct val="100000"/>
              <a:buFontTx/>
              <a:buChar char="•"/>
              <a:defRPr sz="2820">
                <a:solidFill>
                  <a:srgbClr val="0072C6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>
                <a:hlinkClick r:id="rId6" invalidUrl="" action="" tgtFrame="" tooltip="" history="1" highlightClick="0" endSnd="0"/>
              </a:rPr>
              <a:t>Export-ModuleMember</a:t>
            </a:r>
            <a:endParaRPr>
              <a:solidFill>
                <a:srgbClr val="000000"/>
              </a:solidFill>
            </a:endParaRPr>
          </a:p>
          <a:p>
            <a:pPr marL="214884" indent="-214884" defTabSz="429768">
              <a:spcBef>
                <a:spcPts val="0"/>
              </a:spcBef>
              <a:buClrTx/>
              <a:buSzPct val="100000"/>
              <a:buFontTx/>
              <a:buChar char="•"/>
              <a:defRPr sz="2820">
                <a:solidFill>
                  <a:srgbClr val="0072C6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>
              <a:solidFill>
                <a:srgbClr val="000000"/>
              </a:solidFill>
            </a:endParaRPr>
          </a:p>
          <a:p>
            <a:pPr marL="214884" indent="-214884" defTabSz="429768">
              <a:spcBef>
                <a:spcPts val="0"/>
              </a:spcBef>
              <a:buClrTx/>
              <a:buSzPct val="100000"/>
              <a:buFontTx/>
              <a:buChar char="•"/>
              <a:defRPr sz="2820">
                <a:solidFill>
                  <a:srgbClr val="0072C6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>
                <a:hlinkClick r:id="rId7" invalidUrl="" action="" tgtFrame="" tooltip="" history="1" highlightClick="0" endSnd="0"/>
              </a:rPr>
              <a:t>Remove-Module</a:t>
            </a:r>
            <a:endParaRPr>
              <a:solidFill>
                <a:srgbClr val="000000"/>
              </a:solidFill>
            </a:endParaRPr>
          </a:p>
          <a:p>
            <a:pPr marL="214884" indent="-214884" defTabSz="429768">
              <a:spcBef>
                <a:spcPts val="0"/>
              </a:spcBef>
              <a:buClrTx/>
              <a:buSzPct val="100000"/>
              <a:buFontTx/>
              <a:buChar char="•"/>
              <a:defRPr sz="2820">
                <a:solidFill>
                  <a:srgbClr val="0072C6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>
              <a:solidFill>
                <a:srgbClr val="000000"/>
              </a:solidFill>
            </a:endParaRPr>
          </a:p>
          <a:p>
            <a:pPr marL="214884" indent="-214884" defTabSz="429768">
              <a:spcBef>
                <a:spcPts val="0"/>
              </a:spcBef>
              <a:buClrTx/>
              <a:buSzPct val="100000"/>
              <a:buFontTx/>
              <a:buChar char="•"/>
              <a:defRPr sz="2820">
                <a:solidFill>
                  <a:srgbClr val="0072C6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>
                <a:hlinkClick r:id="rId8" invalidUrl="" action="" tgtFrame="" tooltip="" history="1" highlightClick="0" endSnd="0"/>
              </a:rPr>
              <a:t>Test-ModuleManifest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8" name="image2.png" descr="https://www.powershellgallery.com/Content/Images/packageDefaultIcon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19897" y="61396"/>
            <a:ext cx="859456" cy="859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script module [group]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60604">
              <a:spcBef>
                <a:spcPts val="0"/>
              </a:spcBef>
              <a:buClrTx/>
              <a:buSzTx/>
              <a:buFontTx/>
              <a:buNone/>
              <a:defRPr sz="912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260604">
              <a:spcBef>
                <a:spcPts val="0"/>
              </a:spcBef>
              <a:buClrTx/>
              <a:buSzTx/>
              <a:buFontTx/>
              <a:buNone/>
              <a:defRPr sz="912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53364" indent="-253364" defTabSz="332993">
              <a:spcBef>
                <a:spcPts val="1500"/>
              </a:spcBef>
              <a:defRPr sz="1937"/>
            </a:pPr>
            <a:r>
              <a:t>appveyor.yml </a:t>
            </a:r>
          </a:p>
          <a:p>
            <a:pPr marL="253364" indent="-253364" defTabSz="332993">
              <a:spcBef>
                <a:spcPts val="1500"/>
              </a:spcBef>
              <a:defRPr sz="1937"/>
            </a:pPr>
            <a:r>
              <a:t>deploy.PSDeploy.ps1</a:t>
            </a:r>
          </a:p>
          <a:p>
            <a:pPr marL="253364" indent="-253364" defTabSz="332993">
              <a:spcBef>
                <a:spcPts val="1500"/>
              </a:spcBef>
              <a:defRPr sz="1937"/>
            </a:pPr>
            <a:r>
              <a:t>main.build.ps1</a:t>
            </a:r>
          </a:p>
          <a:p>
            <a:pPr marL="253364" indent="-253364" defTabSz="332993">
              <a:spcBef>
                <a:spcPts val="1500"/>
              </a:spcBef>
              <a:defRPr sz="1937"/>
            </a:pPr>
            <a:r>
              <a:t>README.md</a:t>
            </a:r>
          </a:p>
          <a:p>
            <a:pPr marL="253364" indent="-253364" defTabSz="332993">
              <a:spcBef>
                <a:spcPts val="1500"/>
              </a:spcBef>
              <a:defRPr sz="1937"/>
            </a:pPr>
            <a:r>
              <a:t>PSEventLogEntry\</a:t>
            </a:r>
          </a:p>
          <a:p>
            <a:pPr lvl="1" marL="506729" indent="-253364" defTabSz="332993">
              <a:spcBef>
                <a:spcPts val="1500"/>
              </a:spcBef>
              <a:defRPr sz="1937"/>
            </a:pPr>
            <a:r>
              <a:t>en-US\</a:t>
            </a:r>
          </a:p>
          <a:p>
            <a:pPr lvl="1" marL="506729" indent="-253364" defTabSz="332993">
              <a:spcBef>
                <a:spcPts val="1500"/>
              </a:spcBef>
              <a:defRPr sz="1937"/>
            </a:pPr>
            <a:r>
              <a:t>Public\</a:t>
            </a:r>
          </a:p>
          <a:p>
            <a:pPr lvl="1" marL="506729" indent="-253364" defTabSz="332993">
              <a:spcBef>
                <a:spcPts val="1500"/>
              </a:spcBef>
              <a:defRPr sz="1937"/>
            </a:pPr>
            <a:r>
              <a:t>Private\</a:t>
            </a:r>
          </a:p>
          <a:p>
            <a:pPr lvl="1" marL="506729" indent="-253364" defTabSz="332993">
              <a:spcBef>
                <a:spcPts val="1500"/>
              </a:spcBef>
              <a:defRPr sz="1937"/>
            </a:pPr>
            <a:r>
              <a:t>Test\</a:t>
            </a:r>
          </a:p>
          <a:p>
            <a:pPr lvl="1" marL="506729" indent="-253364" defTabSz="332993">
              <a:spcBef>
                <a:spcPts val="1500"/>
              </a:spcBef>
              <a:defRPr sz="1937"/>
            </a:pPr>
            <a:r>
              <a:t>PSEventLogEntry.psd1</a:t>
            </a:r>
          </a:p>
          <a:p>
            <a:pPr lvl="1" marL="506729" indent="-253364" defTabSz="332993">
              <a:spcBef>
                <a:spcPts val="1500"/>
              </a:spcBef>
              <a:defRPr sz="1937"/>
            </a:pPr>
            <a:r>
              <a:t>PSEventLogEntry.psm1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script module [describe]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96989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96989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New-ModuleManifest -path .\sample.psd1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96989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96989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https://github.com/ebrucucen/PSModules/blob/master/sample.psd1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96989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96989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https://github.com/ebrucucen/PSModules/blob/master/PSEventLogEntry/PSEventLogEntry.psd1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 is the big picture?</a:t>
            </a:r>
          </a:p>
        </p:txBody>
      </p:sp>
      <p:pic>
        <p:nvPicPr>
          <p:cNvPr id="19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2033475"/>
            <a:ext cx="10901160" cy="6133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