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 b="def" i="def"/>
      <a:tcStyle>
        <a:tcBdr/>
        <a:fill>
          <a:solidFill>
            <a:srgbClr val="FFF4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5"/>
          </a:solidFill>
        </a:fill>
      </a:tcStyle>
    </a:wholeTbl>
    <a:band2H>
      <a:tcTxStyle b="def" i="def"/>
      <a:tcStyle>
        <a:tcBdr/>
        <a:fill>
          <a:solidFill>
            <a:srgbClr val="E6F6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A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Title Text"/>
          <p:cNvSpPr/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pc="150"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Title Text"/>
          <p:cNvSpPr/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/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/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pc="150"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/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/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/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/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/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/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s.msdn.microsoft.com/wsl/2016/04/22/windows-subsystem-for-linux-overview/" TargetMode="External"/><Relationship Id="rId3" Type="http://schemas.openxmlformats.org/officeDocument/2006/relationships/hyperlink" Target="https://blogs.technet.microsoft.com/heyscriptingguy/2016/09/28/part-1-install-bash-on-windows-10-omi-cim-server-and-dsc-for-linux/" TargetMode="External"/><Relationship Id="rId4" Type="http://schemas.openxmlformats.org/officeDocument/2006/relationships/hyperlink" Target="https://azure.microsoft.com/en-us/blog/powershell-is-open-sourced-and-is-available-on-linux/" TargetMode="External"/><Relationship Id="rId5" Type="http://schemas.openxmlformats.org/officeDocument/2006/relationships/hyperlink" Target="https://blogs.msdn.microsoft.com/powershell/2016/08/18/powershell-on-linux-and-open-source-2/" TargetMode="External"/><Relationship Id="rId6" Type="http://schemas.openxmlformats.org/officeDocument/2006/relationships/hyperlink" Target="https://docs.microsoft.com/en-us/windows-server/administration/linux-package-repository-for-microsoft-software" TargetMode="External"/><Relationship Id="rId7" Type="http://schemas.openxmlformats.org/officeDocument/2006/relationships/hyperlink" Target="https://github.com/PowerShell/PowerShell/releases" TargetMode="External"/><Relationship Id="rId8" Type="http://schemas.openxmlformats.org/officeDocument/2006/relationships/image" Target="../media/image1.png"/><Relationship Id="rId9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/>
          <p:nvPr>
            <p:ph type="ctrTitle"/>
          </p:nvPr>
        </p:nvSpPr>
        <p:spPr>
          <a:xfrm>
            <a:off x="544353" y="2152076"/>
            <a:ext cx="11471565" cy="1739346"/>
          </a:xfrm>
          <a:prstGeom prst="rect">
            <a:avLst/>
          </a:prstGeom>
        </p:spPr>
        <p:txBody>
          <a:bodyPr/>
          <a:lstStyle>
            <a:lvl1pPr algn="r">
              <a:defRPr spc="100"/>
            </a:lvl1pPr>
          </a:lstStyle>
          <a:p>
            <a:pPr/>
            <a:r>
              <a:t>PSCONFEU RECAP</a:t>
            </a:r>
          </a:p>
        </p:txBody>
      </p:sp>
      <p:sp>
        <p:nvSpPr>
          <p:cNvPr id="117" name="Subtitle 2"/>
          <p:cNvSpPr/>
          <p:nvPr>
            <p:ph type="subTitle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/>
          <a:p>
            <a:pPr>
              <a:defRPr i="1" sz="2800"/>
            </a:pPr>
            <a:r>
              <a:t>London</a:t>
            </a:r>
            <a:br/>
            <a:r>
              <a:t>25/05/2017</a:t>
            </a:r>
          </a:p>
        </p:txBody>
      </p:sp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10" y="1976146"/>
            <a:ext cx="1915277" cy="1915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04426" y="6009245"/>
            <a:ext cx="1724075" cy="810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hank you!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166" name="Questions?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2" name="Content Placeholder 2"/>
          <p:cNvSpPr/>
          <p:nvPr>
            <p:ph type="body" idx="1"/>
          </p:nvPr>
        </p:nvSpPr>
        <p:spPr>
          <a:xfrm>
            <a:off x="346840" y="2011678"/>
            <a:ext cx="11582401" cy="4727450"/>
          </a:xfrm>
          <a:prstGeom prst="rect">
            <a:avLst/>
          </a:prstGeom>
        </p:spPr>
        <p:txBody>
          <a:bodyPr/>
          <a:lstStyle>
            <a:lvl1pPr>
              <a:defRPr i="1" sz="3200"/>
            </a:lvl1pPr>
          </a:lstStyle>
          <a:p>
            <a:pPr/>
            <a:r>
              <a:t>PowershellCore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962" y="6005737"/>
            <a:ext cx="1731539" cy="813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/>
            <a:r>
              <a:t>1. cross-platform powershell</a:t>
            </a:r>
          </a:p>
        </p:txBody>
      </p:sp>
      <p:sp>
        <p:nvSpPr>
          <p:cNvPr id="127" name="Content Placeholder 2"/>
          <p:cNvSpPr/>
          <p:nvPr>
            <p:ph type="body" idx="1"/>
          </p:nvPr>
        </p:nvSpPr>
        <p:spPr>
          <a:xfrm>
            <a:off x="346840" y="2011678"/>
            <a:ext cx="11582401" cy="4727450"/>
          </a:xfrm>
          <a:prstGeom prst="rect">
            <a:avLst/>
          </a:prstGeom>
        </p:spPr>
        <p:txBody>
          <a:bodyPr/>
          <a:lstStyle/>
          <a:p>
            <a:pPr>
              <a:defRPr i="1" sz="3200"/>
            </a:pPr>
            <a:r>
              <a:t>Sessions</a:t>
            </a:r>
          </a:p>
          <a:p>
            <a:pPr lvl="1" marL="411480" indent="-182879">
              <a:defRPr i="1" sz="3200"/>
            </a:pPr>
            <a:r>
              <a:t>Start-NewEra -Repo PowerShell</a:t>
            </a:r>
          </a:p>
          <a:p>
            <a:pPr lvl="2" marL="640080" indent="-182880">
              <a:defRPr i="1" sz="3200"/>
            </a:pPr>
            <a:r>
              <a:t>Ben Gelens (English) </a:t>
            </a:r>
          </a:p>
          <a:p>
            <a:pPr lvl="1" marL="411480" indent="-182879">
              <a:defRPr i="1" sz="3200"/>
            </a:pPr>
            <a:r>
              <a:t>Knock, knock, knock – Linux at your door</a:t>
            </a:r>
          </a:p>
          <a:p>
            <a:pPr lvl="2" marL="640080" indent="-182880">
              <a:defRPr i="1" sz="3200"/>
            </a:pPr>
            <a:r>
              <a:t>Bartosz Bielawski (English)</a:t>
            </a:r>
          </a:p>
          <a:p>
            <a:pPr lvl="1" marL="411480" indent="-182879">
              <a:defRPr i="1" sz="3200"/>
            </a:pPr>
            <a:r>
              <a:t>Hell freezing over: PowerShell on Linux and GitHub</a:t>
            </a:r>
          </a:p>
          <a:p>
            <a:pPr lvl="2" marL="640080" indent="-182880">
              <a:defRPr i="1" sz="3200"/>
            </a:pPr>
            <a:r>
              <a:t>Bartosz Bielawski (English)</a:t>
            </a:r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962" y="6005737"/>
            <a:ext cx="1731539" cy="813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lvl="1"/>
            <a:r>
              <a:t>history</a:t>
            </a:r>
          </a:p>
        </p:txBody>
      </p:sp>
      <p:sp>
        <p:nvSpPr>
          <p:cNvPr id="132" name="Content Placeholder 2"/>
          <p:cNvSpPr/>
          <p:nvPr>
            <p:ph type="body" idx="1"/>
          </p:nvPr>
        </p:nvSpPr>
        <p:spPr>
          <a:xfrm>
            <a:off x="346840" y="2011678"/>
            <a:ext cx="11582401" cy="4727450"/>
          </a:xfrm>
          <a:prstGeom prst="rect">
            <a:avLst/>
          </a:prstGeom>
        </p:spPr>
        <p:txBody>
          <a:bodyPr/>
          <a:lstStyle/>
          <a:p>
            <a:pPr>
              <a:defRPr i="1" sz="3200"/>
            </a:pPr>
            <a:r>
              <a:t>August 18, 2016 -Jsnover’s Talk</a:t>
            </a:r>
          </a:p>
          <a:p>
            <a:pPr>
              <a:defRPr i="1" sz="3200"/>
            </a:pPr>
            <a:r>
              <a:t>Current Version: v6.0.0-beta.1 release of PowerShellCore</a:t>
            </a:r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962" y="6005737"/>
            <a:ext cx="1731539" cy="813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lvl="1"/>
            <a:r>
              <a:t>plan</a:t>
            </a:r>
          </a:p>
        </p:txBody>
      </p:sp>
      <p:sp>
        <p:nvSpPr>
          <p:cNvPr id="137" name="Content Placeholder 2"/>
          <p:cNvSpPr/>
          <p:nvPr>
            <p:ph type="body" idx="1"/>
          </p:nvPr>
        </p:nvSpPr>
        <p:spPr>
          <a:xfrm>
            <a:off x="346840" y="2011678"/>
            <a:ext cx="11582401" cy="4727450"/>
          </a:xfrm>
          <a:prstGeom prst="rect">
            <a:avLst/>
          </a:prstGeom>
        </p:spPr>
        <p:txBody>
          <a:bodyPr/>
          <a:lstStyle/>
          <a:p>
            <a:pPr>
              <a:defRPr i="1" sz="3200"/>
            </a:pPr>
            <a:r>
              <a:t>PSRP over OpenSSH</a:t>
            </a:r>
          </a:p>
          <a:p>
            <a:pPr>
              <a:defRPr i="1" sz="3200"/>
            </a:pPr>
            <a:r>
              <a:t>PowerShell-based DSC resources on Linux</a:t>
            </a:r>
          </a:p>
        </p:txBody>
      </p:sp>
      <p:pic>
        <p:nvPicPr>
          <p:cNvPr id="1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962" y="6005737"/>
            <a:ext cx="1731539" cy="813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lvl="1"/>
            <a:r>
              <a:t>plan</a:t>
            </a:r>
          </a:p>
        </p:txBody>
      </p:sp>
      <p:sp>
        <p:nvSpPr>
          <p:cNvPr id="142" name="Content Placeholder 2"/>
          <p:cNvSpPr/>
          <p:nvPr>
            <p:ph type="body" idx="1"/>
          </p:nvPr>
        </p:nvSpPr>
        <p:spPr>
          <a:xfrm>
            <a:off x="346840" y="2011678"/>
            <a:ext cx="11582401" cy="4727450"/>
          </a:xfrm>
          <a:prstGeom prst="rect">
            <a:avLst/>
          </a:prstGeom>
        </p:spPr>
        <p:txBody>
          <a:bodyPr/>
          <a:lstStyle/>
          <a:p>
            <a:pPr>
              <a:defRPr i="1" sz="3200"/>
            </a:pPr>
          </a:p>
        </p:txBody>
      </p:sp>
      <p:pic>
        <p:nvPicPr>
          <p:cNvPr id="1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962" y="6005737"/>
            <a:ext cx="1731539" cy="813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9175" y="3485957"/>
            <a:ext cx="12192001" cy="2832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5675" y="1727200"/>
            <a:ext cx="4038601" cy="160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lvl="1"/>
            <a:r>
              <a:t>plan</a:t>
            </a:r>
          </a:p>
        </p:txBody>
      </p:sp>
      <p:sp>
        <p:nvSpPr>
          <p:cNvPr id="149" name="Content Placeholder 2"/>
          <p:cNvSpPr/>
          <p:nvPr>
            <p:ph type="body" idx="1"/>
          </p:nvPr>
        </p:nvSpPr>
        <p:spPr>
          <a:xfrm>
            <a:off x="346840" y="2011678"/>
            <a:ext cx="11582401" cy="4727450"/>
          </a:xfrm>
          <a:prstGeom prst="rect">
            <a:avLst/>
          </a:prstGeom>
        </p:spPr>
        <p:txBody>
          <a:bodyPr/>
          <a:lstStyle/>
          <a:p>
            <a:pPr>
              <a:defRPr i="1" sz="3200"/>
            </a:pPr>
          </a:p>
        </p:txBody>
      </p:sp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962" y="6005737"/>
            <a:ext cx="1731539" cy="813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8754" y="3814459"/>
            <a:ext cx="8781963" cy="1856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43138" y="1671918"/>
            <a:ext cx="8781962" cy="2007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lvl="1"/>
            <a:r>
              <a:t>references</a:t>
            </a:r>
          </a:p>
        </p:txBody>
      </p:sp>
      <p:sp>
        <p:nvSpPr>
          <p:cNvPr id="156" name="Content Placeholder 2"/>
          <p:cNvSpPr/>
          <p:nvPr>
            <p:ph type="body" idx="1"/>
          </p:nvPr>
        </p:nvSpPr>
        <p:spPr>
          <a:xfrm>
            <a:off x="346840" y="2011678"/>
            <a:ext cx="11582401" cy="4727450"/>
          </a:xfrm>
          <a:prstGeom prst="rect">
            <a:avLst/>
          </a:prstGeom>
        </p:spPr>
        <p:txBody>
          <a:bodyPr/>
          <a:lstStyle/>
          <a:p>
            <a:pPr marL="115214" indent="-115214" defTabSz="576072">
              <a:spcBef>
                <a:spcPts val="700"/>
              </a:spcBef>
              <a:defRPr i="1" sz="2016"/>
            </a:pPr>
            <a:r>
              <a:rPr u="sng">
                <a:solidFill>
                  <a:srgbClr val="005DBA"/>
                </a:solidFill>
                <a:uFill>
                  <a:solidFill>
                    <a:srgbClr val="005DBA"/>
                  </a:solidFill>
                </a:uFill>
                <a:hlinkClick r:id="rId2" invalidUrl="" action="" tgtFrame="" tooltip="" history="1" highlightClick="0" endSnd="0"/>
              </a:rPr>
              <a:t>https://blogs.msdn.microsoft.com/wsl/2016/04/22/windows-subsystem-for-linux-overview/</a:t>
            </a:r>
          </a:p>
          <a:p>
            <a:pPr marL="115214" indent="-115214" defTabSz="576072">
              <a:spcBef>
                <a:spcPts val="700"/>
              </a:spcBef>
              <a:defRPr i="1" sz="2016"/>
            </a:pPr>
            <a:r>
              <a:rPr u="sng">
                <a:solidFill>
                  <a:srgbClr val="005DBA"/>
                </a:solidFill>
                <a:uFill>
                  <a:solidFill>
                    <a:srgbClr val="005DBA"/>
                  </a:solidFill>
                </a:uFill>
                <a:hlinkClick r:id="rId3" invalidUrl="" action="" tgtFrame="" tooltip="" history="1" highlightClick="0" endSnd="0"/>
              </a:rPr>
              <a:t>https://blogs.technet.microsoft.com/heyscriptingguy/2016/09/28/part-1-install-bash-on-windows-10-omi-cim-server-and-dsc-for-linux/</a:t>
            </a:r>
          </a:p>
          <a:p>
            <a:pPr marL="115214" indent="-115214" defTabSz="576072">
              <a:spcBef>
                <a:spcPts val="700"/>
              </a:spcBef>
              <a:defRPr i="1" sz="2016"/>
            </a:pPr>
            <a:r>
              <a:t>Snover’s blog:</a:t>
            </a:r>
          </a:p>
          <a:p>
            <a:pPr lvl="1" marL="259232" indent="-115214" defTabSz="576072">
              <a:spcBef>
                <a:spcPts val="700"/>
              </a:spcBef>
              <a:defRPr i="1" sz="2016"/>
            </a:pPr>
            <a:r>
              <a:rPr u="sng">
                <a:solidFill>
                  <a:srgbClr val="005DBA"/>
                </a:solidFill>
                <a:uFill>
                  <a:solidFill>
                    <a:srgbClr val="005DBA"/>
                  </a:solidFill>
                </a:uFill>
                <a:hlinkClick r:id="rId4" invalidUrl="" action="" tgtFrame="" tooltip="" history="1" highlightClick="0" endSnd="0"/>
              </a:rPr>
              <a:t>https://azure.microsoft.com/en-us/blog/powershell-is-open-sourced-and-is-available-on-linux/</a:t>
            </a:r>
          </a:p>
          <a:p>
            <a:pPr marL="115214" indent="-115214" defTabSz="576072">
              <a:spcBef>
                <a:spcPts val="700"/>
              </a:spcBef>
              <a:defRPr i="1" sz="2016"/>
            </a:pPr>
            <a:r>
              <a:rPr u="sng">
                <a:solidFill>
                  <a:srgbClr val="005DBA"/>
                </a:solidFill>
                <a:uFill>
                  <a:solidFill>
                    <a:srgbClr val="005DBA"/>
                  </a:solidFill>
                </a:uFill>
                <a:hlinkClick r:id="rId5" invalidUrl="" action="" tgtFrame="" tooltip="" history="1" highlightClick="0" endSnd="0"/>
              </a:rPr>
              <a:t>https://blogs.msdn.microsoft.com/powershell/2016/08/18/powershell-on-linux-and-open-source-2/</a:t>
            </a:r>
          </a:p>
          <a:p>
            <a:pPr marL="115214" indent="-115214" defTabSz="576072">
              <a:spcBef>
                <a:spcPts val="700"/>
              </a:spcBef>
              <a:defRPr i="1" sz="2016"/>
            </a:pPr>
            <a:r>
              <a:t>Packages MS:</a:t>
            </a:r>
          </a:p>
          <a:p>
            <a:pPr marL="115214" indent="-115214" defTabSz="576072">
              <a:spcBef>
                <a:spcPts val="700"/>
              </a:spcBef>
              <a:defRPr i="1" sz="2016"/>
            </a:pPr>
            <a:r>
              <a:rPr u="sng">
                <a:solidFill>
                  <a:srgbClr val="005DBA"/>
                </a:solidFill>
                <a:uFill>
                  <a:solidFill>
                    <a:srgbClr val="005DBA"/>
                  </a:solidFill>
                </a:uFill>
                <a:hlinkClick r:id="rId6" invalidUrl="" action="" tgtFrame="" tooltip="" history="1" highlightClick="0" endSnd="0"/>
              </a:rPr>
              <a:t>https://docs.microsoft.com/en-us/windows-server/administration/linux-package-repository-for-microsoft-software</a:t>
            </a:r>
          </a:p>
          <a:p>
            <a:pPr marL="115214" indent="-115214" defTabSz="576072">
              <a:spcBef>
                <a:spcPts val="700"/>
              </a:spcBef>
              <a:defRPr i="1" sz="2016"/>
            </a:pPr>
            <a:r>
              <a:t>AzureRM.Profile.NetCore.Preview</a:t>
            </a:r>
          </a:p>
          <a:p>
            <a:pPr marL="115214" indent="-115214" defTabSz="576072">
              <a:spcBef>
                <a:spcPts val="700"/>
              </a:spcBef>
              <a:defRPr i="1" sz="2016"/>
            </a:pPr>
            <a:r>
              <a:t>https://github.com/Azure/azure-powershell/issues/3958</a:t>
            </a:r>
          </a:p>
          <a:p>
            <a:pPr marL="115214" indent="-115214" defTabSz="576072">
              <a:spcBef>
                <a:spcPts val="700"/>
              </a:spcBef>
              <a:defRPr i="1" sz="2016"/>
            </a:pPr>
          </a:p>
          <a:p>
            <a:pPr marL="115214" indent="-115214" defTabSz="576072">
              <a:spcBef>
                <a:spcPts val="700"/>
              </a:spcBef>
              <a:defRPr i="1" sz="2016"/>
            </a:pPr>
            <a:r>
              <a:t>Releases</a:t>
            </a:r>
          </a:p>
          <a:p>
            <a:pPr lvl="1" marL="259232" indent="-115214" defTabSz="576072">
              <a:spcBef>
                <a:spcPts val="700"/>
              </a:spcBef>
              <a:defRPr i="1" sz="2016"/>
            </a:pPr>
            <a:r>
              <a:rPr u="sng">
                <a:solidFill>
                  <a:srgbClr val="005DBA"/>
                </a:solidFill>
                <a:uFill>
                  <a:solidFill>
                    <a:srgbClr val="005DBA"/>
                  </a:solidFill>
                </a:uFill>
                <a:hlinkClick r:id="rId7" invalidUrl="" action="" tgtFrame="" tooltip="" history="1" highlightClick="0" endSnd="0"/>
              </a:rPr>
              <a:t>https://github.com/PowerShell/PowerShell/releases</a:t>
            </a:r>
          </a:p>
        </p:txBody>
      </p:sp>
      <p:pic>
        <p:nvPicPr>
          <p:cNvPr id="157" name="Picture 2" descr="Picture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tiff" descr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396962" y="6005737"/>
            <a:ext cx="1731539" cy="813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7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/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lvl="1"/>
            <a:r>
              <a:t>thank you!</a:t>
            </a:r>
          </a:p>
        </p:txBody>
      </p:sp>
      <p:sp>
        <p:nvSpPr>
          <p:cNvPr id="161" name="Content Placeholder 2"/>
          <p:cNvSpPr/>
          <p:nvPr>
            <p:ph type="body" idx="1"/>
          </p:nvPr>
        </p:nvSpPr>
        <p:spPr>
          <a:xfrm>
            <a:off x="346840" y="2011678"/>
            <a:ext cx="11582401" cy="4727450"/>
          </a:xfrm>
          <a:prstGeom prst="rect">
            <a:avLst/>
          </a:prstGeom>
        </p:spPr>
        <p:txBody>
          <a:bodyPr/>
          <a:lstStyle>
            <a:lvl1pPr>
              <a:defRPr i="1" sz="3200"/>
            </a:lvl1pPr>
          </a:lstStyle>
          <a:p>
            <a:pPr/>
            <a:r>
              <a:t>Questions?</a:t>
            </a:r>
          </a:p>
        </p:txBody>
      </p:sp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962" y="6005737"/>
            <a:ext cx="1731539" cy="813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anded">
  <a:themeElements>
    <a:clrScheme name="Banded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00FF"/>
      </a:hlink>
      <a:folHlink>
        <a:srgbClr val="FF00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5875" dir="540000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anded">
  <a:themeElements>
    <a:clrScheme name="B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00FF"/>
      </a:hlink>
      <a:folHlink>
        <a:srgbClr val="FF00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5875" dir="540000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