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43" autoAdjust="0"/>
  </p:normalViewPr>
  <p:slideViewPr>
    <p:cSldViewPr snapToGrid="0">
      <p:cViewPr varScale="1">
        <p:scale>
          <a:sx n="80" d="100"/>
          <a:sy n="8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619CC-8DEB-4E79-8DF6-1A898123264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E34CB-FAA9-46AF-804F-C5D35C87E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my case, it is: C:\Users\eeb1114\Documents\Learning\AngularPresentation\quickstart-master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export interface Person {</a:t>
            </a:r>
          </a:p>
          <a:p>
            <a:r>
              <a:rPr lang="en-US" b="0" dirty="0" smtClean="0"/>
              <a:t>  id: number;</a:t>
            </a:r>
          </a:p>
          <a:p>
            <a:r>
              <a:rPr lang="en-US" b="0" dirty="0" smtClean="0"/>
              <a:t>  name: string;</a:t>
            </a:r>
          </a:p>
          <a:p>
            <a:r>
              <a:rPr lang="en-US" b="0" dirty="0" smtClean="0"/>
              <a:t>  weight: number;</a:t>
            </a:r>
          </a:p>
          <a:p>
            <a:r>
              <a:rPr lang="en-US" b="0" dirty="0" smtClean="0"/>
              <a:t>  height: number;</a:t>
            </a:r>
          </a:p>
          <a:p>
            <a:r>
              <a:rPr lang="en-US" b="0" dirty="0" smtClean="0"/>
              <a:t>  gender: string;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==============</a:t>
            </a:r>
          </a:p>
          <a:p>
            <a:r>
              <a:rPr lang="en-US" b="0" dirty="0" smtClean="0"/>
              <a:t>import { Injectable } from '@angular/core';</a:t>
            </a:r>
          </a:p>
          <a:p>
            <a:r>
              <a:rPr lang="en-US" b="0" dirty="0" smtClean="0"/>
              <a:t>import { Http, Response, Headers} from '@angular/http';</a:t>
            </a:r>
          </a:p>
          <a:p>
            <a:r>
              <a:rPr lang="en-US" b="0" dirty="0" smtClean="0"/>
              <a:t>import { Observable } from '</a:t>
            </a:r>
            <a:r>
              <a:rPr lang="en-US" b="0" dirty="0" err="1" smtClean="0"/>
              <a:t>rxjs</a:t>
            </a:r>
            <a:r>
              <a:rPr lang="en-US" b="0" dirty="0" smtClean="0"/>
              <a:t>/Rx';</a:t>
            </a:r>
          </a:p>
          <a:p>
            <a:r>
              <a:rPr lang="en-US" b="0" dirty="0" smtClean="0"/>
              <a:t>import { Person } from './person';</a:t>
            </a:r>
          </a:p>
          <a:p>
            <a:endParaRPr lang="en-US" b="0" dirty="0" smtClean="0"/>
          </a:p>
          <a:p>
            <a:r>
              <a:rPr lang="en-US" b="0" dirty="0" smtClean="0"/>
              <a:t>@Injectable()</a:t>
            </a:r>
          </a:p>
          <a:p>
            <a:r>
              <a:rPr lang="en-US" b="0" dirty="0" smtClean="0"/>
              <a:t>export class </a:t>
            </a:r>
            <a:r>
              <a:rPr lang="en-US" b="0" dirty="0" err="1" smtClean="0"/>
              <a:t>PeopleService</a:t>
            </a:r>
            <a:r>
              <a:rPr lang="en-US" b="0" dirty="0" smtClean="0"/>
              <a:t> {</a:t>
            </a:r>
          </a:p>
          <a:p>
            <a:r>
              <a:rPr lang="en-US" b="0" dirty="0" smtClean="0"/>
              <a:t>  private </a:t>
            </a:r>
            <a:r>
              <a:rPr lang="en-US" b="0" dirty="0" err="1" smtClean="0"/>
              <a:t>baseUrl</a:t>
            </a:r>
            <a:r>
              <a:rPr lang="en-US" b="0" dirty="0" smtClean="0"/>
              <a:t>: string = 'http://swapi.co/</a:t>
            </a:r>
            <a:r>
              <a:rPr lang="en-US" b="0" dirty="0" err="1" smtClean="0"/>
              <a:t>api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  constructor(private http: Http) {</a:t>
            </a:r>
          </a:p>
          <a:p>
            <a:r>
              <a:rPr lang="en-US" b="0" dirty="0" smtClean="0"/>
              <a:t>  }</a:t>
            </a:r>
          </a:p>
          <a:p>
            <a:endParaRPr lang="en-US" b="0" dirty="0" smtClean="0"/>
          </a:p>
          <a:p>
            <a:r>
              <a:rPr lang="en-US" b="0" dirty="0" smtClean="0"/>
              <a:t>  </a:t>
            </a:r>
            <a:r>
              <a:rPr lang="en-US" b="0" dirty="0" err="1" smtClean="0"/>
              <a:t>getAll</a:t>
            </a:r>
            <a:r>
              <a:rPr lang="en-US" b="0" dirty="0" smtClean="0"/>
              <a:t>(): Observable&lt;Person[]&gt; {</a:t>
            </a:r>
          </a:p>
          <a:p>
            <a:r>
              <a:rPr lang="en-US" b="0" dirty="0" smtClean="0"/>
              <a:t>    let people$ = </a:t>
            </a:r>
            <a:r>
              <a:rPr lang="en-US" b="0" dirty="0" err="1" smtClean="0"/>
              <a:t>this.http</a:t>
            </a:r>
            <a:endParaRPr lang="en-US" b="0" dirty="0" smtClean="0"/>
          </a:p>
          <a:p>
            <a:r>
              <a:rPr lang="en-US" b="0" dirty="0" smtClean="0"/>
              <a:t>      .get(`${</a:t>
            </a:r>
            <a:r>
              <a:rPr lang="en-US" b="0" dirty="0" err="1" smtClean="0"/>
              <a:t>this.baseUrl</a:t>
            </a:r>
            <a:r>
              <a:rPr lang="en-US" b="0" dirty="0" smtClean="0"/>
              <a:t>}/people`, {headers: </a:t>
            </a:r>
            <a:r>
              <a:rPr lang="en-US" b="0" dirty="0" err="1" smtClean="0"/>
              <a:t>this.getHeaders</a:t>
            </a:r>
            <a:r>
              <a:rPr lang="en-US" b="0" dirty="0" smtClean="0"/>
              <a:t>()})</a:t>
            </a:r>
          </a:p>
          <a:p>
            <a:r>
              <a:rPr lang="en-US" b="0" dirty="0" smtClean="0"/>
              <a:t>      .map(</a:t>
            </a:r>
            <a:r>
              <a:rPr lang="en-US" b="0" dirty="0" err="1" smtClean="0"/>
              <a:t>mapPersons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      .catch(</a:t>
            </a:r>
            <a:r>
              <a:rPr lang="en-US" b="0" dirty="0" err="1" smtClean="0"/>
              <a:t>handleError</a:t>
            </a:r>
            <a:r>
              <a:rPr lang="en-US" b="0" dirty="0" smtClean="0"/>
              <a:t>);</a:t>
            </a:r>
          </a:p>
          <a:p>
            <a:r>
              <a:rPr lang="en-US" b="0" dirty="0" smtClean="0"/>
              <a:t>    return people$;</a:t>
            </a:r>
          </a:p>
          <a:p>
            <a:r>
              <a:rPr lang="en-US" b="0" dirty="0" smtClean="0"/>
              <a:t>  }</a:t>
            </a:r>
          </a:p>
          <a:p>
            <a:endParaRPr lang="en-US" b="0" dirty="0" smtClean="0"/>
          </a:p>
          <a:p>
            <a:r>
              <a:rPr lang="en-US" b="0" dirty="0" smtClean="0"/>
              <a:t>  get(id: number): Observable&lt;Person&gt; {</a:t>
            </a:r>
          </a:p>
          <a:p>
            <a:r>
              <a:rPr lang="en-US" b="0" dirty="0" smtClean="0"/>
              <a:t>    let person$ = </a:t>
            </a:r>
            <a:r>
              <a:rPr lang="en-US" b="0" dirty="0" err="1" smtClean="0"/>
              <a:t>this.http</a:t>
            </a:r>
            <a:endParaRPr lang="en-US" b="0" dirty="0" smtClean="0"/>
          </a:p>
          <a:p>
            <a:r>
              <a:rPr lang="en-US" b="0" dirty="0" smtClean="0"/>
              <a:t>      .get(`${</a:t>
            </a:r>
            <a:r>
              <a:rPr lang="en-US" b="0" dirty="0" err="1" smtClean="0"/>
              <a:t>this.baseUrl</a:t>
            </a:r>
            <a:r>
              <a:rPr lang="en-US" b="0" dirty="0" smtClean="0"/>
              <a:t>}/people/${id}`, {headers: </a:t>
            </a:r>
            <a:r>
              <a:rPr lang="en-US" b="0" dirty="0" err="1" smtClean="0"/>
              <a:t>this.getHeaders</a:t>
            </a:r>
            <a:r>
              <a:rPr lang="en-US" b="0" dirty="0" smtClean="0"/>
              <a:t>()})</a:t>
            </a:r>
          </a:p>
          <a:p>
            <a:r>
              <a:rPr lang="en-US" b="0" dirty="0" smtClean="0"/>
              <a:t>      .map(</a:t>
            </a:r>
            <a:r>
              <a:rPr lang="en-US" b="0" dirty="0" err="1" smtClean="0"/>
              <a:t>mapPerson</a:t>
            </a:r>
            <a:r>
              <a:rPr lang="en-US" b="0" dirty="0" smtClean="0"/>
              <a:t>);</a:t>
            </a:r>
          </a:p>
          <a:p>
            <a:r>
              <a:rPr lang="en-US" b="0" dirty="0" smtClean="0"/>
              <a:t>    return person$;</a:t>
            </a:r>
          </a:p>
          <a:p>
            <a:r>
              <a:rPr lang="en-US" b="0" dirty="0" smtClean="0"/>
              <a:t>  }</a:t>
            </a:r>
          </a:p>
          <a:p>
            <a:endParaRPr lang="en-US" b="0" dirty="0" smtClean="0"/>
          </a:p>
          <a:p>
            <a:r>
              <a:rPr lang="en-US" b="0" dirty="0" smtClean="0"/>
              <a:t>  private </a:t>
            </a:r>
            <a:r>
              <a:rPr lang="en-US" b="0" dirty="0" err="1" smtClean="0"/>
              <a:t>getHeaders</a:t>
            </a:r>
            <a:r>
              <a:rPr lang="en-US" b="0" dirty="0" smtClean="0"/>
              <a:t>() {</a:t>
            </a:r>
          </a:p>
          <a:p>
            <a:r>
              <a:rPr lang="en-US" b="0" dirty="0" smtClean="0"/>
              <a:t>    let headers = new Headers();</a:t>
            </a:r>
          </a:p>
          <a:p>
            <a:r>
              <a:rPr lang="en-US" b="0" dirty="0" smtClean="0"/>
              <a:t>    </a:t>
            </a:r>
            <a:r>
              <a:rPr lang="en-US" b="0" dirty="0" err="1" smtClean="0"/>
              <a:t>headers.append</a:t>
            </a:r>
            <a:r>
              <a:rPr lang="en-US" b="0" dirty="0" smtClean="0"/>
              <a:t>('Accept', 'application/</a:t>
            </a:r>
            <a:r>
              <a:rPr lang="en-US" b="0" dirty="0" err="1" smtClean="0"/>
              <a:t>json</a:t>
            </a:r>
            <a:r>
              <a:rPr lang="en-US" b="0" dirty="0" smtClean="0"/>
              <a:t>');</a:t>
            </a:r>
          </a:p>
          <a:p>
            <a:r>
              <a:rPr lang="en-US" b="0" dirty="0" smtClean="0"/>
              <a:t>    return headers;</a:t>
            </a:r>
          </a:p>
          <a:p>
            <a:r>
              <a:rPr lang="en-US" b="0" dirty="0" smtClean="0"/>
              <a:t>  }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function </a:t>
            </a:r>
            <a:r>
              <a:rPr lang="en-US" b="0" dirty="0" err="1" smtClean="0"/>
              <a:t>mapPersons</a:t>
            </a:r>
            <a:r>
              <a:rPr lang="en-US" b="0" dirty="0" smtClean="0"/>
              <a:t>(response: Response): Person[] {</a:t>
            </a:r>
          </a:p>
          <a:p>
            <a:r>
              <a:rPr lang="en-US" b="0" dirty="0" smtClean="0"/>
              <a:t>  // uncomment to simulate error:</a:t>
            </a:r>
          </a:p>
          <a:p>
            <a:r>
              <a:rPr lang="en-US" b="0" dirty="0" smtClean="0"/>
              <a:t>  // throw new Error('ups! Force choke!');</a:t>
            </a:r>
          </a:p>
          <a:p>
            <a:endParaRPr lang="en-US" b="0" dirty="0" smtClean="0"/>
          </a:p>
          <a:p>
            <a:r>
              <a:rPr lang="en-US" b="0" dirty="0" smtClean="0"/>
              <a:t>  // The response of the API has a results</a:t>
            </a:r>
          </a:p>
          <a:p>
            <a:r>
              <a:rPr lang="en-US" b="0" dirty="0" smtClean="0"/>
              <a:t>  // property with the actual results</a:t>
            </a:r>
          </a:p>
          <a:p>
            <a:r>
              <a:rPr lang="en-US" b="0" dirty="0" smtClean="0"/>
              <a:t>  return </a:t>
            </a:r>
            <a:r>
              <a:rPr lang="en-US" b="0" dirty="0" err="1" smtClean="0"/>
              <a:t>response.json</a:t>
            </a:r>
            <a:r>
              <a:rPr lang="en-US" b="0" dirty="0" smtClean="0"/>
              <a:t>().</a:t>
            </a:r>
            <a:r>
              <a:rPr lang="en-US" b="0" dirty="0" err="1" smtClean="0"/>
              <a:t>results.map</a:t>
            </a:r>
            <a:r>
              <a:rPr lang="en-US" b="0" dirty="0" smtClean="0"/>
              <a:t>(</a:t>
            </a:r>
            <a:r>
              <a:rPr lang="en-US" b="0" dirty="0" err="1" smtClean="0"/>
              <a:t>toPerson</a:t>
            </a:r>
            <a:r>
              <a:rPr lang="en-US" b="0" dirty="0" smtClean="0"/>
              <a:t>);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function </a:t>
            </a:r>
            <a:r>
              <a:rPr lang="en-US" b="0" dirty="0" err="1" smtClean="0"/>
              <a:t>toPerson</a:t>
            </a:r>
            <a:r>
              <a:rPr lang="en-US" b="0" dirty="0" smtClean="0"/>
              <a:t>(r: any): Person {</a:t>
            </a:r>
          </a:p>
          <a:p>
            <a:r>
              <a:rPr lang="en-US" b="0" dirty="0" smtClean="0"/>
              <a:t>  let person = &lt;Person&gt;({</a:t>
            </a:r>
          </a:p>
          <a:p>
            <a:r>
              <a:rPr lang="en-US" b="0" dirty="0" smtClean="0"/>
              <a:t>    id: </a:t>
            </a:r>
            <a:r>
              <a:rPr lang="en-US" b="0" dirty="0" err="1" smtClean="0"/>
              <a:t>extractId</a:t>
            </a:r>
            <a:r>
              <a:rPr lang="en-US" b="0" dirty="0" smtClean="0"/>
              <a:t>(r),</a:t>
            </a:r>
          </a:p>
          <a:p>
            <a:r>
              <a:rPr lang="en-US" b="0" dirty="0" smtClean="0"/>
              <a:t>    url: r.url,</a:t>
            </a:r>
          </a:p>
          <a:p>
            <a:r>
              <a:rPr lang="en-US" b="0" dirty="0" smtClean="0"/>
              <a:t>    name: r.name,</a:t>
            </a:r>
          </a:p>
          <a:p>
            <a:r>
              <a:rPr lang="en-US" b="0" dirty="0" smtClean="0"/>
              <a:t>    weight: </a:t>
            </a:r>
            <a:r>
              <a:rPr lang="en-US" b="0" dirty="0" err="1" smtClean="0"/>
              <a:t>r.mass</a:t>
            </a:r>
            <a:r>
              <a:rPr lang="en-US" b="0" dirty="0" smtClean="0"/>
              <a:t>,</a:t>
            </a:r>
          </a:p>
          <a:p>
            <a:r>
              <a:rPr lang="en-US" b="0" dirty="0" smtClean="0"/>
              <a:t>    height: </a:t>
            </a:r>
            <a:r>
              <a:rPr lang="en-US" b="0" dirty="0" err="1" smtClean="0"/>
              <a:t>r.height</a:t>
            </a:r>
            <a:r>
              <a:rPr lang="en-US" b="0" dirty="0" smtClean="0"/>
              <a:t>,</a:t>
            </a:r>
          </a:p>
          <a:p>
            <a:r>
              <a:rPr lang="en-US" b="0" dirty="0" smtClean="0"/>
              <a:t>    gender: </a:t>
            </a:r>
            <a:r>
              <a:rPr lang="en-US" b="0" dirty="0" err="1" smtClean="0"/>
              <a:t>r.gender</a:t>
            </a:r>
            <a:r>
              <a:rPr lang="en-US" b="0" dirty="0" smtClean="0"/>
              <a:t>,</a:t>
            </a:r>
          </a:p>
          <a:p>
            <a:r>
              <a:rPr lang="en-US" b="0" dirty="0" smtClean="0"/>
              <a:t>  });</a:t>
            </a:r>
          </a:p>
          <a:p>
            <a:r>
              <a:rPr lang="en-US" b="0" dirty="0" smtClean="0"/>
              <a:t>  console.log('Parsed person:', person);</a:t>
            </a:r>
          </a:p>
          <a:p>
            <a:r>
              <a:rPr lang="en-US" b="0" dirty="0" smtClean="0"/>
              <a:t>  return person;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// to avoid breaking the rest of our app</a:t>
            </a:r>
          </a:p>
          <a:p>
            <a:r>
              <a:rPr lang="en-US" b="0" dirty="0" smtClean="0"/>
              <a:t>// I extract the id from the person </a:t>
            </a:r>
            <a:r>
              <a:rPr lang="en-US" b="0" dirty="0" err="1" smtClean="0"/>
              <a:t>url</a:t>
            </a:r>
            <a:endParaRPr lang="en-US" b="0" dirty="0" smtClean="0"/>
          </a:p>
          <a:p>
            <a:r>
              <a:rPr lang="en-US" b="0" dirty="0" smtClean="0"/>
              <a:t>function </a:t>
            </a:r>
            <a:r>
              <a:rPr lang="en-US" b="0" dirty="0" err="1" smtClean="0"/>
              <a:t>extractId</a:t>
            </a:r>
            <a:r>
              <a:rPr lang="en-US" b="0" dirty="0" smtClean="0"/>
              <a:t>(</a:t>
            </a:r>
            <a:r>
              <a:rPr lang="en-US" b="0" dirty="0" err="1" smtClean="0"/>
              <a:t>personData</a:t>
            </a:r>
            <a:r>
              <a:rPr lang="en-US" b="0" dirty="0" smtClean="0"/>
              <a:t>: any) {</a:t>
            </a:r>
          </a:p>
          <a:p>
            <a:r>
              <a:rPr lang="en-US" b="0" dirty="0" smtClean="0"/>
              <a:t>  let </a:t>
            </a:r>
            <a:r>
              <a:rPr lang="en-US" b="0" dirty="0" err="1" smtClean="0"/>
              <a:t>extractedId</a:t>
            </a:r>
            <a:r>
              <a:rPr lang="en-US" b="0" dirty="0" smtClean="0"/>
              <a:t> = </a:t>
            </a:r>
            <a:r>
              <a:rPr lang="en-US" b="0" dirty="0" err="1" smtClean="0"/>
              <a:t>personData.url.replace</a:t>
            </a:r>
            <a:r>
              <a:rPr lang="en-US" b="0" dirty="0" smtClean="0"/>
              <a:t>('http://swapi.co/</a:t>
            </a:r>
            <a:r>
              <a:rPr lang="en-US" b="0" dirty="0" err="1" smtClean="0"/>
              <a:t>api</a:t>
            </a:r>
            <a:r>
              <a:rPr lang="en-US" b="0" dirty="0" smtClean="0"/>
              <a:t>/people/', '').replace('/', '');</a:t>
            </a:r>
          </a:p>
          <a:p>
            <a:r>
              <a:rPr lang="en-US" b="0" dirty="0" smtClean="0"/>
              <a:t>  return </a:t>
            </a:r>
            <a:r>
              <a:rPr lang="en-US" b="0" dirty="0" err="1" smtClean="0"/>
              <a:t>parseInt</a:t>
            </a:r>
            <a:r>
              <a:rPr lang="en-US" b="0" dirty="0" smtClean="0"/>
              <a:t>(</a:t>
            </a:r>
            <a:r>
              <a:rPr lang="en-US" b="0" dirty="0" err="1" smtClean="0"/>
              <a:t>extractedId</a:t>
            </a:r>
            <a:r>
              <a:rPr lang="en-US" b="0" dirty="0" smtClean="0"/>
              <a:t>);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function </a:t>
            </a:r>
            <a:r>
              <a:rPr lang="en-US" b="0" dirty="0" err="1" smtClean="0"/>
              <a:t>mapPerson</a:t>
            </a:r>
            <a:r>
              <a:rPr lang="en-US" b="0" dirty="0" smtClean="0"/>
              <a:t>(response: Response): Person {</a:t>
            </a:r>
          </a:p>
          <a:p>
            <a:r>
              <a:rPr lang="en-US" b="0" dirty="0" smtClean="0"/>
              <a:t>  // </a:t>
            </a:r>
            <a:r>
              <a:rPr lang="en-US" b="0" dirty="0" err="1" smtClean="0"/>
              <a:t>toPerson</a:t>
            </a:r>
            <a:r>
              <a:rPr lang="en-US" b="0" dirty="0" smtClean="0"/>
              <a:t> looks just like in the previous example</a:t>
            </a:r>
          </a:p>
          <a:p>
            <a:r>
              <a:rPr lang="en-US" b="0" dirty="0" smtClean="0"/>
              <a:t>  return </a:t>
            </a:r>
            <a:r>
              <a:rPr lang="en-US" b="0" dirty="0" err="1" smtClean="0"/>
              <a:t>toPerson</a:t>
            </a:r>
            <a:r>
              <a:rPr lang="en-US" b="0" dirty="0" smtClean="0"/>
              <a:t>(</a:t>
            </a:r>
            <a:r>
              <a:rPr lang="en-US" b="0" dirty="0" err="1" smtClean="0"/>
              <a:t>response.json</a:t>
            </a:r>
            <a:r>
              <a:rPr lang="en-US" b="0" dirty="0" smtClean="0"/>
              <a:t>());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// this could also be a private method of the component class</a:t>
            </a:r>
          </a:p>
          <a:p>
            <a:r>
              <a:rPr lang="en-US" b="0" dirty="0" smtClean="0"/>
              <a:t>function </a:t>
            </a:r>
            <a:r>
              <a:rPr lang="en-US" b="0" dirty="0" err="1" smtClean="0"/>
              <a:t>handleError</a:t>
            </a:r>
            <a:r>
              <a:rPr lang="en-US" b="0" dirty="0" smtClean="0"/>
              <a:t> (error: any) {</a:t>
            </a:r>
          </a:p>
          <a:p>
            <a:r>
              <a:rPr lang="en-US" b="0" dirty="0" smtClean="0"/>
              <a:t>  // log error</a:t>
            </a:r>
          </a:p>
          <a:p>
            <a:r>
              <a:rPr lang="en-US" b="0" dirty="0" smtClean="0"/>
              <a:t>  // could be something more </a:t>
            </a:r>
            <a:r>
              <a:rPr lang="en-US" b="0" dirty="0" err="1" smtClean="0"/>
              <a:t>sofisticated</a:t>
            </a:r>
            <a:endParaRPr lang="en-US" b="0" dirty="0" smtClean="0"/>
          </a:p>
          <a:p>
            <a:r>
              <a:rPr lang="en-US" b="0" dirty="0" smtClean="0"/>
              <a:t>  let </a:t>
            </a:r>
            <a:r>
              <a:rPr lang="en-US" b="0" dirty="0" err="1" smtClean="0"/>
              <a:t>errorMsg</a:t>
            </a:r>
            <a:r>
              <a:rPr lang="en-US" b="0" dirty="0" smtClean="0"/>
              <a:t> = </a:t>
            </a:r>
            <a:r>
              <a:rPr lang="en-US" b="0" dirty="0" err="1" smtClean="0"/>
              <a:t>error.message</a:t>
            </a:r>
            <a:r>
              <a:rPr lang="en-US" b="0" dirty="0" smtClean="0"/>
              <a:t> || `Yikes! There was </a:t>
            </a:r>
            <a:r>
              <a:rPr lang="en-US" b="0" dirty="0" err="1" smtClean="0"/>
              <a:t>was</a:t>
            </a:r>
            <a:r>
              <a:rPr lang="en-US" b="0" dirty="0" smtClean="0"/>
              <a:t> a problem with our </a:t>
            </a:r>
            <a:r>
              <a:rPr lang="en-US" b="0" dirty="0" err="1" smtClean="0"/>
              <a:t>hyperdrive</a:t>
            </a:r>
            <a:r>
              <a:rPr lang="en-US" b="0" dirty="0" smtClean="0"/>
              <a:t> device and we couldn't retrieve your data!`;</a:t>
            </a:r>
          </a:p>
          <a:p>
            <a:r>
              <a:rPr lang="en-US" b="0" dirty="0" smtClean="0"/>
              <a:t>  </a:t>
            </a:r>
            <a:r>
              <a:rPr lang="en-US" b="0" dirty="0" err="1" smtClean="0"/>
              <a:t>console.error</a:t>
            </a:r>
            <a:r>
              <a:rPr lang="en-US" b="0" dirty="0" smtClean="0"/>
              <a:t>(</a:t>
            </a:r>
            <a:r>
              <a:rPr lang="en-US" b="0" dirty="0" err="1" smtClean="0"/>
              <a:t>errorMsg</a:t>
            </a:r>
            <a:r>
              <a:rPr lang="en-US" b="0" dirty="0" smtClean="0"/>
              <a:t>);</a:t>
            </a:r>
          </a:p>
          <a:p>
            <a:endParaRPr lang="en-US" b="0" dirty="0" smtClean="0"/>
          </a:p>
          <a:p>
            <a:r>
              <a:rPr lang="en-US" b="0" dirty="0" smtClean="0"/>
              <a:t>  // throw an application level error</a:t>
            </a:r>
          </a:p>
          <a:p>
            <a:r>
              <a:rPr lang="en-US" b="0" dirty="0" smtClean="0"/>
              <a:t>  return </a:t>
            </a:r>
            <a:r>
              <a:rPr lang="en-US" b="0" dirty="0" err="1" smtClean="0"/>
              <a:t>Observable.throw</a:t>
            </a:r>
            <a:r>
              <a:rPr lang="en-US" b="0" dirty="0" smtClean="0"/>
              <a:t>(</a:t>
            </a:r>
            <a:r>
              <a:rPr lang="en-US" b="0" dirty="0" err="1" smtClean="0"/>
              <a:t>errorMsg</a:t>
            </a:r>
            <a:r>
              <a:rPr lang="en-US" b="0" dirty="0" smtClean="0"/>
              <a:t>);</a:t>
            </a:r>
          </a:p>
          <a:p>
            <a:r>
              <a:rPr lang="en-US" b="0" dirty="0" smtClean="0"/>
              <a:t>}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import { Component } from '@angular/core';</a:t>
            </a:r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PeopleService</a:t>
            </a:r>
            <a:r>
              <a:rPr lang="en-US" b="0" dirty="0" smtClean="0"/>
              <a:t> } from './</a:t>
            </a:r>
            <a:r>
              <a:rPr lang="en-US" b="0" dirty="0" err="1" smtClean="0"/>
              <a:t>people.service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@Component({</a:t>
            </a:r>
          </a:p>
          <a:p>
            <a:r>
              <a:rPr lang="en-US" b="0" dirty="0" smtClean="0"/>
              <a:t>  selector: 'my-app',</a:t>
            </a:r>
          </a:p>
          <a:p>
            <a:r>
              <a:rPr lang="en-US" b="0" dirty="0" smtClean="0"/>
              <a:t>  template: `</a:t>
            </a:r>
          </a:p>
          <a:p>
            <a:r>
              <a:rPr lang="en-US" b="0" dirty="0" smtClean="0"/>
              <a:t>    &lt;h1&gt; {{title}} &lt;/h1&gt;</a:t>
            </a:r>
          </a:p>
          <a:p>
            <a:r>
              <a:rPr lang="en-US" b="0" dirty="0" smtClean="0"/>
              <a:t>    &lt;router-outlet&gt;&lt;/router-outlet&gt;</a:t>
            </a:r>
          </a:p>
          <a:p>
            <a:r>
              <a:rPr lang="en-US" b="0" dirty="0" smtClean="0"/>
              <a:t>  `,</a:t>
            </a:r>
          </a:p>
          <a:p>
            <a:r>
              <a:rPr lang="en-US" b="0" dirty="0" smtClean="0"/>
              <a:t>  // This registers the </a:t>
            </a:r>
            <a:r>
              <a:rPr lang="en-US" b="0" dirty="0" err="1" smtClean="0"/>
              <a:t>PeopleService</a:t>
            </a:r>
            <a:endParaRPr lang="en-US" b="0" dirty="0" smtClean="0"/>
          </a:p>
          <a:p>
            <a:r>
              <a:rPr lang="en-US" b="0" dirty="0" smtClean="0"/>
              <a:t>  providers: [</a:t>
            </a:r>
            <a:r>
              <a:rPr lang="en-US" b="0" dirty="0" err="1" smtClean="0"/>
              <a:t>PeopleService</a:t>
            </a:r>
            <a:r>
              <a:rPr lang="en-US" b="0" dirty="0" smtClean="0"/>
              <a:t>]</a:t>
            </a:r>
          </a:p>
          <a:p>
            <a:r>
              <a:rPr lang="en-US" b="0" dirty="0" smtClean="0"/>
              <a:t>})</a:t>
            </a:r>
          </a:p>
          <a:p>
            <a:r>
              <a:rPr lang="en-US" b="0" dirty="0" smtClean="0"/>
              <a:t>export class </a:t>
            </a:r>
            <a:r>
              <a:rPr lang="en-US" b="0" dirty="0" err="1" smtClean="0"/>
              <a:t>AppComponent</a:t>
            </a:r>
            <a:r>
              <a:rPr lang="en-US" b="0" dirty="0" smtClean="0"/>
              <a:t> {</a:t>
            </a:r>
          </a:p>
          <a:p>
            <a:r>
              <a:rPr lang="en-US" b="0" dirty="0" smtClean="0"/>
              <a:t>  title: string = 'SWAPI - Star Wars People!';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b="0" dirty="0" smtClean="0"/>
              <a:t>==============================</a:t>
            </a:r>
          </a:p>
          <a:p>
            <a:endParaRPr lang="en-US" b="0" dirty="0" smtClean="0"/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NgModule</a:t>
            </a:r>
            <a:r>
              <a:rPr lang="en-US" b="0" dirty="0" smtClean="0"/>
              <a:t> }      from '@angular/core';</a:t>
            </a:r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BrowserModule</a:t>
            </a:r>
            <a:r>
              <a:rPr lang="en-US" b="0" dirty="0" smtClean="0"/>
              <a:t> } from '@angular/platform-browser';</a:t>
            </a:r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HttpModule</a:t>
            </a:r>
            <a:r>
              <a:rPr lang="en-US" b="0" dirty="0" smtClean="0"/>
              <a:t> } from '@angular/http';</a:t>
            </a:r>
          </a:p>
          <a:p>
            <a:endParaRPr lang="en-US" b="0" dirty="0" smtClean="0"/>
          </a:p>
          <a:p>
            <a:r>
              <a:rPr lang="en-US" b="0" dirty="0" smtClean="0"/>
              <a:t>import { routing } from './</a:t>
            </a:r>
            <a:r>
              <a:rPr lang="en-US" b="0" dirty="0" err="1" smtClean="0"/>
              <a:t>app.routes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AppComponent</a:t>
            </a:r>
            <a:r>
              <a:rPr lang="en-US" b="0" dirty="0" smtClean="0"/>
              <a:t> }  from './</a:t>
            </a:r>
            <a:r>
              <a:rPr lang="en-US" b="0" dirty="0" err="1" smtClean="0"/>
              <a:t>app.component</a:t>
            </a:r>
            <a:r>
              <a:rPr lang="en-US" b="0" dirty="0" smtClean="0"/>
              <a:t>';</a:t>
            </a:r>
          </a:p>
          <a:p>
            <a:r>
              <a:rPr lang="en-US" b="0" dirty="0" smtClean="0"/>
              <a:t>// import { </a:t>
            </a:r>
            <a:r>
              <a:rPr lang="en-US" b="0" dirty="0" err="1" smtClean="0"/>
              <a:t>PeopleListComponent</a:t>
            </a:r>
            <a:r>
              <a:rPr lang="en-US" b="0" dirty="0" smtClean="0"/>
              <a:t> } from './people-</a:t>
            </a:r>
            <a:r>
              <a:rPr lang="en-US" b="0" dirty="0" err="1" smtClean="0"/>
              <a:t>list.component</a:t>
            </a:r>
            <a:r>
              <a:rPr lang="en-US" b="0" dirty="0" smtClean="0"/>
              <a:t>';</a:t>
            </a:r>
          </a:p>
          <a:p>
            <a:r>
              <a:rPr lang="en-US" b="0" dirty="0" smtClean="0"/>
              <a:t>// import { </a:t>
            </a:r>
            <a:r>
              <a:rPr lang="en-US" b="0" dirty="0" err="1" smtClean="0"/>
              <a:t>PersonDetailsComponent</a:t>
            </a:r>
            <a:r>
              <a:rPr lang="en-US" b="0" dirty="0" smtClean="0"/>
              <a:t> } from './person-</a:t>
            </a:r>
            <a:r>
              <a:rPr lang="en-US" b="0" dirty="0" err="1" smtClean="0"/>
              <a:t>details.component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@</a:t>
            </a:r>
            <a:r>
              <a:rPr lang="en-US" b="0" dirty="0" err="1" smtClean="0"/>
              <a:t>NgModule</a:t>
            </a:r>
            <a:r>
              <a:rPr lang="en-US" b="0" dirty="0" smtClean="0"/>
              <a:t>({</a:t>
            </a:r>
          </a:p>
          <a:p>
            <a:r>
              <a:rPr lang="en-US" b="0" dirty="0" smtClean="0"/>
              <a:t>  imports: [ </a:t>
            </a:r>
            <a:r>
              <a:rPr lang="en-US" b="0" dirty="0" err="1" smtClean="0"/>
              <a:t>BrowserModule</a:t>
            </a:r>
            <a:r>
              <a:rPr lang="en-US" b="0" dirty="0" smtClean="0"/>
              <a:t>, routing, </a:t>
            </a:r>
            <a:r>
              <a:rPr lang="en-US" b="0" dirty="0" err="1" smtClean="0"/>
              <a:t>HttpModule</a:t>
            </a:r>
            <a:r>
              <a:rPr lang="en-US" b="0" dirty="0" smtClean="0"/>
              <a:t>],</a:t>
            </a:r>
          </a:p>
          <a:p>
            <a:r>
              <a:rPr lang="en-US" b="0" dirty="0" smtClean="0"/>
              <a:t>  // declarations: [ </a:t>
            </a:r>
            <a:r>
              <a:rPr lang="en-US" b="0" dirty="0" err="1" smtClean="0"/>
              <a:t>AppComponent</a:t>
            </a:r>
            <a:r>
              <a:rPr lang="en-US" b="0" dirty="0" smtClean="0"/>
              <a:t>, </a:t>
            </a:r>
            <a:r>
              <a:rPr lang="en-US" b="0" dirty="0" err="1" smtClean="0"/>
              <a:t>PeopleListComponent</a:t>
            </a:r>
            <a:r>
              <a:rPr lang="en-US" b="0" dirty="0" smtClean="0"/>
              <a:t>, </a:t>
            </a:r>
            <a:r>
              <a:rPr lang="en-US" b="0" dirty="0" err="1" smtClean="0"/>
              <a:t>PersonDetailsComponent</a:t>
            </a:r>
            <a:r>
              <a:rPr lang="en-US" b="0" dirty="0" smtClean="0"/>
              <a:t>],</a:t>
            </a:r>
          </a:p>
          <a:p>
            <a:r>
              <a:rPr lang="en-US" b="0" dirty="0" smtClean="0"/>
              <a:t>  declarations: [ </a:t>
            </a:r>
            <a:r>
              <a:rPr lang="en-US" b="0" dirty="0" err="1" smtClean="0"/>
              <a:t>AppComponent</a:t>
            </a:r>
            <a:r>
              <a:rPr lang="en-US" b="0" dirty="0" smtClean="0"/>
              <a:t>],</a:t>
            </a:r>
          </a:p>
          <a:p>
            <a:r>
              <a:rPr lang="en-US" b="0" dirty="0" smtClean="0"/>
              <a:t>  bootstrap: [ </a:t>
            </a:r>
            <a:r>
              <a:rPr lang="en-US" b="0" dirty="0" err="1" smtClean="0"/>
              <a:t>AppComponent</a:t>
            </a:r>
            <a:r>
              <a:rPr lang="en-US" b="0" dirty="0" smtClean="0"/>
              <a:t> ]</a:t>
            </a:r>
          </a:p>
          <a:p>
            <a:r>
              <a:rPr lang="en-US" b="0" dirty="0" smtClean="0"/>
              <a:t>})</a:t>
            </a:r>
          </a:p>
          <a:p>
            <a:r>
              <a:rPr lang="en-US" b="0" dirty="0" smtClean="0"/>
              <a:t>export class </a:t>
            </a:r>
            <a:r>
              <a:rPr lang="en-US" b="0" dirty="0" err="1" smtClean="0"/>
              <a:t>AppModule</a:t>
            </a:r>
            <a:r>
              <a:rPr lang="en-US" b="0" dirty="0" smtClean="0"/>
              <a:t> {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import { Routes, </a:t>
            </a:r>
            <a:r>
              <a:rPr lang="en-US" b="0" dirty="0" err="1" smtClean="0"/>
              <a:t>RouterModule</a:t>
            </a:r>
            <a:r>
              <a:rPr lang="en-US" b="0" dirty="0" smtClean="0"/>
              <a:t> } from '@angular/router';</a:t>
            </a:r>
          </a:p>
          <a:p>
            <a:endParaRPr lang="en-US" b="0" dirty="0" smtClean="0"/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PeopleListComponent</a:t>
            </a:r>
            <a:r>
              <a:rPr lang="en-US" b="0" dirty="0" smtClean="0"/>
              <a:t> } from './people-</a:t>
            </a:r>
            <a:r>
              <a:rPr lang="en-US" b="0" dirty="0" err="1" smtClean="0"/>
              <a:t>list.component</a:t>
            </a:r>
            <a:r>
              <a:rPr lang="en-US" b="0" dirty="0" smtClean="0"/>
              <a:t>';</a:t>
            </a:r>
          </a:p>
          <a:p>
            <a:r>
              <a:rPr lang="en-US" b="0" dirty="0" smtClean="0"/>
              <a:t>// import { </a:t>
            </a:r>
            <a:r>
              <a:rPr lang="en-US" b="0" dirty="0" err="1" smtClean="0"/>
              <a:t>PersonDetailsComponent</a:t>
            </a:r>
            <a:r>
              <a:rPr lang="en-US" b="0" dirty="0" smtClean="0"/>
              <a:t> } from './person-</a:t>
            </a:r>
            <a:r>
              <a:rPr lang="en-US" b="0" dirty="0" err="1" smtClean="0"/>
              <a:t>details.component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// Route </a:t>
            </a:r>
            <a:r>
              <a:rPr lang="en-US" b="0" dirty="0" err="1" smtClean="0"/>
              <a:t>config</a:t>
            </a:r>
            <a:r>
              <a:rPr lang="en-US" b="0" dirty="0" smtClean="0"/>
              <a:t> lets you map routes to components</a:t>
            </a:r>
          </a:p>
          <a:p>
            <a:r>
              <a:rPr lang="en-US" b="0" dirty="0" err="1" smtClean="0"/>
              <a:t>const</a:t>
            </a:r>
            <a:r>
              <a:rPr lang="en-US" b="0" dirty="0" smtClean="0"/>
              <a:t> routes: Routes = [</a:t>
            </a:r>
          </a:p>
          <a:p>
            <a:r>
              <a:rPr lang="en-US" b="0" dirty="0" smtClean="0"/>
              <a:t>  // map '/persons' to the people list component</a:t>
            </a:r>
          </a:p>
          <a:p>
            <a:r>
              <a:rPr lang="en-US" b="0" dirty="0" smtClean="0"/>
              <a:t>  {</a:t>
            </a:r>
          </a:p>
          <a:p>
            <a:r>
              <a:rPr lang="en-US" b="0" dirty="0" smtClean="0"/>
              <a:t>    path: 'persons',</a:t>
            </a:r>
          </a:p>
          <a:p>
            <a:r>
              <a:rPr lang="en-US" b="0" dirty="0" smtClean="0"/>
              <a:t>    component: </a:t>
            </a:r>
            <a:r>
              <a:rPr lang="en-US" b="0" dirty="0" err="1" smtClean="0"/>
              <a:t>PeopleListComponent</a:t>
            </a:r>
            <a:r>
              <a:rPr lang="en-US" b="0" dirty="0" smtClean="0"/>
              <a:t>,</a:t>
            </a:r>
          </a:p>
          <a:p>
            <a:r>
              <a:rPr lang="en-US" b="0" dirty="0" smtClean="0"/>
              <a:t>  },</a:t>
            </a:r>
          </a:p>
          <a:p>
            <a:r>
              <a:rPr lang="en-US" b="0" dirty="0" smtClean="0"/>
              <a:t>  // map '/persons/:id' to person details component</a:t>
            </a:r>
          </a:p>
          <a:p>
            <a:r>
              <a:rPr lang="en-US" b="0" dirty="0" smtClean="0"/>
              <a:t> // {</a:t>
            </a:r>
          </a:p>
          <a:p>
            <a:r>
              <a:rPr lang="en-US" b="0" dirty="0" smtClean="0"/>
              <a:t>   // path: 'persons/:id',</a:t>
            </a:r>
          </a:p>
          <a:p>
            <a:r>
              <a:rPr lang="en-US" b="0" dirty="0" smtClean="0"/>
              <a:t>    // component: </a:t>
            </a:r>
            <a:r>
              <a:rPr lang="en-US" b="0" dirty="0" err="1" smtClean="0"/>
              <a:t>PersonDetailsComponent</a:t>
            </a:r>
            <a:endParaRPr lang="en-US" b="0" dirty="0" smtClean="0"/>
          </a:p>
          <a:p>
            <a:r>
              <a:rPr lang="en-US" b="0" dirty="0" smtClean="0"/>
              <a:t>  // },</a:t>
            </a:r>
          </a:p>
          <a:p>
            <a:r>
              <a:rPr lang="en-US" b="0" dirty="0" smtClean="0"/>
              <a:t>  // map '/' to '/persons' as our default route</a:t>
            </a:r>
          </a:p>
          <a:p>
            <a:r>
              <a:rPr lang="en-US" b="0" dirty="0" smtClean="0"/>
              <a:t>  {</a:t>
            </a:r>
          </a:p>
          <a:p>
            <a:r>
              <a:rPr lang="en-US" b="0" dirty="0" smtClean="0"/>
              <a:t>    path: '',</a:t>
            </a:r>
          </a:p>
          <a:p>
            <a:r>
              <a:rPr lang="en-US" b="0" dirty="0" smtClean="0"/>
              <a:t>    </a:t>
            </a:r>
            <a:r>
              <a:rPr lang="en-US" b="0" dirty="0" err="1" smtClean="0"/>
              <a:t>redirectTo</a:t>
            </a:r>
            <a:r>
              <a:rPr lang="en-US" b="0" dirty="0" smtClean="0"/>
              <a:t>: '/persons',</a:t>
            </a:r>
          </a:p>
          <a:p>
            <a:r>
              <a:rPr lang="en-US" b="0" dirty="0" smtClean="0"/>
              <a:t>    </a:t>
            </a:r>
            <a:r>
              <a:rPr lang="en-US" b="0" dirty="0" err="1" smtClean="0"/>
              <a:t>pathMatch</a:t>
            </a:r>
            <a:r>
              <a:rPr lang="en-US" b="0" dirty="0" smtClean="0"/>
              <a:t>: 'full'</a:t>
            </a:r>
          </a:p>
          <a:p>
            <a:r>
              <a:rPr lang="en-US" b="0" dirty="0" smtClean="0"/>
              <a:t>  },</a:t>
            </a:r>
          </a:p>
          <a:p>
            <a:r>
              <a:rPr lang="en-US" b="0" dirty="0" smtClean="0"/>
              <a:t>];</a:t>
            </a:r>
          </a:p>
          <a:p>
            <a:endParaRPr lang="en-US" b="0" dirty="0" smtClean="0"/>
          </a:p>
          <a:p>
            <a:r>
              <a:rPr lang="en-US" b="0" dirty="0" smtClean="0"/>
              <a:t>export </a:t>
            </a:r>
            <a:r>
              <a:rPr lang="en-US" b="0" dirty="0" err="1" smtClean="0"/>
              <a:t>const</a:t>
            </a:r>
            <a:r>
              <a:rPr lang="en-US" b="0" dirty="0" smtClean="0"/>
              <a:t> routing = </a:t>
            </a:r>
            <a:r>
              <a:rPr lang="en-US" b="0" dirty="0" err="1" smtClean="0"/>
              <a:t>RouterModule.forRoot</a:t>
            </a:r>
            <a:r>
              <a:rPr lang="en-US" b="0" dirty="0" smtClean="0"/>
              <a:t>(routes);</a:t>
            </a:r>
          </a:p>
          <a:p>
            <a:endParaRPr lang="en-US" b="0" dirty="0" smtClean="0"/>
          </a:p>
          <a:p>
            <a:r>
              <a:rPr lang="en-US" b="0" dirty="0" smtClean="0"/>
              <a:t>======================================</a:t>
            </a:r>
          </a:p>
          <a:p>
            <a:r>
              <a:rPr lang="en-US" b="0" dirty="0" smtClean="0"/>
              <a:t>&lt;section&gt;</a:t>
            </a:r>
          </a:p>
          <a:p>
            <a:r>
              <a:rPr lang="en-US" b="0" dirty="0" smtClean="0"/>
              <a:t>  &lt;section *</a:t>
            </a:r>
            <a:r>
              <a:rPr lang="en-US" b="0" dirty="0" err="1" smtClean="0"/>
              <a:t>ngIf</a:t>
            </a:r>
            <a:r>
              <a:rPr lang="en-US" b="0" dirty="0" smtClean="0"/>
              <a:t>="</a:t>
            </a:r>
            <a:r>
              <a:rPr lang="en-US" b="0" dirty="0" err="1" smtClean="0"/>
              <a:t>isLoading</a:t>
            </a:r>
            <a:r>
              <a:rPr lang="en-US" b="0" dirty="0" smtClean="0"/>
              <a:t> &amp;&amp; !</a:t>
            </a:r>
            <a:r>
              <a:rPr lang="en-US" b="0" dirty="0" err="1" smtClean="0"/>
              <a:t>errorMessage</a:t>
            </a:r>
            <a:r>
              <a:rPr lang="en-US" b="0" dirty="0" smtClean="0"/>
              <a:t>"&gt;</a:t>
            </a:r>
          </a:p>
          <a:p>
            <a:r>
              <a:rPr lang="en-US" b="0" dirty="0" smtClean="0"/>
              <a:t>    Loading our </a:t>
            </a:r>
            <a:r>
              <a:rPr lang="en-US" b="0" dirty="0" err="1" smtClean="0"/>
              <a:t>hyperdrives</a:t>
            </a:r>
            <a:r>
              <a:rPr lang="en-US" b="0" dirty="0" smtClean="0"/>
              <a:t>!!! Retrieving data...</a:t>
            </a:r>
          </a:p>
          <a:p>
            <a:r>
              <a:rPr lang="en-US" b="0" dirty="0" smtClean="0"/>
              <a:t>  &lt;/section&gt;</a:t>
            </a:r>
          </a:p>
          <a:p>
            <a:r>
              <a:rPr lang="en-US" b="0" dirty="0" smtClean="0"/>
              <a:t>  &lt;</a:t>
            </a:r>
            <a:r>
              <a:rPr lang="en-US" b="0" dirty="0" err="1" smtClean="0"/>
              <a:t>ul</a:t>
            </a:r>
            <a:r>
              <a:rPr lang="en-US" b="0" dirty="0" smtClean="0"/>
              <a:t>&gt;</a:t>
            </a:r>
          </a:p>
          <a:p>
            <a:r>
              <a:rPr lang="en-US" b="0" dirty="0" smtClean="0"/>
              <a:t>    &lt;li *</a:t>
            </a:r>
            <a:r>
              <a:rPr lang="en-US" b="0" dirty="0" err="1" smtClean="0"/>
              <a:t>ngFor</a:t>
            </a:r>
            <a:r>
              <a:rPr lang="en-US" b="0" dirty="0" smtClean="0"/>
              <a:t>="let person of people"&gt;</a:t>
            </a:r>
          </a:p>
          <a:p>
            <a:r>
              <a:rPr lang="en-US" b="0" dirty="0" smtClean="0"/>
              <a:t>      &lt;!-- &lt;a </a:t>
            </a:r>
            <a:r>
              <a:rPr lang="en-US" b="0" dirty="0" err="1" smtClean="0"/>
              <a:t>href</a:t>
            </a:r>
            <a:r>
              <a:rPr lang="en-US" b="0" dirty="0" smtClean="0"/>
              <a:t>="#" [</a:t>
            </a:r>
            <a:r>
              <a:rPr lang="en-US" b="0" dirty="0" err="1" smtClean="0"/>
              <a:t>routerLink</a:t>
            </a:r>
            <a:r>
              <a:rPr lang="en-US" b="0" dirty="0" smtClean="0"/>
              <a:t>]="['/persons', person.id]"&gt;</a:t>
            </a:r>
          </a:p>
          <a:p>
            <a:r>
              <a:rPr lang="en-US" b="0" dirty="0" smtClean="0"/>
              <a:t>        {{person.name}}</a:t>
            </a:r>
          </a:p>
          <a:p>
            <a:r>
              <a:rPr lang="en-US" b="0" dirty="0" smtClean="0"/>
              <a:t>      &lt;/a&gt;  --&gt;</a:t>
            </a:r>
          </a:p>
          <a:p>
            <a:r>
              <a:rPr lang="en-US" b="0" dirty="0" smtClean="0"/>
              <a:t>        {{person.name}}</a:t>
            </a:r>
          </a:p>
          <a:p>
            <a:r>
              <a:rPr lang="en-US" b="0" dirty="0" smtClean="0"/>
              <a:t>    &lt;/li&gt;</a:t>
            </a:r>
          </a:p>
          <a:p>
            <a:r>
              <a:rPr lang="en-US" b="0" dirty="0" smtClean="0"/>
              <a:t>  &lt;/</a:t>
            </a:r>
            <a:r>
              <a:rPr lang="en-US" b="0" dirty="0" err="1" smtClean="0"/>
              <a:t>ul</a:t>
            </a:r>
            <a:r>
              <a:rPr lang="en-US" b="0" dirty="0" smtClean="0"/>
              <a:t>&gt;</a:t>
            </a:r>
          </a:p>
          <a:p>
            <a:r>
              <a:rPr lang="en-US" b="0" dirty="0" smtClean="0"/>
              <a:t>  &lt;section *</a:t>
            </a:r>
            <a:r>
              <a:rPr lang="en-US" b="0" dirty="0" err="1" smtClean="0"/>
              <a:t>ngIf</a:t>
            </a:r>
            <a:r>
              <a:rPr lang="en-US" b="0" dirty="0" smtClean="0"/>
              <a:t>="</a:t>
            </a:r>
            <a:r>
              <a:rPr lang="en-US" b="0" dirty="0" err="1" smtClean="0"/>
              <a:t>errorMessage</a:t>
            </a:r>
            <a:r>
              <a:rPr lang="en-US" b="0" dirty="0" smtClean="0"/>
              <a:t>"&gt;</a:t>
            </a:r>
          </a:p>
          <a:p>
            <a:r>
              <a:rPr lang="en-US" b="0" dirty="0" smtClean="0"/>
              <a:t>    {{</a:t>
            </a:r>
            <a:r>
              <a:rPr lang="en-US" b="0" dirty="0" err="1" smtClean="0"/>
              <a:t>errorMessage</a:t>
            </a:r>
            <a:r>
              <a:rPr lang="en-US" b="0" dirty="0" smtClean="0"/>
              <a:t>}}</a:t>
            </a:r>
          </a:p>
          <a:p>
            <a:r>
              <a:rPr lang="en-US" b="0" dirty="0" smtClean="0"/>
              <a:t>  &lt;/section&gt;</a:t>
            </a:r>
          </a:p>
          <a:p>
            <a:r>
              <a:rPr lang="en-US" b="0" dirty="0" smtClean="0"/>
              <a:t>&lt;/section&gt;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import { Component, </a:t>
            </a:r>
            <a:r>
              <a:rPr lang="en-US" b="0" dirty="0" err="1" smtClean="0"/>
              <a:t>OnInit</a:t>
            </a:r>
            <a:r>
              <a:rPr lang="en-US" b="0" dirty="0" smtClean="0"/>
              <a:t> } from '@angular/core';</a:t>
            </a:r>
          </a:p>
          <a:p>
            <a:r>
              <a:rPr lang="en-US" b="0" dirty="0" smtClean="0"/>
              <a:t>import { Person } from './person';</a:t>
            </a:r>
          </a:p>
          <a:p>
            <a:r>
              <a:rPr lang="en-US" b="0" dirty="0" smtClean="0"/>
              <a:t>import { </a:t>
            </a:r>
            <a:r>
              <a:rPr lang="en-US" b="0" dirty="0" err="1" smtClean="0"/>
              <a:t>PeopleService</a:t>
            </a:r>
            <a:r>
              <a:rPr lang="en-US" b="0" dirty="0" smtClean="0"/>
              <a:t> } from './</a:t>
            </a:r>
            <a:r>
              <a:rPr lang="en-US" b="0" dirty="0" err="1" smtClean="0"/>
              <a:t>people.service</a:t>
            </a:r>
            <a:r>
              <a:rPr lang="en-US" b="0" dirty="0" smtClean="0"/>
              <a:t>';</a:t>
            </a:r>
          </a:p>
          <a:p>
            <a:endParaRPr lang="en-US" b="0" dirty="0" smtClean="0"/>
          </a:p>
          <a:p>
            <a:r>
              <a:rPr lang="en-US" b="0" dirty="0" smtClean="0"/>
              <a:t>@Component({</a:t>
            </a:r>
          </a:p>
          <a:p>
            <a:r>
              <a:rPr lang="en-US" b="0" dirty="0" smtClean="0"/>
              <a:t>  selector: 'people-list',</a:t>
            </a:r>
          </a:p>
          <a:p>
            <a:r>
              <a:rPr lang="en-US" b="0" dirty="0" smtClean="0"/>
              <a:t>  </a:t>
            </a:r>
            <a:r>
              <a:rPr lang="en-US" b="0" dirty="0" err="1" smtClean="0"/>
              <a:t>templateUrl</a:t>
            </a:r>
            <a:r>
              <a:rPr lang="en-US" b="0" dirty="0" smtClean="0"/>
              <a:t>: 'app/people-list.component.html'</a:t>
            </a:r>
          </a:p>
          <a:p>
            <a:r>
              <a:rPr lang="en-US" b="0" dirty="0" smtClean="0"/>
              <a:t>})</a:t>
            </a:r>
          </a:p>
          <a:p>
            <a:r>
              <a:rPr lang="en-US" b="0" dirty="0" smtClean="0"/>
              <a:t>export class </a:t>
            </a:r>
            <a:r>
              <a:rPr lang="en-US" b="0" dirty="0" err="1" smtClean="0"/>
              <a:t>PeopleListComponent</a:t>
            </a:r>
            <a:r>
              <a:rPr lang="en-US" b="0" dirty="0" smtClean="0"/>
              <a:t> implements </a:t>
            </a:r>
            <a:r>
              <a:rPr lang="en-US" b="0" dirty="0" err="1" smtClean="0"/>
              <a:t>OnInit</a:t>
            </a:r>
            <a:r>
              <a:rPr lang="en-US" b="0" dirty="0" smtClean="0"/>
              <a:t> {</a:t>
            </a:r>
          </a:p>
          <a:p>
            <a:r>
              <a:rPr lang="en-US" b="0" dirty="0" smtClean="0"/>
              <a:t>  people: Person[] = [];</a:t>
            </a:r>
          </a:p>
          <a:p>
            <a:r>
              <a:rPr lang="en-US" b="0" dirty="0" smtClean="0"/>
              <a:t>  </a:t>
            </a:r>
            <a:r>
              <a:rPr lang="en-US" b="0" dirty="0" err="1" smtClean="0"/>
              <a:t>errorMessage</a:t>
            </a:r>
            <a:r>
              <a:rPr lang="en-US" b="0" dirty="0" smtClean="0"/>
              <a:t>: string = '';</a:t>
            </a:r>
          </a:p>
          <a:p>
            <a:r>
              <a:rPr lang="en-US" b="0" dirty="0" smtClean="0"/>
              <a:t>  </a:t>
            </a:r>
            <a:r>
              <a:rPr lang="en-US" b="0" dirty="0" err="1" smtClean="0"/>
              <a:t>isLoading</a:t>
            </a:r>
            <a:r>
              <a:rPr lang="en-US" b="0" dirty="0" smtClean="0"/>
              <a:t>: </a:t>
            </a:r>
            <a:r>
              <a:rPr lang="en-US" b="0" dirty="0" err="1" smtClean="0"/>
              <a:t>boolean</a:t>
            </a:r>
            <a:r>
              <a:rPr lang="en-US" b="0" dirty="0" smtClean="0"/>
              <a:t> = true;</a:t>
            </a:r>
          </a:p>
          <a:p>
            <a:endParaRPr lang="en-US" b="0" dirty="0" smtClean="0"/>
          </a:p>
          <a:p>
            <a:r>
              <a:rPr lang="en-US" b="0" dirty="0" smtClean="0"/>
              <a:t>  constructor(private </a:t>
            </a:r>
            <a:r>
              <a:rPr lang="en-US" b="0" dirty="0" err="1" smtClean="0"/>
              <a:t>peopleService</a:t>
            </a:r>
            <a:r>
              <a:rPr lang="en-US" b="0" dirty="0" smtClean="0"/>
              <a:t>: </a:t>
            </a:r>
            <a:r>
              <a:rPr lang="en-US" b="0" dirty="0" err="1" smtClean="0"/>
              <a:t>PeopleService</a:t>
            </a:r>
            <a:r>
              <a:rPr lang="en-US" b="0" dirty="0" smtClean="0"/>
              <a:t>) { }</a:t>
            </a:r>
          </a:p>
          <a:p>
            <a:endParaRPr lang="en-US" b="0" dirty="0" smtClean="0"/>
          </a:p>
          <a:p>
            <a:r>
              <a:rPr lang="en-US" b="0" dirty="0" smtClean="0"/>
              <a:t>  </a:t>
            </a:r>
            <a:r>
              <a:rPr lang="en-US" b="0" dirty="0" err="1" smtClean="0"/>
              <a:t>ngOnInit</a:t>
            </a:r>
            <a:r>
              <a:rPr lang="en-US" b="0" dirty="0" smtClean="0"/>
              <a:t>() {</a:t>
            </a:r>
          </a:p>
          <a:p>
            <a:r>
              <a:rPr lang="en-US" b="0" dirty="0" smtClean="0"/>
              <a:t>    </a:t>
            </a:r>
            <a:r>
              <a:rPr lang="en-US" b="0" dirty="0" err="1" smtClean="0"/>
              <a:t>this.peopleService</a:t>
            </a:r>
            <a:endParaRPr lang="en-US" b="0" dirty="0" smtClean="0"/>
          </a:p>
          <a:p>
            <a:r>
              <a:rPr lang="en-US" b="0" dirty="0" smtClean="0"/>
              <a:t>      .</a:t>
            </a:r>
            <a:r>
              <a:rPr lang="en-US" b="0" dirty="0" err="1" smtClean="0"/>
              <a:t>getAll</a:t>
            </a:r>
            <a:r>
              <a:rPr lang="en-US" b="0" dirty="0" smtClean="0"/>
              <a:t>()</a:t>
            </a:r>
          </a:p>
          <a:p>
            <a:r>
              <a:rPr lang="en-US" b="0" dirty="0" smtClean="0"/>
              <a:t>      .subscribe(</a:t>
            </a:r>
          </a:p>
          <a:p>
            <a:r>
              <a:rPr lang="en-US" b="0" dirty="0" smtClean="0"/>
              <a:t>        /* happy path */ p =&gt; </a:t>
            </a:r>
            <a:r>
              <a:rPr lang="en-US" b="0" dirty="0" err="1" smtClean="0"/>
              <a:t>this.people</a:t>
            </a:r>
            <a:r>
              <a:rPr lang="en-US" b="0" dirty="0" smtClean="0"/>
              <a:t> = p,</a:t>
            </a:r>
          </a:p>
          <a:p>
            <a:r>
              <a:rPr lang="en-US" b="0" dirty="0" smtClean="0"/>
              <a:t>        /* error path */ e =&gt; </a:t>
            </a:r>
            <a:r>
              <a:rPr lang="en-US" b="0" dirty="0" err="1" smtClean="0"/>
              <a:t>this.errorMessage</a:t>
            </a:r>
            <a:r>
              <a:rPr lang="en-US" b="0" dirty="0" smtClean="0"/>
              <a:t> = e,</a:t>
            </a:r>
          </a:p>
          <a:p>
            <a:r>
              <a:rPr lang="en-US" b="0" dirty="0" smtClean="0"/>
              <a:t>        /* </a:t>
            </a:r>
            <a:r>
              <a:rPr lang="en-US" b="0" dirty="0" err="1" smtClean="0"/>
              <a:t>onComplete</a:t>
            </a:r>
            <a:r>
              <a:rPr lang="en-US" b="0" dirty="0" smtClean="0"/>
              <a:t> */ () =&gt; </a:t>
            </a:r>
            <a:r>
              <a:rPr lang="en-US" b="0" dirty="0" err="1" smtClean="0"/>
              <a:t>this.isLoading</a:t>
            </a:r>
            <a:r>
              <a:rPr lang="en-US" b="0" dirty="0" smtClean="0"/>
              <a:t> = false);</a:t>
            </a:r>
          </a:p>
          <a:p>
            <a:r>
              <a:rPr lang="en-US" b="0" dirty="0" smtClean="0"/>
              <a:t>  }</a:t>
            </a:r>
          </a:p>
          <a:p>
            <a:r>
              <a:rPr lang="en-US" b="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&lt;section *</a:t>
            </a:r>
            <a:r>
              <a:rPr lang="en-US" dirty="0" err="1" smtClean="0"/>
              <a:t>ngIf</a:t>
            </a:r>
            <a:r>
              <a:rPr lang="en-US" dirty="0" smtClean="0"/>
              <a:t>="person"&gt;</a:t>
            </a:r>
          </a:p>
          <a:p>
            <a:r>
              <a:rPr lang="en-US" dirty="0" smtClean="0"/>
              <a:t>  &lt;section&gt;</a:t>
            </a:r>
          </a:p>
          <a:p>
            <a:r>
              <a:rPr lang="en-US" dirty="0" smtClean="0"/>
              <a:t>    &lt;h2&gt;You selected: {{person.name}}&lt;/h2&gt;</a:t>
            </a:r>
          </a:p>
          <a:p>
            <a:r>
              <a:rPr lang="en-US" dirty="0" smtClean="0"/>
              <a:t>    &lt;h3&gt;Description: &lt;/h3&gt;</a:t>
            </a:r>
          </a:p>
          <a:p>
            <a:r>
              <a:rPr lang="en-US" dirty="0" smtClean="0"/>
              <a:t>    &lt;p&gt;</a:t>
            </a:r>
          </a:p>
          <a:p>
            <a:r>
              <a:rPr lang="en-US" dirty="0" smtClean="0"/>
              <a:t>      {{person.name}} weights {{</a:t>
            </a:r>
            <a:r>
              <a:rPr lang="en-US" dirty="0" err="1" smtClean="0"/>
              <a:t>person.weight</a:t>
            </a:r>
            <a:r>
              <a:rPr lang="en-US" dirty="0" smtClean="0"/>
              <a:t>}} and is {{</a:t>
            </a:r>
            <a:r>
              <a:rPr lang="en-US" dirty="0" err="1" smtClean="0"/>
              <a:t>person.height</a:t>
            </a:r>
            <a:r>
              <a:rPr lang="en-US" dirty="0" smtClean="0"/>
              <a:t>}} tall.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      Their gender is {{</a:t>
            </a:r>
            <a:r>
              <a:rPr lang="en-US" dirty="0" err="1" smtClean="0"/>
              <a:t>person.gender</a:t>
            </a:r>
            <a:r>
              <a:rPr lang="en-US" dirty="0" smtClean="0"/>
              <a:t>}}.</a:t>
            </a:r>
          </a:p>
          <a:p>
            <a:r>
              <a:rPr lang="en-US" dirty="0" smtClean="0"/>
              <a:t>    &lt;/p&gt;</a:t>
            </a:r>
          </a:p>
          <a:p>
            <a:r>
              <a:rPr lang="en-US" dirty="0" smtClean="0"/>
              <a:t>  &lt;/section&gt;</a:t>
            </a:r>
          </a:p>
          <a:p>
            <a:r>
              <a:rPr lang="en-US" dirty="0" smtClean="0"/>
              <a:t>  &lt;!-- this is the back button --&gt;</a:t>
            </a:r>
          </a:p>
          <a:p>
            <a:r>
              <a:rPr lang="en-US" dirty="0" smtClean="0"/>
              <a:t>  &lt;button (click)="</a:t>
            </a:r>
            <a:r>
              <a:rPr lang="en-US" dirty="0" err="1" smtClean="0"/>
              <a:t>gotoPeoplesList</a:t>
            </a:r>
            <a:r>
              <a:rPr lang="en-US" dirty="0" smtClean="0"/>
              <a:t>()"&gt;Back to People list&lt;/button&gt;</a:t>
            </a:r>
          </a:p>
          <a:p>
            <a:r>
              <a:rPr lang="en-US" dirty="0" smtClean="0"/>
              <a:t>&lt;/section&gt;</a:t>
            </a:r>
          </a:p>
          <a:p>
            <a:r>
              <a:rPr lang="en-US" dirty="0" smtClean="0"/>
              <a:t>======================================</a:t>
            </a:r>
          </a:p>
          <a:p>
            <a:r>
              <a:rPr lang="en-US" dirty="0" smtClean="0"/>
              <a:t>import { Component, </a:t>
            </a:r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r>
              <a:rPr lang="en-US" dirty="0" smtClean="0"/>
              <a:t> } from '@angular/core';</a:t>
            </a:r>
          </a:p>
          <a:p>
            <a:r>
              <a:rPr lang="en-US" dirty="0" smtClean="0"/>
              <a:t>import { </a:t>
            </a:r>
            <a:r>
              <a:rPr lang="en-US" dirty="0" err="1" smtClean="0"/>
              <a:t>ActivatedRoute</a:t>
            </a:r>
            <a:r>
              <a:rPr lang="en-US" dirty="0" smtClean="0"/>
              <a:t>, Router } from '@angular/router';</a:t>
            </a:r>
          </a:p>
          <a:p>
            <a:endParaRPr lang="en-US" dirty="0" smtClean="0"/>
          </a:p>
          <a:p>
            <a:r>
              <a:rPr lang="en-US" dirty="0" smtClean="0"/>
              <a:t>import { Person } from './person';</a:t>
            </a:r>
          </a:p>
          <a:p>
            <a:r>
              <a:rPr lang="en-US" dirty="0" smtClean="0"/>
              <a:t>import { </a:t>
            </a:r>
            <a:r>
              <a:rPr lang="en-US" dirty="0" err="1" smtClean="0"/>
              <a:t>PeopleService</a:t>
            </a:r>
            <a:r>
              <a:rPr lang="en-US" dirty="0" smtClean="0"/>
              <a:t> } from './</a:t>
            </a:r>
            <a:r>
              <a:rPr lang="en-US" dirty="0" err="1" smtClean="0"/>
              <a:t>people.service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@Component({</a:t>
            </a:r>
          </a:p>
          <a:p>
            <a:r>
              <a:rPr lang="en-US" dirty="0" smtClean="0"/>
              <a:t>  selector: 'person-details',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templateUrl</a:t>
            </a:r>
            <a:r>
              <a:rPr lang="en-US" dirty="0" smtClean="0"/>
              <a:t>: 'app/person-details.component.html'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export class </a:t>
            </a:r>
            <a:r>
              <a:rPr lang="en-US" dirty="0" err="1" smtClean="0"/>
              <a:t>PersonDetailsComponent</a:t>
            </a:r>
            <a:r>
              <a:rPr lang="en-US" dirty="0" smtClean="0"/>
              <a:t> implements </a:t>
            </a:r>
            <a:r>
              <a:rPr lang="en-US" dirty="0" err="1" smtClean="0"/>
              <a:t>OnInit</a:t>
            </a:r>
            <a:r>
              <a:rPr lang="en-US" dirty="0" smtClean="0"/>
              <a:t>, </a:t>
            </a:r>
            <a:r>
              <a:rPr lang="en-US" dirty="0" err="1" smtClean="0"/>
              <a:t>OnDestroy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person: Person;</a:t>
            </a:r>
          </a:p>
          <a:p>
            <a:r>
              <a:rPr lang="en-US" dirty="0" smtClean="0"/>
              <a:t>  sub: any;</a:t>
            </a:r>
          </a:p>
          <a:p>
            <a:endParaRPr lang="en-US" dirty="0" smtClean="0"/>
          </a:p>
          <a:p>
            <a:r>
              <a:rPr lang="en-US" dirty="0" smtClean="0"/>
              <a:t>  constructor(private </a:t>
            </a:r>
            <a:r>
              <a:rPr lang="en-US" dirty="0" err="1" smtClean="0"/>
              <a:t>peopleService</a:t>
            </a:r>
            <a:r>
              <a:rPr lang="en-US" dirty="0" smtClean="0"/>
              <a:t>: </a:t>
            </a:r>
            <a:r>
              <a:rPr lang="en-US" dirty="0" err="1" smtClean="0"/>
              <a:t>PeopleService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private route: </a:t>
            </a:r>
            <a:r>
              <a:rPr lang="en-US" dirty="0" err="1" smtClean="0"/>
              <a:t>ActivatedRoute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private router: Router) {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ngOnInit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this.sub</a:t>
            </a:r>
            <a:r>
              <a:rPr lang="en-US" dirty="0" smtClean="0"/>
              <a:t> = </a:t>
            </a:r>
            <a:r>
              <a:rPr lang="en-US" dirty="0" err="1" smtClean="0"/>
              <a:t>this.route.params.subscribe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 =&gt; {</a:t>
            </a:r>
          </a:p>
          <a:p>
            <a:r>
              <a:rPr lang="en-US" dirty="0" smtClean="0"/>
              <a:t>      // here is how to get the parameter id number from the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      let id = </a:t>
            </a:r>
            <a:r>
              <a:rPr lang="en-US" dirty="0" err="1" smtClean="0"/>
              <a:t>Number.parseInt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['id']);</a:t>
            </a:r>
          </a:p>
          <a:p>
            <a:r>
              <a:rPr lang="en-US" dirty="0" smtClean="0"/>
              <a:t>      console.log('getting person with id: ', id);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this.peopleService</a:t>
            </a:r>
            <a:endParaRPr lang="en-US" dirty="0" smtClean="0"/>
          </a:p>
          <a:p>
            <a:r>
              <a:rPr lang="en-US" dirty="0" smtClean="0"/>
              <a:t>        .get(id)</a:t>
            </a:r>
          </a:p>
          <a:p>
            <a:r>
              <a:rPr lang="en-US" dirty="0" smtClean="0"/>
              <a:t>        .subscribe(p =&gt; </a:t>
            </a:r>
            <a:r>
              <a:rPr lang="en-US" dirty="0" err="1" smtClean="0"/>
              <a:t>this.person</a:t>
            </a:r>
            <a:r>
              <a:rPr lang="en-US" dirty="0" smtClean="0"/>
              <a:t> = p);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ngOnDestroy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// to avoid memory leaks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this.sub.unsubscribe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gotoPeoplesList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let link = ['/persons'];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this.router.navigate</a:t>
            </a:r>
            <a:r>
              <a:rPr lang="en-US" dirty="0" smtClean="0"/>
              <a:t>(link);</a:t>
            </a:r>
          </a:p>
          <a:p>
            <a:r>
              <a:rPr lang="en-US" dirty="0" smtClean="0"/>
              <a:t>    // you can also use the </a:t>
            </a:r>
            <a:r>
              <a:rPr lang="en-US" dirty="0" err="1" smtClean="0"/>
              <a:t>window.history</a:t>
            </a:r>
            <a:r>
              <a:rPr lang="en-US" dirty="0" smtClean="0"/>
              <a:t> API instead of the two previous lines: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window.history.back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Angular app has at least one Angular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the root module,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conventionally named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apps have many more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modules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each a cohesive block of code dedicated to an application domain, a workflow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closely related set of capabilities.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Angular module, whether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class with an </a:t>
            </a: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decorator. Ours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app.module.ts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ships as a collection of JavaScript modules. You can think of them as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Angular library name begins with the @angular prefix.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install them with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manager and import parts of them with JavaScript import statements,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example @angular/http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controls a patch of screen called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define a component's view with its companion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template is a form of HTML that tells Angular how to render the component.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template looks like regular HTML, except for a few differences.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tells Angular how to process a class.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supports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mechanism for coordinating parts of a template with parts of a component. Add binding markup to the template HTML to tell Angular how to connect both sides.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templates are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Angular renders them, it transforms the DOM according to the instructions given by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directive is a class with a </a:t>
            </a:r>
            <a:r>
              <a:rPr lang="en-US" dirty="0" smtClean="0"/>
              <a:t>@Directive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decorator. A component is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directive-with-a-template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a </a:t>
            </a:r>
            <a:r>
              <a:rPr lang="en-US" dirty="0" smtClean="0"/>
              <a:t>@Component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is actually a </a:t>
            </a:r>
            <a:r>
              <a:rPr lang="en-US" dirty="0" smtClean="0"/>
              <a:t>@Directive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extended with template-oriented features. (This example doesn’t have directives)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broad category encompassing any value, function, or feature that your application needs,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xamples include: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service,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service,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bus,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 calculator,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configuration. Ours was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people.service.ts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Angular creates a component, it first asks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services that the component requires.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injector maintains a container of service instances that it has previously created. If a requested service instance is not in the container, the injector makes one and adds it to the container before returning the service to Angular.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34CB-FAA9-46AF-804F-C5D35C87E0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docs/ts/latest/guide/architectur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tutoria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brumley-dbs/angular-pres" TargetMode="External"/><Relationship Id="rId4" Type="http://schemas.openxmlformats.org/officeDocument/2006/relationships/hyperlink" Target="https://www.barbarianmeetscoding.com/blog/2016/03/25/getting-started-with-angular-2-step-by-step-1-your-first-componen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cookbook/ajs-quick-referen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quickst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Angular and 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Eren Brumley – eren.Brumley@daugherty.com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2050" name="Picture 2" descr="overvie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02" y="1656521"/>
            <a:ext cx="743233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5402" y="6062870"/>
            <a:ext cx="659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angular.io/docs/ts/latest/guide/architecture.html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6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Every Angular app has at least one Angular </a:t>
            </a:r>
            <a:r>
              <a:rPr lang="en-US" b="1" dirty="0">
                <a:solidFill>
                  <a:schemeClr val="tx1"/>
                </a:solidFill>
              </a:rPr>
              <a:t>module</a:t>
            </a:r>
            <a:r>
              <a:rPr lang="en-US" dirty="0">
                <a:solidFill>
                  <a:schemeClr val="tx1"/>
                </a:solidFill>
              </a:rPr>
              <a:t> class, the root module, conventionally named </a:t>
            </a:r>
            <a:r>
              <a:rPr lang="en-US" dirty="0" err="1">
                <a:solidFill>
                  <a:schemeClr val="tx1"/>
                </a:solidFill>
              </a:rPr>
              <a:t>AppModule</a:t>
            </a:r>
            <a:r>
              <a:rPr lang="en-US" dirty="0">
                <a:solidFill>
                  <a:schemeClr val="tx1"/>
                </a:solidFill>
              </a:rPr>
              <a:t>. Most apps have many more </a:t>
            </a:r>
            <a:r>
              <a:rPr lang="en-US" i="1" dirty="0">
                <a:solidFill>
                  <a:schemeClr val="tx1"/>
                </a:solidFill>
              </a:rPr>
              <a:t>feature modules</a:t>
            </a:r>
            <a:r>
              <a:rPr lang="en-US" dirty="0">
                <a:solidFill>
                  <a:schemeClr val="tx1"/>
                </a:solidFill>
              </a:rPr>
              <a:t>, each a cohesive block of code dedicated to an application domain, a workflow, or a closely related set of capabilities. An Angular module, whether a </a:t>
            </a:r>
            <a:r>
              <a:rPr lang="en-US" i="1" dirty="0">
                <a:solidFill>
                  <a:schemeClr val="tx1"/>
                </a:solidFill>
              </a:rPr>
              <a:t>root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i="1" dirty="0">
                <a:solidFill>
                  <a:schemeClr val="tx1"/>
                </a:solidFill>
              </a:rPr>
              <a:t>feature</a:t>
            </a:r>
            <a:r>
              <a:rPr lang="en-US" dirty="0">
                <a:solidFill>
                  <a:schemeClr val="tx1"/>
                </a:solidFill>
              </a:rPr>
              <a:t>, is a class with an </a:t>
            </a: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>
                <a:solidFill>
                  <a:schemeClr val="tx1"/>
                </a:solidFill>
              </a:rPr>
              <a:t> decorator. Ours is </a:t>
            </a:r>
            <a:r>
              <a:rPr lang="en-US" dirty="0" err="1">
                <a:solidFill>
                  <a:schemeClr val="tx1"/>
                </a:solidFill>
              </a:rPr>
              <a:t>app.module.ts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2052" name="Picture 4" descr="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93" y="4022411"/>
            <a:ext cx="28765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8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Angular ships as a collection of JavaScript modules. You can think of them as </a:t>
            </a:r>
            <a:r>
              <a:rPr lang="en-US" b="1" dirty="0">
                <a:solidFill>
                  <a:schemeClr val="tx1"/>
                </a:solidFill>
              </a:rPr>
              <a:t>library</a:t>
            </a:r>
            <a:r>
              <a:rPr lang="en-US" dirty="0">
                <a:solidFill>
                  <a:schemeClr val="tx1"/>
                </a:solidFill>
              </a:rPr>
              <a:t> modules. Each Angular library name begins with the @angular prefix. You install them with the 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 package manager and import parts of them with JavaScript import statements, for example @angular/http</a:t>
            </a:r>
          </a:p>
          <a:p>
            <a:endParaRPr lang="en-US" b="1" dirty="0"/>
          </a:p>
        </p:txBody>
      </p:sp>
      <p:pic>
        <p:nvPicPr>
          <p:cNvPr id="3074" name="Picture 2" descr="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21" y="3463202"/>
            <a:ext cx="40386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08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Components-Templates-Metadata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component</a:t>
            </a:r>
            <a:r>
              <a:rPr lang="en-US" dirty="0">
                <a:solidFill>
                  <a:schemeClr val="tx1"/>
                </a:solidFill>
              </a:rPr>
              <a:t> controls a patch of screen called a </a:t>
            </a:r>
            <a:r>
              <a:rPr lang="en-US" i="1" dirty="0">
                <a:solidFill>
                  <a:schemeClr val="tx1"/>
                </a:solidFill>
              </a:rPr>
              <a:t>view</a:t>
            </a:r>
            <a:r>
              <a:rPr lang="en-US" dirty="0">
                <a:solidFill>
                  <a:schemeClr val="tx1"/>
                </a:solidFill>
              </a:rPr>
              <a:t>. You define a component's view with its companion </a:t>
            </a:r>
            <a:r>
              <a:rPr lang="en-US" b="1" dirty="0">
                <a:solidFill>
                  <a:schemeClr val="tx1"/>
                </a:solidFill>
              </a:rPr>
              <a:t>template</a:t>
            </a:r>
            <a:r>
              <a:rPr lang="en-US" dirty="0">
                <a:solidFill>
                  <a:schemeClr val="tx1"/>
                </a:solidFill>
              </a:rPr>
              <a:t>. A template is a form of HTML that tells Angular how to render the component. A template looks like regular HTML, except for a few differences. </a:t>
            </a:r>
            <a:r>
              <a:rPr lang="en-US" b="1" dirty="0">
                <a:solidFill>
                  <a:schemeClr val="tx1"/>
                </a:solidFill>
              </a:rPr>
              <a:t>Metadata</a:t>
            </a:r>
            <a:r>
              <a:rPr lang="en-US" dirty="0">
                <a:solidFill>
                  <a:schemeClr val="tx1"/>
                </a:solidFill>
              </a:rPr>
              <a:t> tells Angular how to process a class.</a:t>
            </a:r>
          </a:p>
          <a:p>
            <a:endParaRPr lang="en-US" b="1" dirty="0"/>
          </a:p>
        </p:txBody>
      </p:sp>
      <p:pic>
        <p:nvPicPr>
          <p:cNvPr id="4098" name="Picture 2" descr="Meta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3494809"/>
            <a:ext cx="16383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1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Angular supports </a:t>
            </a:r>
            <a:r>
              <a:rPr lang="en-US" b="1" dirty="0">
                <a:solidFill>
                  <a:schemeClr val="tx1"/>
                </a:solidFill>
              </a:rPr>
              <a:t>data binding</a:t>
            </a:r>
            <a:r>
              <a:rPr lang="en-US" dirty="0">
                <a:solidFill>
                  <a:schemeClr val="tx1"/>
                </a:solidFill>
              </a:rPr>
              <a:t>, a mechanism for coordinating parts of a template with parts of a component. Add binding markup to the template HTML to tell Angular how to connect both sides.</a:t>
            </a:r>
          </a:p>
          <a:p>
            <a:endParaRPr lang="en-US" dirty="0"/>
          </a:p>
        </p:txBody>
      </p:sp>
      <p:pic>
        <p:nvPicPr>
          <p:cNvPr id="5122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64" y="3749047"/>
            <a:ext cx="25717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6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Angular templates are </a:t>
            </a:r>
            <a:r>
              <a:rPr lang="en-US" i="1" dirty="0">
                <a:solidFill>
                  <a:schemeClr val="tx1"/>
                </a:solidFill>
              </a:rPr>
              <a:t>dynamic</a:t>
            </a:r>
            <a:r>
              <a:rPr lang="en-US" dirty="0">
                <a:solidFill>
                  <a:schemeClr val="tx1"/>
                </a:solidFill>
              </a:rPr>
              <a:t>. When Angular renders them, it transforms the DOM according to the instructions given by </a:t>
            </a:r>
            <a:r>
              <a:rPr lang="en-US" b="1" dirty="0">
                <a:solidFill>
                  <a:schemeClr val="tx1"/>
                </a:solidFill>
              </a:rPr>
              <a:t>directives</a:t>
            </a:r>
            <a:r>
              <a:rPr lang="en-US" dirty="0">
                <a:solidFill>
                  <a:schemeClr val="tx1"/>
                </a:solidFill>
              </a:rPr>
              <a:t>. A directive is a class with a </a:t>
            </a:r>
            <a:r>
              <a:rPr lang="en-US" dirty="0"/>
              <a:t>@Directive</a:t>
            </a:r>
            <a:r>
              <a:rPr lang="en-US" dirty="0">
                <a:solidFill>
                  <a:schemeClr val="tx1"/>
                </a:solidFill>
              </a:rPr>
              <a:t> decorator. A component is a </a:t>
            </a:r>
            <a:r>
              <a:rPr lang="en-US" i="1" dirty="0">
                <a:solidFill>
                  <a:schemeClr val="tx1"/>
                </a:solidFill>
              </a:rPr>
              <a:t>directive-with-a-template</a:t>
            </a:r>
            <a:r>
              <a:rPr lang="en-US" dirty="0">
                <a:solidFill>
                  <a:schemeClr val="tx1"/>
                </a:solidFill>
              </a:rPr>
              <a:t>; a </a:t>
            </a:r>
            <a:r>
              <a:rPr lang="en-US" dirty="0"/>
              <a:t>@Component</a:t>
            </a:r>
            <a:r>
              <a:rPr lang="en-US" dirty="0">
                <a:solidFill>
                  <a:schemeClr val="tx1"/>
                </a:solidFill>
              </a:rPr>
              <a:t> decorator is actually a </a:t>
            </a:r>
            <a:r>
              <a:rPr lang="en-US" dirty="0"/>
              <a:t>@Directive</a:t>
            </a:r>
            <a:r>
              <a:rPr lang="en-US" dirty="0">
                <a:solidFill>
                  <a:schemeClr val="tx1"/>
                </a:solidFill>
              </a:rPr>
              <a:t> decorator extended with template-oriented features. (This example doesn’t have directives)</a:t>
            </a:r>
          </a:p>
          <a:p>
            <a:endParaRPr lang="en-US" dirty="0"/>
          </a:p>
        </p:txBody>
      </p:sp>
      <p:pic>
        <p:nvPicPr>
          <p:cNvPr id="6146" name="Picture 2" descr="Parent ch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82" y="4515348"/>
            <a:ext cx="16478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9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3832"/>
            <a:ext cx="8915400" cy="437739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Service </a:t>
            </a:r>
            <a:r>
              <a:rPr lang="en-US" dirty="0">
                <a:solidFill>
                  <a:schemeClr val="tx1"/>
                </a:solidFill>
              </a:rPr>
              <a:t>is a broad category encompassing any value, function, or feature that your application needs, examples include: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logging </a:t>
            </a:r>
            <a:r>
              <a:rPr lang="en-US" dirty="0">
                <a:solidFill>
                  <a:schemeClr val="tx1"/>
                </a:solidFill>
              </a:rPr>
              <a:t>service,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service,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message </a:t>
            </a:r>
            <a:r>
              <a:rPr lang="en-US" dirty="0">
                <a:solidFill>
                  <a:schemeClr val="tx1"/>
                </a:solidFill>
              </a:rPr>
              <a:t>bus,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tax </a:t>
            </a:r>
            <a:r>
              <a:rPr lang="en-US" dirty="0">
                <a:solidFill>
                  <a:schemeClr val="tx1"/>
                </a:solidFill>
              </a:rPr>
              <a:t>calculator,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application </a:t>
            </a:r>
            <a:r>
              <a:rPr lang="en-US" dirty="0">
                <a:solidFill>
                  <a:schemeClr val="tx1"/>
                </a:solidFill>
              </a:rPr>
              <a:t>configuration.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Ours was </a:t>
            </a:r>
            <a:r>
              <a:rPr lang="en-US" dirty="0" err="1">
                <a:solidFill>
                  <a:schemeClr val="tx1"/>
                </a:solidFill>
              </a:rPr>
              <a:t>people.service.ts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b="1" dirty="0"/>
          </a:p>
        </p:txBody>
      </p:sp>
      <p:pic>
        <p:nvPicPr>
          <p:cNvPr id="7170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3312798"/>
            <a:ext cx="15335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95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Angular creates a component, it first asks an </a:t>
            </a:r>
            <a:r>
              <a:rPr lang="en-US" b="1" dirty="0">
                <a:solidFill>
                  <a:schemeClr val="tx1"/>
                </a:solidFill>
              </a:rPr>
              <a:t>injector</a:t>
            </a:r>
            <a:r>
              <a:rPr lang="en-US" dirty="0">
                <a:solidFill>
                  <a:schemeClr val="tx1"/>
                </a:solidFill>
              </a:rPr>
              <a:t> for the services that the component requires. An injector maintains a container of service instances that it has previously created. If a requested service instance is not in the container, the injector makes one and adds it to the container before returning the service to Angular. </a:t>
            </a:r>
          </a:p>
        </p:txBody>
      </p:sp>
      <p:pic>
        <p:nvPicPr>
          <p:cNvPr id="8194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69" y="4022411"/>
            <a:ext cx="45624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3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Angular Tour of Heroes is a great resource to try some of the other features of Angular.</a:t>
            </a:r>
          </a:p>
          <a:p>
            <a:pPr lvl="1"/>
            <a:r>
              <a:rPr lang="en-US" sz="2000" dirty="0">
                <a:hlinkClick r:id="rId3"/>
              </a:rPr>
              <a:t>https://angular.io/docs/ts/latest/tutorial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This presentation </a:t>
            </a:r>
            <a:r>
              <a:rPr lang="en-US" sz="2000" dirty="0"/>
              <a:t>was based on a workshop by Jaime González </a:t>
            </a:r>
            <a:r>
              <a:rPr lang="en-US" sz="2000" dirty="0" err="1" smtClean="0"/>
              <a:t>García</a:t>
            </a:r>
            <a:r>
              <a:rPr lang="en-US" sz="2000" dirty="0" smtClean="0"/>
              <a:t> at:</a:t>
            </a:r>
          </a:p>
          <a:p>
            <a:pPr lvl="1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://www.barbarianmeetscoding.com/blog/2016/03/25/getting-started-with-angular-2-step-by-step-1-your-first-component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/>
          </a:p>
          <a:p>
            <a:r>
              <a:rPr lang="en-US" sz="2200" dirty="0" smtClean="0"/>
              <a:t>Slides and code at:</a:t>
            </a:r>
          </a:p>
          <a:p>
            <a:pPr lvl="1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github.com/ebrumley-dbs/angular-pres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59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1? Angular 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7360"/>
            <a:ext cx="8915400" cy="4471416"/>
          </a:xfrm>
        </p:spPr>
        <p:txBody>
          <a:bodyPr>
            <a:normAutofit/>
          </a:bodyPr>
          <a:lstStyle/>
          <a:p>
            <a:r>
              <a:rPr lang="en-US" b="1" dirty="0"/>
              <a:t>Angular</a:t>
            </a:r>
            <a:r>
              <a:rPr lang="en-US" dirty="0"/>
              <a:t> is the name for the Angular of today and </a:t>
            </a:r>
            <a:r>
              <a:rPr lang="en-US" dirty="0" smtClean="0"/>
              <a:t>tomorrow (from version 2 and up). </a:t>
            </a:r>
            <a:r>
              <a:rPr lang="en-US" b="1" dirty="0"/>
              <a:t>AngularJS</a:t>
            </a:r>
            <a:r>
              <a:rPr lang="en-US" dirty="0"/>
              <a:t> is the name for all v1.x versions of Angular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Angular is not an upgrade of </a:t>
            </a:r>
            <a:r>
              <a:rPr lang="en-US" dirty="0" err="1" smtClean="0"/>
              <a:t>AngujarJS</a:t>
            </a:r>
            <a:r>
              <a:rPr lang="en-US" dirty="0" smtClean="0"/>
              <a:t>. It was completely rewritten. You do not need to know AngularJS to learn Angular.</a:t>
            </a:r>
          </a:p>
          <a:p>
            <a:r>
              <a:rPr lang="en-US" dirty="0" smtClean="0"/>
              <a:t>For details on transitioning from AngularJS to Angular </a:t>
            </a:r>
            <a:r>
              <a:rPr lang="en-US" dirty="0"/>
              <a:t>check out: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angular.io/docs/ts/latest/cookbook/ajs-quick-reference.html</a:t>
            </a:r>
            <a:endParaRPr lang="en-US" dirty="0" smtClean="0"/>
          </a:p>
          <a:p>
            <a:r>
              <a:rPr lang="en-US" dirty="0"/>
              <a:t>There are primarily four things that </a:t>
            </a:r>
            <a:r>
              <a:rPr lang="en-US" dirty="0" smtClean="0"/>
              <a:t>you'll </a:t>
            </a:r>
            <a:r>
              <a:rPr lang="en-US" dirty="0"/>
              <a:t>need to be familiar with: </a:t>
            </a:r>
            <a:endParaRPr lang="en-US" dirty="0" smtClean="0"/>
          </a:p>
          <a:p>
            <a:pPr lvl="1"/>
            <a:r>
              <a:rPr lang="en-US" dirty="0" smtClean="0"/>
              <a:t>ES6 (JavaScript), 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/>
              <a:t> (a typed superset of JavaScript that compiles to plain JavaScript), </a:t>
            </a:r>
            <a:endParaRPr lang="en-US" dirty="0" smtClean="0"/>
          </a:p>
          <a:p>
            <a:pPr lvl="1"/>
            <a:r>
              <a:rPr lang="en-US" dirty="0" err="1" smtClean="0"/>
              <a:t>RxJS</a:t>
            </a:r>
            <a:r>
              <a:rPr lang="en-US" dirty="0" smtClean="0"/>
              <a:t> (a </a:t>
            </a:r>
            <a:r>
              <a:rPr lang="en-US" dirty="0"/>
              <a:t>library for transforming, composing, and querying streams of </a:t>
            </a:r>
            <a:r>
              <a:rPr lang="en-US" dirty="0" smtClean="0"/>
              <a:t>data), 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build </a:t>
            </a:r>
            <a:r>
              <a:rPr lang="en-US" dirty="0" smtClean="0"/>
              <a:t>tools (node.js and 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1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</a:t>
            </a:r>
            <a:r>
              <a:rPr lang="en-US" dirty="0"/>
              <a:t>node v4.x.x or higher. Node powers client development and build tools. You can check by running </a:t>
            </a:r>
            <a:r>
              <a:rPr lang="en-US" b="1" dirty="0"/>
              <a:t>node -v</a:t>
            </a:r>
          </a:p>
          <a:p>
            <a:r>
              <a:rPr lang="en-US" dirty="0" smtClean="0"/>
              <a:t>Install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3.x.x </a:t>
            </a:r>
            <a:r>
              <a:rPr lang="en-US" dirty="0"/>
              <a:t>or higher. The </a:t>
            </a:r>
            <a:r>
              <a:rPr lang="en-US" dirty="0" err="1"/>
              <a:t>npm</a:t>
            </a:r>
            <a:r>
              <a:rPr lang="en-US" dirty="0"/>
              <a:t> package manager, itself a node application, installs JavaScript libraries. You can check by running </a:t>
            </a:r>
            <a:r>
              <a:rPr lang="en-US" b="1" dirty="0" err="1"/>
              <a:t>npm</a:t>
            </a:r>
            <a:r>
              <a:rPr lang="en-US" b="1" dirty="0"/>
              <a:t> -v</a:t>
            </a:r>
          </a:p>
          <a:p>
            <a:r>
              <a:rPr lang="en-US" dirty="0" smtClean="0"/>
              <a:t>Clone </a:t>
            </a:r>
            <a:r>
              <a:rPr lang="en-US" dirty="0"/>
              <a:t>or download the project located at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github.com/angular/quickstart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Open the folder with </a:t>
            </a:r>
            <a:r>
              <a:rPr lang="en-US" dirty="0" err="1" smtClean="0"/>
              <a:t>package.json</a:t>
            </a:r>
            <a:r>
              <a:rPr lang="en-US" dirty="0" smtClean="0"/>
              <a:t> in your IDE</a:t>
            </a:r>
          </a:p>
          <a:p>
            <a:r>
              <a:rPr lang="en-US" dirty="0" smtClean="0"/>
              <a:t>Run 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r>
              <a:rPr lang="en-US" dirty="0"/>
              <a:t> and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smtClean="0"/>
              <a:t>start</a:t>
            </a:r>
          </a:p>
          <a:p>
            <a:r>
              <a:rPr lang="en-US" dirty="0" smtClean="0"/>
              <a:t>You will see “Hello Angular</a:t>
            </a:r>
            <a:r>
              <a:rPr lang="en-US" dirty="0"/>
              <a:t>” from http://localhost:3000/</a:t>
            </a:r>
          </a:p>
          <a:p>
            <a:r>
              <a:rPr lang="en-US" dirty="0" smtClean="0"/>
              <a:t>This code is maintained </a:t>
            </a:r>
            <a:r>
              <a:rPr lang="en-US" dirty="0"/>
              <a:t>by angular.io, great start for any project, </a:t>
            </a:r>
            <a:r>
              <a:rPr lang="en-US" dirty="0" smtClean="0"/>
              <a:t>always up </a:t>
            </a:r>
            <a:r>
              <a:rPr lang="en-US" dirty="0"/>
              <a:t>to </a:t>
            </a: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0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002" y="1743075"/>
            <a:ext cx="8915400" cy="4490457"/>
          </a:xfrm>
        </p:spPr>
        <p:txBody>
          <a:bodyPr>
            <a:normAutofit/>
          </a:bodyPr>
          <a:lstStyle/>
          <a:p>
            <a:r>
              <a:rPr lang="en-US" dirty="0"/>
              <a:t>Angular applications are made up of components. A component is the combination of an HTML template and a component class that controls a portion of the screen. </a:t>
            </a:r>
            <a:r>
              <a:rPr lang="en-US" dirty="0" err="1"/>
              <a:t>a</a:t>
            </a:r>
            <a:r>
              <a:rPr lang="en-US" dirty="0" err="1" smtClean="0"/>
              <a:t>pp.component.ts</a:t>
            </a:r>
            <a:r>
              <a:rPr lang="en-US" dirty="0" smtClean="0"/>
              <a:t> </a:t>
            </a:r>
            <a:r>
              <a:rPr lang="en-US" dirty="0"/>
              <a:t>is an example of a component that displays a simple </a:t>
            </a:r>
            <a:r>
              <a:rPr lang="en-US" dirty="0" smtClean="0"/>
              <a:t>string.</a:t>
            </a:r>
          </a:p>
          <a:p>
            <a:r>
              <a:rPr lang="en-US" dirty="0"/>
              <a:t>The selector property tells Angular to display the component inside a custom &lt;my-app&gt; tag in the index.html</a:t>
            </a:r>
            <a:r>
              <a:rPr lang="en-US" dirty="0" smtClean="0"/>
              <a:t>.</a:t>
            </a:r>
          </a:p>
          <a:p>
            <a:pPr>
              <a:tabLst>
                <a:tab pos="4171950" algn="l"/>
              </a:tabLst>
            </a:pPr>
            <a:r>
              <a:rPr lang="en-US" dirty="0" smtClean="0"/>
              <a:t>At </a:t>
            </a:r>
            <a:r>
              <a:rPr lang="en-US" dirty="0"/>
              <a:t>runtime, Angular replaces {{name}} with the value of the component's name </a:t>
            </a:r>
            <a:r>
              <a:rPr lang="en-US" dirty="0" smtClean="0"/>
              <a:t>property via interpolation binding (one of multiple types of bindings)</a:t>
            </a:r>
          </a:p>
          <a:p>
            <a:pPr>
              <a:tabLst>
                <a:tab pos="4171950" algn="l"/>
              </a:tabLst>
            </a:pPr>
            <a:r>
              <a:rPr lang="en-US" dirty="0"/>
              <a:t>Change the component class's name property from 'Angular' to 'World' in </a:t>
            </a:r>
            <a:r>
              <a:rPr lang="en-US" dirty="0" err="1"/>
              <a:t>app.component.ts</a:t>
            </a:r>
            <a:r>
              <a:rPr lang="en-US" dirty="0"/>
              <a:t> and see what happens.</a:t>
            </a:r>
          </a:p>
          <a:p>
            <a:pPr marL="0" indent="0">
              <a:buNone/>
              <a:tabLst>
                <a:tab pos="417195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908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455"/>
          </a:xfrm>
        </p:spPr>
        <p:txBody>
          <a:bodyPr>
            <a:normAutofit/>
          </a:bodyPr>
          <a:lstStyle/>
          <a:p>
            <a:r>
              <a:rPr lang="en-US" dirty="0"/>
              <a:t>Creating a class for the </a:t>
            </a:r>
            <a:r>
              <a:rPr lang="en-US" dirty="0" smtClean="0"/>
              <a:t>app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36983"/>
          </a:xfrm>
        </p:spPr>
        <p:txBody>
          <a:bodyPr/>
          <a:lstStyle/>
          <a:p>
            <a:r>
              <a:rPr lang="en-US" dirty="0" smtClean="0"/>
              <a:t>Create a new file under </a:t>
            </a:r>
            <a:r>
              <a:rPr lang="en-US" dirty="0" err="1" smtClean="0"/>
              <a:t>src</a:t>
            </a:r>
            <a:r>
              <a:rPr lang="en-US" dirty="0"/>
              <a:t>/app named </a:t>
            </a:r>
            <a:r>
              <a:rPr lang="en-US" dirty="0" err="1" smtClean="0"/>
              <a:t>person.ts</a:t>
            </a:r>
            <a:endParaRPr lang="en-US" dirty="0" smtClean="0"/>
          </a:p>
          <a:p>
            <a:r>
              <a:rPr lang="en-US" dirty="0" smtClean="0"/>
              <a:t>It is kind of a POJO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5812" y="3589284"/>
            <a:ext cx="8911687" cy="91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</a:t>
            </a:r>
            <a:r>
              <a:rPr lang="en-US" dirty="0" err="1" smtClean="0"/>
              <a:t>people.service.ts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2099" y="4505740"/>
            <a:ext cx="8915400" cy="163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new file under </a:t>
            </a:r>
            <a:r>
              <a:rPr lang="en-US" dirty="0" err="1" smtClean="0"/>
              <a:t>src</a:t>
            </a:r>
            <a:r>
              <a:rPr lang="en-US" dirty="0" smtClean="0"/>
              <a:t>/app </a:t>
            </a:r>
            <a:r>
              <a:rPr lang="en-US" dirty="0"/>
              <a:t>named </a:t>
            </a:r>
            <a:r>
              <a:rPr lang="en-US" dirty="0" err="1" smtClean="0"/>
              <a:t>people.service.ts</a:t>
            </a:r>
            <a:endParaRPr lang="en-US" dirty="0" smtClean="0"/>
          </a:p>
          <a:p>
            <a:r>
              <a:rPr lang="en-US" dirty="0" smtClean="0"/>
              <a:t>It calls the API that gives us the data</a:t>
            </a:r>
          </a:p>
          <a:p>
            <a:r>
              <a:rPr lang="en-US" dirty="0" smtClean="0"/>
              <a:t>It converts it from the response to our person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1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455"/>
          </a:xfrm>
        </p:spPr>
        <p:txBody>
          <a:bodyPr/>
          <a:lstStyle/>
          <a:p>
            <a:r>
              <a:rPr lang="en-US" dirty="0" smtClean="0"/>
              <a:t>Enhance </a:t>
            </a:r>
            <a:r>
              <a:rPr lang="en-US" dirty="0" err="1" smtClean="0"/>
              <a:t>app.component.ts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67678"/>
            <a:ext cx="8915400" cy="1842052"/>
          </a:xfrm>
        </p:spPr>
        <p:txBody>
          <a:bodyPr/>
          <a:lstStyle/>
          <a:p>
            <a:r>
              <a:rPr lang="en-US" dirty="0" smtClean="0"/>
              <a:t>We added the import for the </a:t>
            </a:r>
            <a:r>
              <a:rPr lang="en-US" dirty="0" err="1" smtClean="0"/>
              <a:t>PeopleService</a:t>
            </a:r>
            <a:endParaRPr lang="en-US" dirty="0" smtClean="0"/>
          </a:p>
          <a:p>
            <a:r>
              <a:rPr lang="en-US" dirty="0" smtClean="0"/>
              <a:t>We changed the template</a:t>
            </a:r>
          </a:p>
          <a:p>
            <a:r>
              <a:rPr lang="en-US" dirty="0" smtClean="0"/>
              <a:t>We have an error in the console because router-outlet does not exist.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5812" y="3589284"/>
            <a:ext cx="8911687" cy="91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Enhance 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2099" y="4505740"/>
            <a:ext cx="8915400" cy="163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added the import for the </a:t>
            </a:r>
            <a:r>
              <a:rPr lang="en-US" dirty="0" err="1"/>
              <a:t>HttpModule</a:t>
            </a:r>
            <a:r>
              <a:rPr lang="en-US" dirty="0"/>
              <a:t> and routing</a:t>
            </a:r>
          </a:p>
        </p:txBody>
      </p:sp>
    </p:spTree>
    <p:extLst>
      <p:ext uri="{BB962C8B-B14F-4D97-AF65-F5344CB8AC3E}">
        <p14:creationId xmlns:p14="http://schemas.microsoft.com/office/powerpoint/2010/main" val="189046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592925" y="1644206"/>
            <a:ext cx="8915400" cy="163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file under </a:t>
            </a:r>
            <a:r>
              <a:rPr lang="en-US" dirty="0" err="1"/>
              <a:t>src</a:t>
            </a:r>
            <a:r>
              <a:rPr lang="en-US" dirty="0"/>
              <a:t>/app named </a:t>
            </a:r>
            <a:r>
              <a:rPr lang="en-US" dirty="0" err="1"/>
              <a:t>app.routes.ts</a:t>
            </a:r>
            <a:endParaRPr lang="en-US" dirty="0"/>
          </a:p>
          <a:p>
            <a:r>
              <a:rPr lang="en-US" dirty="0" smtClean="0"/>
              <a:t>It handles what happens when you hit a </a:t>
            </a:r>
            <a:r>
              <a:rPr lang="en-US" dirty="0" err="1" smtClean="0"/>
              <a:t>url</a:t>
            </a:r>
            <a:r>
              <a:rPr lang="en-US" dirty="0" smtClean="0"/>
              <a:t> in the app</a:t>
            </a:r>
          </a:p>
          <a:p>
            <a:r>
              <a:rPr lang="en-US" dirty="0" smtClean="0"/>
              <a:t>Now we have a GET in the console but it fails because our listing component hasn’t been created.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455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app.routes.ts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9212" y="4740527"/>
            <a:ext cx="8915400" cy="18093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file under </a:t>
            </a:r>
            <a:r>
              <a:rPr lang="en-US" dirty="0" err="1"/>
              <a:t>src</a:t>
            </a:r>
            <a:r>
              <a:rPr lang="en-US" dirty="0"/>
              <a:t>/app named </a:t>
            </a:r>
            <a:r>
              <a:rPr lang="en-US" dirty="0" smtClean="0"/>
              <a:t>people-list.component.html</a:t>
            </a:r>
          </a:p>
          <a:p>
            <a:r>
              <a:rPr lang="en-US" dirty="0" smtClean="0"/>
              <a:t>It has a holder label for loading and error messages</a:t>
            </a:r>
          </a:p>
          <a:p>
            <a:r>
              <a:rPr lang="en-US" dirty="0" smtClean="0"/>
              <a:t>And an li with a loop that shows all the results</a:t>
            </a:r>
            <a:r>
              <a:rPr lang="en-US" dirty="0"/>
              <a:t>, using *</a:t>
            </a:r>
            <a:r>
              <a:rPr lang="en-US" dirty="0" err="1" smtClean="0"/>
              <a:t>ngFor</a:t>
            </a:r>
            <a:r>
              <a:rPr lang="en-US" dirty="0"/>
              <a:t>. 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ngFor</a:t>
            </a:r>
            <a:r>
              <a:rPr lang="en-US" dirty="0"/>
              <a:t> is a directive that iterates over </a:t>
            </a:r>
            <a:r>
              <a:rPr lang="en-US" dirty="0" smtClean="0"/>
              <a:t>a collection </a:t>
            </a:r>
            <a:r>
              <a:rPr lang="en-US" dirty="0"/>
              <a:t>of data</a:t>
            </a:r>
            <a:r>
              <a:rPr lang="en-US" dirty="0" smtClean="0"/>
              <a:t>. </a:t>
            </a:r>
            <a:r>
              <a:rPr lang="en-US" dirty="0"/>
              <a:t>It instantiates a template once per item from an </a:t>
            </a:r>
            <a:r>
              <a:rPr lang="en-US" dirty="0" err="1"/>
              <a:t>iterable</a:t>
            </a:r>
            <a:endParaRPr lang="en-US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89212" y="3720432"/>
            <a:ext cx="8911687" cy="916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a template to display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592925" y="2547455"/>
            <a:ext cx="8915400" cy="317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file under </a:t>
            </a:r>
            <a:r>
              <a:rPr lang="en-US" dirty="0" err="1"/>
              <a:t>src</a:t>
            </a:r>
            <a:r>
              <a:rPr lang="en-US" dirty="0"/>
              <a:t>/app named people-</a:t>
            </a:r>
            <a:r>
              <a:rPr lang="en-US" dirty="0" err="1"/>
              <a:t>list.component.ts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It references the </a:t>
            </a:r>
            <a:r>
              <a:rPr lang="en-US" dirty="0" err="1" smtClean="0"/>
              <a:t>PeopleService</a:t>
            </a:r>
            <a:r>
              <a:rPr lang="en-US" dirty="0" smtClean="0"/>
              <a:t>, the Person class, and the template.</a:t>
            </a:r>
          </a:p>
          <a:p>
            <a:r>
              <a:rPr lang="en-US" dirty="0"/>
              <a:t>Uncomment the place holders from </a:t>
            </a:r>
            <a:r>
              <a:rPr lang="en-US" dirty="0" err="1" smtClean="0"/>
              <a:t>app.module.ts</a:t>
            </a:r>
            <a:endParaRPr lang="en-US" dirty="0" smtClean="0"/>
          </a:p>
          <a:p>
            <a:r>
              <a:rPr lang="en-US" dirty="0" smtClean="0"/>
              <a:t>List of characters appears.</a:t>
            </a:r>
          </a:p>
          <a:p>
            <a:r>
              <a:rPr lang="en-US" dirty="0" smtClean="0"/>
              <a:t>Let’s add their details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92925" y="1059007"/>
            <a:ext cx="8911687" cy="916455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the component for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template to display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1435"/>
            <a:ext cx="8915400" cy="1691267"/>
          </a:xfrm>
        </p:spPr>
        <p:txBody>
          <a:bodyPr/>
          <a:lstStyle/>
          <a:p>
            <a:r>
              <a:rPr lang="en-US" dirty="0"/>
              <a:t>Create a new file under </a:t>
            </a:r>
            <a:r>
              <a:rPr lang="en-US" dirty="0" err="1"/>
              <a:t>src</a:t>
            </a:r>
            <a:r>
              <a:rPr lang="en-US" dirty="0"/>
              <a:t>/app named </a:t>
            </a:r>
            <a:r>
              <a:rPr lang="en-US" dirty="0" smtClean="0"/>
              <a:t>person-details.component.html</a:t>
            </a:r>
          </a:p>
          <a:p>
            <a:r>
              <a:rPr lang="en-US" dirty="0"/>
              <a:t>The *</a:t>
            </a:r>
            <a:r>
              <a:rPr lang="en-US" dirty="0" err="1" smtClean="0"/>
              <a:t>ngIf</a:t>
            </a:r>
            <a:r>
              <a:rPr lang="en-US" dirty="0" smtClean="0"/>
              <a:t> </a:t>
            </a:r>
            <a:r>
              <a:rPr lang="en-US" dirty="0"/>
              <a:t>directive conditionally adds or removes content from the DOM based on whether or not an expression is true or </a:t>
            </a:r>
            <a:r>
              <a:rPr lang="en-US" dirty="0" smtClean="0"/>
              <a:t>false</a:t>
            </a:r>
            <a:r>
              <a:rPr lang="en-US" dirty="0"/>
              <a:t>. </a:t>
            </a:r>
            <a:r>
              <a:rPr lang="en-US" dirty="0" smtClean="0"/>
              <a:t>The section </a:t>
            </a:r>
            <a:r>
              <a:rPr lang="en-US" dirty="0"/>
              <a:t>will never render whilst </a:t>
            </a:r>
            <a:r>
              <a:rPr lang="en-US" dirty="0" smtClean="0"/>
              <a:t>“person” </a:t>
            </a:r>
            <a:r>
              <a:rPr lang="en-US" dirty="0"/>
              <a:t>is undefined.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33412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the component for the details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5499" y="4248615"/>
            <a:ext cx="8915400" cy="169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new file under </a:t>
            </a:r>
            <a:r>
              <a:rPr lang="en-US" dirty="0" err="1" smtClean="0"/>
              <a:t>src</a:t>
            </a:r>
            <a:r>
              <a:rPr lang="en-US" dirty="0" smtClean="0"/>
              <a:t>/app </a:t>
            </a:r>
            <a:r>
              <a:rPr lang="en-US" dirty="0"/>
              <a:t>named </a:t>
            </a:r>
            <a:r>
              <a:rPr lang="en-US" dirty="0" smtClean="0"/>
              <a:t>person-</a:t>
            </a:r>
            <a:r>
              <a:rPr lang="en-US" dirty="0" err="1" smtClean="0"/>
              <a:t>details.component.ts</a:t>
            </a:r>
            <a:endParaRPr lang="en-US" dirty="0" smtClean="0"/>
          </a:p>
          <a:p>
            <a:r>
              <a:rPr lang="en-US" dirty="0" smtClean="0"/>
              <a:t>Has the reference to the template </a:t>
            </a:r>
            <a:r>
              <a:rPr lang="en-US" dirty="0" err="1" smtClean="0"/>
              <a:t>url</a:t>
            </a:r>
            <a:r>
              <a:rPr lang="en-US" dirty="0" smtClean="0"/>
              <a:t>, uses Person class and </a:t>
            </a:r>
            <a:r>
              <a:rPr lang="en-US" dirty="0" err="1" smtClean="0"/>
              <a:t>PeopleService</a:t>
            </a:r>
            <a:endParaRPr lang="en-US" dirty="0" smtClean="0"/>
          </a:p>
          <a:p>
            <a:r>
              <a:rPr lang="en-US" dirty="0" smtClean="0"/>
              <a:t>Update people-list.component.html and </a:t>
            </a:r>
            <a:r>
              <a:rPr lang="en-US" dirty="0" err="1" smtClean="0"/>
              <a:t>app.routes.ts</a:t>
            </a:r>
            <a:r>
              <a:rPr lang="en-US" dirty="0" smtClean="0"/>
              <a:t>, and </a:t>
            </a:r>
            <a:r>
              <a:rPr lang="en-US" dirty="0" err="1" smtClean="0"/>
              <a:t>app.module.ts</a:t>
            </a:r>
            <a:endParaRPr lang="en-US" dirty="0" smtClean="0"/>
          </a:p>
          <a:p>
            <a:r>
              <a:rPr lang="en-US" dirty="0" smtClean="0"/>
              <a:t>The details appear when you click on an individual link</a:t>
            </a:r>
          </a:p>
        </p:txBody>
      </p:sp>
    </p:spTree>
    <p:extLst>
      <p:ext uri="{BB962C8B-B14F-4D97-AF65-F5344CB8AC3E}">
        <p14:creationId xmlns:p14="http://schemas.microsoft.com/office/powerpoint/2010/main" val="28383822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2107</Words>
  <Application>Microsoft Office PowerPoint</Application>
  <PresentationFormat>Widescreen</PresentationFormat>
  <Paragraphs>358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Using Angular and HTTP</vt:lpstr>
      <vt:lpstr>Angular 1? Angular 2?</vt:lpstr>
      <vt:lpstr>Angular QuickStart</vt:lpstr>
      <vt:lpstr>Basic Hello World</vt:lpstr>
      <vt:lpstr>Creating a class for the app data</vt:lpstr>
      <vt:lpstr>Enhance app.component.ts</vt:lpstr>
      <vt:lpstr>Create app.routes.ts</vt:lpstr>
      <vt:lpstr>Create the component for the list</vt:lpstr>
      <vt:lpstr>Create a template to display details</vt:lpstr>
      <vt:lpstr>Architecture Overview</vt:lpstr>
      <vt:lpstr>Modules</vt:lpstr>
      <vt:lpstr>Angular Libraries</vt:lpstr>
      <vt:lpstr>Components-Templates-Metadata</vt:lpstr>
      <vt:lpstr>Data binding</vt:lpstr>
      <vt:lpstr>Directives</vt:lpstr>
      <vt:lpstr>Services</vt:lpstr>
      <vt:lpstr>Dependency Injection</vt:lpstr>
      <vt:lpstr>More to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Angular and HTTP</dc:title>
  <dc:creator>Brumley, Eren (ATL)</dc:creator>
  <cp:lastModifiedBy>Brumley, Eren (ATL)</cp:lastModifiedBy>
  <cp:revision>43</cp:revision>
  <dcterms:created xsi:type="dcterms:W3CDTF">2017-05-15T18:27:59Z</dcterms:created>
  <dcterms:modified xsi:type="dcterms:W3CDTF">2017-05-16T13:52:32Z</dcterms:modified>
</cp:coreProperties>
</file>