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2"/>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Gatwick Bold" charset="1" panose="00000800000000000000"/>
      <p:regular r:id="rId10"/>
    </p:embeddedFont>
    <p:embeddedFont>
      <p:font typeface="Gatwick Bold Bold" charset="1" panose="00000900000000000000"/>
      <p:regular r:id="rId11"/>
    </p:embeddedFont>
    <p:embeddedFont>
      <p:font typeface="Open Sauce Light" charset="1" panose="00000400000000000000"/>
      <p:regular r:id="rId12"/>
    </p:embeddedFont>
    <p:embeddedFont>
      <p:font typeface="Open Sauce Light Bold" charset="1" panose="00000600000000000000"/>
      <p:regular r:id="rId13"/>
    </p:embeddedFont>
    <p:embeddedFont>
      <p:font typeface="Open Sauce Light Italics" charset="1" panose="00000400000000000000"/>
      <p:regular r:id="rId14"/>
    </p:embeddedFont>
    <p:embeddedFont>
      <p:font typeface="Open Sauce Light Bold Italics" charset="1" panose="000006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32" Target="notesMasters/notesMaster1.xml" Type="http://schemas.openxmlformats.org/officeDocument/2006/relationships/notesMaster"/><Relationship Id="rId33" Target="theme/theme2.xml" Type="http://schemas.openxmlformats.org/officeDocument/2006/relationships/theme"/><Relationship Id="rId34" Target="notesSlides/notesSlide1.xml" Type="http://schemas.openxmlformats.org/officeDocument/2006/relationships/notesSlide"/><Relationship Id="rId35" Target="notesSlides/notesSlide2.xml" Type="http://schemas.openxmlformats.org/officeDocument/2006/relationships/notesSlide"/><Relationship Id="rId36" Target="notesSlides/notesSlide3.xml" Type="http://schemas.openxmlformats.org/officeDocument/2006/relationships/notesSlide"/><Relationship Id="rId37" Target="notesSlides/notesSlide4.xml" Type="http://schemas.openxmlformats.org/officeDocument/2006/relationships/notesSlide"/><Relationship Id="rId38" Target="notesSlides/notesSlide5.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need to change page numbers</a:t>
            </a:r>
          </a:p>
          <a:p>
            <a:r>
              <a:rPr lang="en-US"/>
              <a:t>the little text behind the textboxes</a:t>
            </a:r>
          </a:p>
          <a:p>
            <a:r>
              <a:rPr lang="en-US"/>
              <a:t>- table of contents update!!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liz</a:t>
            </a:r>
          </a:p>
          <a:p>
            <a:r>
              <a:rPr lang="en-US"/>
              <a:t>Safety and comfort are our biggest priorities for this vehicle. Currently it's in stages 0-3 of automated operation, which means that although the car is automated, a driver is required to be present and active. They will assume legal responsibility for everything the car does, relieving the manufacturer of that liability.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sensors connect to perception and localization which feed information to sensor fusion, which normalizes it then sends it to planning which tells vcs how to respond and react appropriatelyu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liz</a:t>
            </a:r>
          </a:p>
          <a:p>
            <a:r>
              <a:rPr lang="en-US"/>
              <a:t>we update and present the dashboard information, only the essentials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technician class allows the technician to access log data and update the vehicle. It  is protected behind a login</a:t>
            </a:r>
          </a:p>
          <a:p>
            <a:r>
              <a:rPr lang="en-US"/>
              <a:t/>
            </a:r>
          </a:p>
          <a:p>
            <a:r>
              <a:rPr lang="en-US"/>
              <a:t>ex. we set the username and password to melissa; when entered properly the page to update the vehicle pops up and is available</a:t>
            </a:r>
          </a:p>
          <a:p>
            <a:r>
              <a:rPr lang="en-US"/>
              <a:t/>
            </a:r>
          </a:p>
          <a:p>
            <a:r>
              <a:rPr lang="en-US"/>
              <a:t>--code??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1.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CAE2"/>
        </a:solidFill>
      </p:bgPr>
    </p:bg>
    <p:spTree>
      <p:nvGrpSpPr>
        <p:cNvPr id="1" name=""/>
        <p:cNvGrpSpPr/>
        <p:nvPr/>
      </p:nvGrpSpPr>
      <p:grpSpPr>
        <a:xfrm>
          <a:off x="0" y="0"/>
          <a:ext cx="0" cy="0"/>
          <a:chOff x="0" y="0"/>
          <a:chExt cx="0" cy="0"/>
        </a:xfrm>
      </p:grpSpPr>
      <p:grpSp>
        <p:nvGrpSpPr>
          <p:cNvPr name="Group 2" id="2"/>
          <p:cNvGrpSpPr/>
          <p:nvPr/>
        </p:nvGrpSpPr>
        <p:grpSpPr>
          <a:xfrm rot="0">
            <a:off x="2454499" y="1544434"/>
            <a:ext cx="13379001" cy="7198133"/>
            <a:chOff x="0" y="0"/>
            <a:chExt cx="17838669" cy="9597511"/>
          </a:xfrm>
        </p:grpSpPr>
        <p:sp>
          <p:nvSpPr>
            <p:cNvPr name="Freeform 3" id="3"/>
            <p:cNvSpPr/>
            <p:nvPr/>
          </p:nvSpPr>
          <p:spPr>
            <a:xfrm flipH="false" flipV="false" rot="0">
              <a:off x="8179593" y="0"/>
              <a:ext cx="1479482" cy="1620947"/>
            </a:xfrm>
            <a:custGeom>
              <a:avLst/>
              <a:gdLst/>
              <a:ahLst/>
              <a:cxnLst/>
              <a:rect r="r" b="b" t="t" l="l"/>
              <a:pathLst>
                <a:path h="1620947" w="1479482">
                  <a:moveTo>
                    <a:pt x="0" y="0"/>
                  </a:moveTo>
                  <a:lnTo>
                    <a:pt x="1479482" y="0"/>
                  </a:lnTo>
                  <a:lnTo>
                    <a:pt x="1479482" y="1620947"/>
                  </a:lnTo>
                  <a:lnTo>
                    <a:pt x="0" y="16209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0" y="2637578"/>
              <a:ext cx="17838669" cy="4289906"/>
            </a:xfrm>
            <a:prstGeom prst="rect">
              <a:avLst/>
            </a:prstGeom>
          </p:spPr>
          <p:txBody>
            <a:bodyPr anchor="t" rtlCol="false" tIns="0" lIns="0" bIns="0" rIns="0">
              <a:spAutoFit/>
            </a:bodyPr>
            <a:lstStyle/>
            <a:p>
              <a:pPr algn="ctr">
                <a:lnSpc>
                  <a:spcPts val="11470"/>
                </a:lnSpc>
              </a:pPr>
              <a:r>
                <a:rPr lang="en-US" sz="12745">
                  <a:solidFill>
                    <a:srgbClr val="FF4724"/>
                  </a:solidFill>
                  <a:latin typeface="Gatwick Bold Bold"/>
                </a:rPr>
                <a:t>ALSET SOFTWARE</a:t>
              </a:r>
            </a:p>
          </p:txBody>
        </p:sp>
        <p:sp>
          <p:nvSpPr>
            <p:cNvPr name="TextBox 5" id="5"/>
            <p:cNvSpPr txBox="true"/>
            <p:nvPr/>
          </p:nvSpPr>
          <p:spPr>
            <a:xfrm rot="0">
              <a:off x="853168" y="7958088"/>
              <a:ext cx="16132333" cy="928748"/>
            </a:xfrm>
            <a:prstGeom prst="rect">
              <a:avLst/>
            </a:prstGeom>
          </p:spPr>
          <p:txBody>
            <a:bodyPr anchor="t" rtlCol="false" tIns="0" lIns="0" bIns="0" rIns="0">
              <a:spAutoFit/>
            </a:bodyPr>
            <a:lstStyle/>
            <a:p>
              <a:pPr algn="ctr">
                <a:lnSpc>
                  <a:spcPts val="5575"/>
                </a:lnSpc>
              </a:pPr>
              <a:r>
                <a:rPr lang="en-US" sz="3982">
                  <a:solidFill>
                    <a:srgbClr val="FF4724"/>
                  </a:solidFill>
                  <a:latin typeface="Gatwick Bold Bold"/>
                </a:rPr>
                <a:t>Diego, Elizabeth, Melissa, Nusiba</a:t>
              </a:r>
            </a:p>
          </p:txBody>
        </p:sp>
        <p:sp>
          <p:nvSpPr>
            <p:cNvPr name="AutoShape 6" id="6"/>
            <p:cNvSpPr/>
            <p:nvPr/>
          </p:nvSpPr>
          <p:spPr>
            <a:xfrm rot="0">
              <a:off x="2306055" y="7416439"/>
              <a:ext cx="13226559" cy="47429"/>
            </a:xfrm>
            <a:prstGeom prst="rect">
              <a:avLst/>
            </a:prstGeom>
            <a:solidFill>
              <a:srgbClr val="FF4724"/>
            </a:solidFill>
          </p:spPr>
        </p:sp>
        <p:sp>
          <p:nvSpPr>
            <p:cNvPr name="AutoShape 7" id="7"/>
            <p:cNvSpPr/>
            <p:nvPr/>
          </p:nvSpPr>
          <p:spPr>
            <a:xfrm rot="0">
              <a:off x="2306055" y="9550081"/>
              <a:ext cx="13226559" cy="47429"/>
            </a:xfrm>
            <a:prstGeom prst="rect">
              <a:avLst/>
            </a:prstGeom>
            <a:solidFill>
              <a:srgbClr val="FF4724"/>
            </a:solidFill>
          </p:spPr>
        </p:sp>
      </p:grpSp>
      <p:sp>
        <p:nvSpPr>
          <p:cNvPr name="TextBox 8" id="8"/>
          <p:cNvSpPr txBox="true"/>
          <p:nvPr/>
        </p:nvSpPr>
        <p:spPr>
          <a:xfrm rot="2243985">
            <a:off x="15727539" y="4471142"/>
            <a:ext cx="4903934" cy="811911"/>
          </a:xfrm>
          <a:prstGeom prst="rect">
            <a:avLst/>
          </a:prstGeom>
        </p:spPr>
        <p:txBody>
          <a:bodyPr anchor="t" rtlCol="false" tIns="0" lIns="0" bIns="0" rIns="0">
            <a:spAutoFit/>
          </a:bodyPr>
          <a:lstStyle/>
          <a:p>
            <a:pPr>
              <a:lnSpc>
                <a:spcPts val="3081"/>
              </a:lnSpc>
            </a:pPr>
            <a:r>
              <a:rPr lang="en-US" sz="2200" spc="440">
                <a:solidFill>
                  <a:srgbClr val="FF4724"/>
                </a:solidFill>
                <a:latin typeface="Open Sauce Light"/>
              </a:rPr>
              <a:t>ALSET SOFTWARE DESIGN </a:t>
            </a:r>
          </a:p>
        </p:txBody>
      </p:sp>
      <p:sp>
        <p:nvSpPr>
          <p:cNvPr name="TextBox 9" id="9"/>
          <p:cNvSpPr txBox="true"/>
          <p:nvPr/>
        </p:nvSpPr>
        <p:spPr>
          <a:xfrm rot="2245948">
            <a:off x="-5348890" y="3228352"/>
            <a:ext cx="9610065" cy="1568830"/>
          </a:xfrm>
          <a:prstGeom prst="rect">
            <a:avLst/>
          </a:prstGeom>
        </p:spPr>
        <p:txBody>
          <a:bodyPr anchor="t" rtlCol="false" tIns="0" lIns="0" bIns="0" rIns="0">
            <a:spAutoFit/>
          </a:bodyPr>
          <a:lstStyle/>
          <a:p>
            <a:pPr>
              <a:lnSpc>
                <a:spcPts val="3081"/>
              </a:lnSpc>
            </a:pPr>
            <a:r>
              <a:rPr lang="en-US" sz="2200" spc="440">
                <a:solidFill>
                  <a:srgbClr val="FF4724"/>
                </a:solidFill>
                <a:latin typeface="Open Sauce Light"/>
              </a:rPr>
              <a:t>ALSET SOFTWARE DESIGN ALSET SORTWARE DESIGN</a:t>
            </a:r>
            <a:r>
              <a:rPr lang="en-US" sz="2200" spc="440">
                <a:solidFill>
                  <a:srgbClr val="FF4724"/>
                </a:solidFill>
                <a:latin typeface="Open Sauce Light"/>
              </a:rPr>
              <a:t> </a:t>
            </a:r>
          </a:p>
        </p:txBody>
      </p:sp>
      <p:sp>
        <p:nvSpPr>
          <p:cNvPr name="TextBox 10" id="10"/>
          <p:cNvSpPr txBox="true"/>
          <p:nvPr/>
        </p:nvSpPr>
        <p:spPr>
          <a:xfrm rot="-2279968">
            <a:off x="13720953" y="8567180"/>
            <a:ext cx="4929070" cy="666369"/>
          </a:xfrm>
          <a:prstGeom prst="rect">
            <a:avLst/>
          </a:prstGeom>
        </p:spPr>
        <p:txBody>
          <a:bodyPr anchor="t" rtlCol="false" tIns="0" lIns="0" bIns="0" rIns="0">
            <a:spAutoFit/>
          </a:bodyPr>
          <a:lstStyle/>
          <a:p>
            <a:pPr>
              <a:lnSpc>
                <a:spcPts val="3081"/>
              </a:lnSpc>
            </a:pPr>
            <a:r>
              <a:rPr lang="en-US" sz="2200" spc="440">
                <a:solidFill>
                  <a:srgbClr val="FF4724"/>
                </a:solidFill>
                <a:latin typeface="Open Sauce Light"/>
              </a:rPr>
              <a:t>ALSET SOFTWARE DESIGN</a:t>
            </a:r>
            <a:r>
              <a:rPr lang="en-US" sz="2200" spc="440">
                <a:solidFill>
                  <a:srgbClr val="FF4724"/>
                </a:solidFill>
                <a:latin typeface="Open Sauce Light"/>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7C4E8"/>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028700"/>
            <a:ext cx="2757718" cy="2642395"/>
          </a:xfrm>
          <a:custGeom>
            <a:avLst/>
            <a:gdLst/>
            <a:ahLst/>
            <a:cxnLst/>
            <a:rect r="r" b="b" t="t" l="l"/>
            <a:pathLst>
              <a:path h="2642395" w="2757718">
                <a:moveTo>
                  <a:pt x="0" y="0"/>
                </a:moveTo>
                <a:lnTo>
                  <a:pt x="2757718" y="0"/>
                </a:lnTo>
                <a:lnTo>
                  <a:pt x="2757718" y="2642395"/>
                </a:lnTo>
                <a:lnTo>
                  <a:pt x="0" y="26423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83037" y="2735377"/>
            <a:ext cx="8868876" cy="935718"/>
          </a:xfrm>
          <a:prstGeom prst="rect">
            <a:avLst/>
          </a:prstGeom>
        </p:spPr>
        <p:txBody>
          <a:bodyPr anchor="t" rtlCol="false" tIns="0" lIns="0" bIns="0" rIns="0">
            <a:spAutoFit/>
          </a:bodyPr>
          <a:lstStyle/>
          <a:p>
            <a:pPr>
              <a:lnSpc>
                <a:spcPts val="6939"/>
              </a:lnSpc>
            </a:pPr>
            <a:r>
              <a:rPr lang="en-US" sz="5783">
                <a:solidFill>
                  <a:srgbClr val="FF4724"/>
                </a:solidFill>
                <a:latin typeface="Gatwick Bold Bold"/>
              </a:rPr>
              <a:t>PROCESS</a:t>
            </a:r>
          </a:p>
        </p:txBody>
      </p:sp>
      <p:sp>
        <p:nvSpPr>
          <p:cNvPr name="TextBox 4" id="4"/>
          <p:cNvSpPr txBox="true"/>
          <p:nvPr/>
        </p:nvSpPr>
        <p:spPr>
          <a:xfrm rot="5231283">
            <a:off x="15550988" y="700995"/>
            <a:ext cx="2075719" cy="1978230"/>
          </a:xfrm>
          <a:prstGeom prst="rect">
            <a:avLst/>
          </a:prstGeom>
        </p:spPr>
        <p:txBody>
          <a:bodyPr anchor="t" rtlCol="false" tIns="0" lIns="0" bIns="0" rIns="0">
            <a:spAutoFit/>
          </a:bodyPr>
          <a:lstStyle/>
          <a:p>
            <a:pPr>
              <a:lnSpc>
                <a:spcPts val="1959"/>
              </a:lnSpc>
            </a:pPr>
            <a:r>
              <a:rPr lang="en-US" sz="1400" spc="280">
                <a:solidFill>
                  <a:srgbClr val="E5EF53"/>
                </a:solidFill>
                <a:latin typeface="Open Sauce Light Bold"/>
              </a:rPr>
              <a:t>ALSET SOFTWARE</a:t>
            </a:r>
            <a:r>
              <a:rPr lang="en-US" sz="1400" spc="280">
                <a:solidFill>
                  <a:srgbClr val="E5EF53"/>
                </a:solidFill>
                <a:latin typeface="Open Sauce Light Bold"/>
              </a:rPr>
              <a:t> diego liz nusiba mel</a:t>
            </a:r>
          </a:p>
        </p:txBody>
      </p:sp>
      <p:grpSp>
        <p:nvGrpSpPr>
          <p:cNvPr name="Group 5" id="5"/>
          <p:cNvGrpSpPr/>
          <p:nvPr/>
        </p:nvGrpSpPr>
        <p:grpSpPr>
          <a:xfrm rot="0">
            <a:off x="10903070" y="4372002"/>
            <a:ext cx="6193985" cy="4888957"/>
            <a:chOff x="0" y="0"/>
            <a:chExt cx="8258647" cy="6518610"/>
          </a:xfrm>
        </p:grpSpPr>
        <p:sp>
          <p:nvSpPr>
            <p:cNvPr name="AutoShape 6" id="6"/>
            <p:cNvSpPr/>
            <p:nvPr/>
          </p:nvSpPr>
          <p:spPr>
            <a:xfrm rot="0">
              <a:off x="0" y="0"/>
              <a:ext cx="8258647" cy="54172"/>
            </a:xfrm>
            <a:prstGeom prst="rect">
              <a:avLst/>
            </a:prstGeom>
            <a:solidFill>
              <a:srgbClr val="FF4724"/>
            </a:solidFill>
          </p:spPr>
        </p:sp>
        <p:sp>
          <p:nvSpPr>
            <p:cNvPr name="AutoShape 7" id="7"/>
            <p:cNvSpPr/>
            <p:nvPr/>
          </p:nvSpPr>
          <p:spPr>
            <a:xfrm rot="0">
              <a:off x="0" y="1394880"/>
              <a:ext cx="8258647" cy="54666"/>
            </a:xfrm>
            <a:prstGeom prst="rect">
              <a:avLst/>
            </a:prstGeom>
            <a:solidFill>
              <a:srgbClr val="FF4724"/>
            </a:solidFill>
          </p:spPr>
        </p:sp>
        <p:sp>
          <p:nvSpPr>
            <p:cNvPr name="TextBox 8" id="8"/>
            <p:cNvSpPr txBox="true"/>
            <p:nvPr/>
          </p:nvSpPr>
          <p:spPr>
            <a:xfrm rot="0">
              <a:off x="0" y="302842"/>
              <a:ext cx="8258647" cy="698077"/>
            </a:xfrm>
            <a:prstGeom prst="rect">
              <a:avLst/>
            </a:prstGeom>
          </p:spPr>
          <p:txBody>
            <a:bodyPr anchor="t" rtlCol="false" tIns="0" lIns="0" bIns="0" rIns="0">
              <a:spAutoFit/>
            </a:bodyPr>
            <a:lstStyle/>
            <a:p>
              <a:pPr algn="ctr">
                <a:lnSpc>
                  <a:spcPts val="4480"/>
                </a:lnSpc>
              </a:pPr>
              <a:r>
                <a:rPr lang="en-US" sz="3200" spc="32">
                  <a:solidFill>
                    <a:srgbClr val="FF4724"/>
                  </a:solidFill>
                  <a:latin typeface="Open Sauce Light Bold"/>
                </a:rPr>
                <a:t>Design</a:t>
              </a:r>
            </a:p>
          </p:txBody>
        </p:sp>
        <p:sp>
          <p:nvSpPr>
            <p:cNvPr name="TextBox 9" id="9"/>
            <p:cNvSpPr txBox="true"/>
            <p:nvPr/>
          </p:nvSpPr>
          <p:spPr>
            <a:xfrm rot="0">
              <a:off x="0" y="2011168"/>
              <a:ext cx="8258647" cy="4507441"/>
            </a:xfrm>
            <a:prstGeom prst="rect">
              <a:avLst/>
            </a:prstGeom>
          </p:spPr>
          <p:txBody>
            <a:bodyPr anchor="t" rtlCol="false" tIns="0" lIns="0" bIns="0" rIns="0">
              <a:spAutoFit/>
            </a:bodyPr>
            <a:lstStyle/>
            <a:p>
              <a:pPr marL="431801" indent="-215900" lvl="1">
                <a:lnSpc>
                  <a:spcPts val="3400"/>
                </a:lnSpc>
                <a:buFont typeface="Arial"/>
                <a:buChar char="•"/>
              </a:pPr>
              <a:r>
                <a:rPr lang="en-US" sz="2000" spc="20">
                  <a:solidFill>
                    <a:srgbClr val="FF4724"/>
                  </a:solidFill>
                  <a:latin typeface="Open Sauce Light Bold"/>
                </a:rPr>
                <a:t>Detailed design of each software component</a:t>
              </a:r>
            </a:p>
            <a:p>
              <a:pPr marL="431801" indent="-215900" lvl="1">
                <a:lnSpc>
                  <a:spcPts val="3400"/>
                </a:lnSpc>
                <a:buFont typeface="Arial"/>
                <a:buChar char="•"/>
              </a:pPr>
              <a:r>
                <a:rPr lang="en-US" sz="2000" spc="20">
                  <a:solidFill>
                    <a:srgbClr val="FF4724"/>
                  </a:solidFill>
                  <a:latin typeface="Open Sauce Light Bold"/>
                </a:rPr>
                <a:t>Inputs, outputs, and operations of each component defined</a:t>
              </a:r>
            </a:p>
            <a:p>
              <a:pPr marL="431801" indent="-215900" lvl="1">
                <a:lnSpc>
                  <a:spcPts val="3400"/>
                </a:lnSpc>
                <a:buFont typeface="Arial"/>
                <a:buChar char="•"/>
              </a:pPr>
              <a:r>
                <a:rPr lang="en-US" sz="2000" spc="20">
                  <a:solidFill>
                    <a:srgbClr val="FF4724"/>
                  </a:solidFill>
                  <a:latin typeface="Open Sauce Light Bold"/>
                </a:rPr>
                <a:t>User Interface, Data Management, Control, Communication, Security, and Network components defined</a:t>
              </a:r>
            </a:p>
            <a:p>
              <a:pPr marL="431801" indent="-215900" lvl="1">
                <a:lnSpc>
                  <a:spcPts val="3400"/>
                </a:lnSpc>
                <a:buFont typeface="Arial"/>
                <a:buChar char="•"/>
              </a:pPr>
              <a:r>
                <a:rPr lang="en-US" sz="2000" spc="20">
                  <a:solidFill>
                    <a:srgbClr val="FF4724"/>
                  </a:solidFill>
                  <a:latin typeface="Open Sauce Light Bold"/>
                </a:rPr>
                <a:t>Ensures each component interacts with each other according to the software architecture</a:t>
              </a:r>
            </a:p>
          </p:txBody>
        </p:sp>
      </p:grpSp>
      <p:sp>
        <p:nvSpPr>
          <p:cNvPr name="TextBox 10" id="10"/>
          <p:cNvSpPr txBox="true"/>
          <p:nvPr/>
        </p:nvSpPr>
        <p:spPr>
          <a:xfrm rot="0">
            <a:off x="15260953" y="1279525"/>
            <a:ext cx="1836103" cy="809625"/>
          </a:xfrm>
          <a:prstGeom prst="rect">
            <a:avLst/>
          </a:prstGeom>
        </p:spPr>
        <p:txBody>
          <a:bodyPr anchor="t" rtlCol="false" tIns="0" lIns="0" bIns="0" rIns="0">
            <a:spAutoFit/>
          </a:bodyPr>
          <a:lstStyle/>
          <a:p>
            <a:pPr algn="r">
              <a:lnSpc>
                <a:spcPts val="6299"/>
              </a:lnSpc>
            </a:pPr>
            <a:r>
              <a:rPr lang="en-US" sz="4499">
                <a:solidFill>
                  <a:srgbClr val="FF4724"/>
                </a:solidFill>
                <a:latin typeface="Gatwick Bold Bold"/>
              </a:rPr>
              <a:t>— 10</a:t>
            </a:r>
          </a:p>
        </p:txBody>
      </p:sp>
      <p:grpSp>
        <p:nvGrpSpPr>
          <p:cNvPr name="Group 11" id="11"/>
          <p:cNvGrpSpPr/>
          <p:nvPr/>
        </p:nvGrpSpPr>
        <p:grpSpPr>
          <a:xfrm rot="0">
            <a:off x="1483037" y="4372002"/>
            <a:ext cx="6193985" cy="5317583"/>
            <a:chOff x="0" y="0"/>
            <a:chExt cx="8258647" cy="7090111"/>
          </a:xfrm>
        </p:grpSpPr>
        <p:sp>
          <p:nvSpPr>
            <p:cNvPr name="AutoShape 12" id="12"/>
            <p:cNvSpPr/>
            <p:nvPr/>
          </p:nvSpPr>
          <p:spPr>
            <a:xfrm rot="0">
              <a:off x="0" y="0"/>
              <a:ext cx="8258647" cy="54172"/>
            </a:xfrm>
            <a:prstGeom prst="rect">
              <a:avLst/>
            </a:prstGeom>
            <a:solidFill>
              <a:srgbClr val="FF4724"/>
            </a:solidFill>
          </p:spPr>
        </p:sp>
        <p:sp>
          <p:nvSpPr>
            <p:cNvPr name="AutoShape 13" id="13"/>
            <p:cNvSpPr/>
            <p:nvPr/>
          </p:nvSpPr>
          <p:spPr>
            <a:xfrm rot="0">
              <a:off x="0" y="1394880"/>
              <a:ext cx="8258647" cy="54666"/>
            </a:xfrm>
            <a:prstGeom prst="rect">
              <a:avLst/>
            </a:prstGeom>
            <a:solidFill>
              <a:srgbClr val="FF4724"/>
            </a:solidFill>
          </p:spPr>
        </p:sp>
        <p:sp>
          <p:nvSpPr>
            <p:cNvPr name="TextBox 14" id="14"/>
            <p:cNvSpPr txBox="true"/>
            <p:nvPr/>
          </p:nvSpPr>
          <p:spPr>
            <a:xfrm rot="0">
              <a:off x="0" y="302842"/>
              <a:ext cx="8258647" cy="698077"/>
            </a:xfrm>
            <a:prstGeom prst="rect">
              <a:avLst/>
            </a:prstGeom>
          </p:spPr>
          <p:txBody>
            <a:bodyPr anchor="t" rtlCol="false" tIns="0" lIns="0" bIns="0" rIns="0">
              <a:spAutoFit/>
            </a:bodyPr>
            <a:lstStyle/>
            <a:p>
              <a:pPr algn="ctr">
                <a:lnSpc>
                  <a:spcPts val="4480"/>
                </a:lnSpc>
              </a:pPr>
              <a:r>
                <a:rPr lang="en-US" sz="3200" spc="32">
                  <a:solidFill>
                    <a:srgbClr val="FF4724"/>
                  </a:solidFill>
                  <a:latin typeface="Open Sauce Light Bold"/>
                </a:rPr>
                <a:t>Architecture</a:t>
              </a:r>
            </a:p>
          </p:txBody>
        </p:sp>
        <p:sp>
          <p:nvSpPr>
            <p:cNvPr name="TextBox 15" id="15"/>
            <p:cNvSpPr txBox="true"/>
            <p:nvPr/>
          </p:nvSpPr>
          <p:spPr>
            <a:xfrm rot="0">
              <a:off x="0" y="2020693"/>
              <a:ext cx="8258647" cy="5069417"/>
            </a:xfrm>
            <a:prstGeom prst="rect">
              <a:avLst/>
            </a:prstGeom>
          </p:spPr>
          <p:txBody>
            <a:bodyPr anchor="t" rtlCol="false" tIns="0" lIns="0" bIns="0" rIns="0">
              <a:spAutoFit/>
            </a:bodyPr>
            <a:lstStyle/>
            <a:p>
              <a:pPr marL="431799" indent="-215899" lvl="1">
                <a:lnSpc>
                  <a:spcPts val="3399"/>
                </a:lnSpc>
                <a:buFont typeface="Arial"/>
                <a:buChar char="•"/>
              </a:pPr>
              <a:r>
                <a:rPr lang="en-US" sz="1999" spc="19">
                  <a:solidFill>
                    <a:srgbClr val="FF4724"/>
                  </a:solidFill>
                  <a:latin typeface="Open Sauce Light Bold"/>
                </a:rPr>
                <a:t>Service-oriented architecture chosen for scalability and flexibility</a:t>
              </a:r>
            </a:p>
            <a:p>
              <a:pPr marL="431799" indent="-215899" lvl="1">
                <a:lnSpc>
                  <a:spcPts val="3399"/>
                </a:lnSpc>
                <a:buFont typeface="Arial"/>
                <a:buChar char="•"/>
              </a:pPr>
              <a:r>
                <a:rPr lang="en-US" sz="1999" spc="19">
                  <a:solidFill>
                    <a:srgbClr val="FF4724"/>
                  </a:solidFill>
                  <a:latin typeface="Open Sauce Light Bold"/>
                </a:rPr>
                <a:t>Detailed component-level design for each software component</a:t>
              </a:r>
            </a:p>
            <a:p>
              <a:pPr marL="431799" indent="-215899" lvl="1">
                <a:lnSpc>
                  <a:spcPts val="3399"/>
                </a:lnSpc>
                <a:buFont typeface="Arial"/>
                <a:buChar char="•"/>
              </a:pPr>
              <a:r>
                <a:rPr lang="en-US" sz="1999" spc="19">
                  <a:solidFill>
                    <a:srgbClr val="FF4724"/>
                  </a:solidFill>
                  <a:latin typeface="Open Sauce Light Bold"/>
                </a:rPr>
                <a:t>User Interface, Data Management, Control, Communication, Security, and Network components defined</a:t>
              </a:r>
            </a:p>
            <a:p>
              <a:pPr marL="431799" indent="-215899" lvl="1">
                <a:lnSpc>
                  <a:spcPts val="3399"/>
                </a:lnSpc>
                <a:buFont typeface="Arial"/>
                <a:buChar char="•"/>
              </a:pPr>
              <a:r>
                <a:rPr lang="en-US" sz="1999" spc="19">
                  <a:solidFill>
                    <a:srgbClr val="FF4724"/>
                  </a:solidFill>
                  <a:latin typeface="Open Sauce Light Bold"/>
                </a:rPr>
                <a:t>Emphasis on reliable and secure communication between components</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7C4E8"/>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028700"/>
            <a:ext cx="2757718" cy="2642395"/>
          </a:xfrm>
          <a:custGeom>
            <a:avLst/>
            <a:gdLst/>
            <a:ahLst/>
            <a:cxnLst/>
            <a:rect r="r" b="b" t="t" l="l"/>
            <a:pathLst>
              <a:path h="2642395" w="2757718">
                <a:moveTo>
                  <a:pt x="0" y="0"/>
                </a:moveTo>
                <a:lnTo>
                  <a:pt x="2757718" y="0"/>
                </a:lnTo>
                <a:lnTo>
                  <a:pt x="2757718" y="2642395"/>
                </a:lnTo>
                <a:lnTo>
                  <a:pt x="0" y="26423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83037" y="2735377"/>
            <a:ext cx="8868876" cy="935718"/>
          </a:xfrm>
          <a:prstGeom prst="rect">
            <a:avLst/>
          </a:prstGeom>
        </p:spPr>
        <p:txBody>
          <a:bodyPr anchor="t" rtlCol="false" tIns="0" lIns="0" bIns="0" rIns="0">
            <a:spAutoFit/>
          </a:bodyPr>
          <a:lstStyle/>
          <a:p>
            <a:pPr>
              <a:lnSpc>
                <a:spcPts val="6939"/>
              </a:lnSpc>
            </a:pPr>
            <a:r>
              <a:rPr lang="en-US" sz="5783">
                <a:solidFill>
                  <a:srgbClr val="FF4724"/>
                </a:solidFill>
                <a:latin typeface="Gatwick Bold Bold"/>
              </a:rPr>
              <a:t>PROCESS</a:t>
            </a:r>
          </a:p>
        </p:txBody>
      </p:sp>
      <p:sp>
        <p:nvSpPr>
          <p:cNvPr name="TextBox 4" id="4"/>
          <p:cNvSpPr txBox="true"/>
          <p:nvPr/>
        </p:nvSpPr>
        <p:spPr>
          <a:xfrm rot="5231283">
            <a:off x="15550988" y="700995"/>
            <a:ext cx="2075719" cy="1978230"/>
          </a:xfrm>
          <a:prstGeom prst="rect">
            <a:avLst/>
          </a:prstGeom>
        </p:spPr>
        <p:txBody>
          <a:bodyPr anchor="t" rtlCol="false" tIns="0" lIns="0" bIns="0" rIns="0">
            <a:spAutoFit/>
          </a:bodyPr>
          <a:lstStyle/>
          <a:p>
            <a:pPr>
              <a:lnSpc>
                <a:spcPts val="1959"/>
              </a:lnSpc>
            </a:pPr>
            <a:r>
              <a:rPr lang="en-US" sz="1400" spc="280">
                <a:solidFill>
                  <a:srgbClr val="E5EF53"/>
                </a:solidFill>
                <a:latin typeface="Open Sauce Light Bold"/>
              </a:rPr>
              <a:t>ALSET SOFTWARE</a:t>
            </a:r>
            <a:r>
              <a:rPr lang="en-US" sz="1400" spc="280">
                <a:solidFill>
                  <a:srgbClr val="E5EF53"/>
                </a:solidFill>
                <a:latin typeface="Open Sauce Light Bold"/>
              </a:rPr>
              <a:t> diego liz nusiba mel</a:t>
            </a:r>
          </a:p>
        </p:txBody>
      </p:sp>
      <p:grpSp>
        <p:nvGrpSpPr>
          <p:cNvPr name="Group 5" id="5"/>
          <p:cNvGrpSpPr/>
          <p:nvPr/>
        </p:nvGrpSpPr>
        <p:grpSpPr>
          <a:xfrm rot="0">
            <a:off x="10903070" y="4372002"/>
            <a:ext cx="6193985" cy="5317582"/>
            <a:chOff x="0" y="0"/>
            <a:chExt cx="8258647" cy="7090110"/>
          </a:xfrm>
        </p:grpSpPr>
        <p:sp>
          <p:nvSpPr>
            <p:cNvPr name="AutoShape 6" id="6"/>
            <p:cNvSpPr/>
            <p:nvPr/>
          </p:nvSpPr>
          <p:spPr>
            <a:xfrm rot="0">
              <a:off x="0" y="0"/>
              <a:ext cx="8258647" cy="54172"/>
            </a:xfrm>
            <a:prstGeom prst="rect">
              <a:avLst/>
            </a:prstGeom>
            <a:solidFill>
              <a:srgbClr val="FF4724"/>
            </a:solidFill>
          </p:spPr>
        </p:sp>
        <p:sp>
          <p:nvSpPr>
            <p:cNvPr name="AutoShape 7" id="7"/>
            <p:cNvSpPr/>
            <p:nvPr/>
          </p:nvSpPr>
          <p:spPr>
            <a:xfrm rot="0">
              <a:off x="0" y="1394880"/>
              <a:ext cx="8258647" cy="54666"/>
            </a:xfrm>
            <a:prstGeom prst="rect">
              <a:avLst/>
            </a:prstGeom>
            <a:solidFill>
              <a:srgbClr val="FF4724"/>
            </a:solidFill>
          </p:spPr>
        </p:sp>
        <p:sp>
          <p:nvSpPr>
            <p:cNvPr name="TextBox 8" id="8"/>
            <p:cNvSpPr txBox="true"/>
            <p:nvPr/>
          </p:nvSpPr>
          <p:spPr>
            <a:xfrm rot="0">
              <a:off x="0" y="302842"/>
              <a:ext cx="8258647" cy="698077"/>
            </a:xfrm>
            <a:prstGeom prst="rect">
              <a:avLst/>
            </a:prstGeom>
          </p:spPr>
          <p:txBody>
            <a:bodyPr anchor="t" rtlCol="false" tIns="0" lIns="0" bIns="0" rIns="0">
              <a:spAutoFit/>
            </a:bodyPr>
            <a:lstStyle/>
            <a:p>
              <a:pPr algn="ctr">
                <a:lnSpc>
                  <a:spcPts val="4480"/>
                </a:lnSpc>
              </a:pPr>
              <a:r>
                <a:rPr lang="en-US" sz="3200" spc="32">
                  <a:solidFill>
                    <a:srgbClr val="FF4724"/>
                  </a:solidFill>
                  <a:latin typeface="Open Sauce Light Bold"/>
                </a:rPr>
                <a:t>Evolvability</a:t>
              </a:r>
            </a:p>
          </p:txBody>
        </p:sp>
        <p:sp>
          <p:nvSpPr>
            <p:cNvPr name="TextBox 9" id="9"/>
            <p:cNvSpPr txBox="true"/>
            <p:nvPr/>
          </p:nvSpPr>
          <p:spPr>
            <a:xfrm rot="0">
              <a:off x="0" y="2011168"/>
              <a:ext cx="8258647" cy="5078941"/>
            </a:xfrm>
            <a:prstGeom prst="rect">
              <a:avLst/>
            </a:prstGeom>
          </p:spPr>
          <p:txBody>
            <a:bodyPr anchor="t" rtlCol="false" tIns="0" lIns="0" bIns="0" rIns="0">
              <a:spAutoFit/>
            </a:bodyPr>
            <a:lstStyle/>
            <a:p>
              <a:pPr marL="431801" indent="-215900" lvl="1">
                <a:lnSpc>
                  <a:spcPts val="3400"/>
                </a:lnSpc>
                <a:buFont typeface="Arial"/>
                <a:buChar char="•"/>
              </a:pPr>
              <a:r>
                <a:rPr lang="en-US" sz="2000" spc="20">
                  <a:solidFill>
                    <a:srgbClr val="FF4724"/>
                  </a:solidFill>
                  <a:latin typeface="Open Sauce Light Bold"/>
                </a:rPr>
                <a:t>Continuous improvement and feature development through user feedback and safety evaluations</a:t>
              </a:r>
            </a:p>
            <a:p>
              <a:pPr marL="431801" indent="-215900" lvl="1">
                <a:lnSpc>
                  <a:spcPts val="3400"/>
                </a:lnSpc>
                <a:buFont typeface="Arial"/>
                <a:buChar char="•"/>
              </a:pPr>
              <a:r>
                <a:rPr lang="en-US" sz="2000" spc="20">
                  <a:solidFill>
                    <a:srgbClr val="FF4724"/>
                  </a:solidFill>
                  <a:latin typeface="Open Sauce Light Bold"/>
                </a:rPr>
                <a:t>Agile development methodology enables fast feature implementation and iteration</a:t>
              </a:r>
            </a:p>
            <a:p>
              <a:pPr marL="431801" indent="-215900" lvl="1">
                <a:lnSpc>
                  <a:spcPts val="3400"/>
                </a:lnSpc>
                <a:buFont typeface="Arial"/>
                <a:buChar char="•"/>
              </a:pPr>
              <a:r>
                <a:rPr lang="en-US" sz="2000" spc="20">
                  <a:solidFill>
                    <a:srgbClr val="FF4724"/>
                  </a:solidFill>
                  <a:latin typeface="Open Sauce Light Bold"/>
                </a:rPr>
                <a:t>Emphasis on maintainability and updateability for future safety features</a:t>
              </a:r>
            </a:p>
            <a:p>
              <a:pPr marL="431801" indent="-215900" lvl="1">
                <a:lnSpc>
                  <a:spcPts val="3400"/>
                </a:lnSpc>
                <a:buFont typeface="Arial"/>
                <a:buChar char="•"/>
              </a:pPr>
              <a:r>
                <a:rPr lang="en-US" sz="2000" spc="20">
                  <a:solidFill>
                    <a:srgbClr val="FF4724"/>
                  </a:solidFill>
                  <a:latin typeface="Open Sauce Light Bold"/>
                </a:rPr>
                <a:t>Design for future integration with emerging technologies such as autonomous vehicles.</a:t>
              </a:r>
            </a:p>
          </p:txBody>
        </p:sp>
      </p:grpSp>
      <p:sp>
        <p:nvSpPr>
          <p:cNvPr name="TextBox 10" id="10"/>
          <p:cNvSpPr txBox="true"/>
          <p:nvPr/>
        </p:nvSpPr>
        <p:spPr>
          <a:xfrm rot="0">
            <a:off x="15260953" y="1279525"/>
            <a:ext cx="1836103" cy="809625"/>
          </a:xfrm>
          <a:prstGeom prst="rect">
            <a:avLst/>
          </a:prstGeom>
        </p:spPr>
        <p:txBody>
          <a:bodyPr anchor="t" rtlCol="false" tIns="0" lIns="0" bIns="0" rIns="0">
            <a:spAutoFit/>
          </a:bodyPr>
          <a:lstStyle/>
          <a:p>
            <a:pPr algn="r">
              <a:lnSpc>
                <a:spcPts val="6299"/>
              </a:lnSpc>
            </a:pPr>
            <a:r>
              <a:rPr lang="en-US" sz="4499">
                <a:solidFill>
                  <a:srgbClr val="FF4724"/>
                </a:solidFill>
                <a:latin typeface="Gatwick Bold Bold"/>
              </a:rPr>
              <a:t>— 11</a:t>
            </a:r>
          </a:p>
        </p:txBody>
      </p:sp>
      <p:grpSp>
        <p:nvGrpSpPr>
          <p:cNvPr name="Group 11" id="11"/>
          <p:cNvGrpSpPr/>
          <p:nvPr/>
        </p:nvGrpSpPr>
        <p:grpSpPr>
          <a:xfrm rot="0">
            <a:off x="1483037" y="4372002"/>
            <a:ext cx="6193985" cy="4888958"/>
            <a:chOff x="0" y="0"/>
            <a:chExt cx="8258647" cy="6518611"/>
          </a:xfrm>
        </p:grpSpPr>
        <p:sp>
          <p:nvSpPr>
            <p:cNvPr name="AutoShape 12" id="12"/>
            <p:cNvSpPr/>
            <p:nvPr/>
          </p:nvSpPr>
          <p:spPr>
            <a:xfrm rot="0">
              <a:off x="0" y="0"/>
              <a:ext cx="8258647" cy="54172"/>
            </a:xfrm>
            <a:prstGeom prst="rect">
              <a:avLst/>
            </a:prstGeom>
            <a:solidFill>
              <a:srgbClr val="FF4724"/>
            </a:solidFill>
          </p:spPr>
        </p:sp>
        <p:sp>
          <p:nvSpPr>
            <p:cNvPr name="AutoShape 13" id="13"/>
            <p:cNvSpPr/>
            <p:nvPr/>
          </p:nvSpPr>
          <p:spPr>
            <a:xfrm rot="0">
              <a:off x="0" y="1394880"/>
              <a:ext cx="8258647" cy="54666"/>
            </a:xfrm>
            <a:prstGeom prst="rect">
              <a:avLst/>
            </a:prstGeom>
            <a:solidFill>
              <a:srgbClr val="FF4724"/>
            </a:solidFill>
          </p:spPr>
        </p:sp>
        <p:sp>
          <p:nvSpPr>
            <p:cNvPr name="TextBox 14" id="14"/>
            <p:cNvSpPr txBox="true"/>
            <p:nvPr/>
          </p:nvSpPr>
          <p:spPr>
            <a:xfrm rot="0">
              <a:off x="0" y="302842"/>
              <a:ext cx="8258647" cy="698077"/>
            </a:xfrm>
            <a:prstGeom prst="rect">
              <a:avLst/>
            </a:prstGeom>
          </p:spPr>
          <p:txBody>
            <a:bodyPr anchor="t" rtlCol="false" tIns="0" lIns="0" bIns="0" rIns="0">
              <a:spAutoFit/>
            </a:bodyPr>
            <a:lstStyle/>
            <a:p>
              <a:pPr algn="ctr">
                <a:lnSpc>
                  <a:spcPts val="4480"/>
                </a:lnSpc>
              </a:pPr>
              <a:r>
                <a:rPr lang="en-US" sz="3200" spc="32">
                  <a:solidFill>
                    <a:srgbClr val="FF4724"/>
                  </a:solidFill>
                  <a:latin typeface="Open Sauce Light Bold"/>
                </a:rPr>
                <a:t>Testing</a:t>
              </a:r>
            </a:p>
          </p:txBody>
        </p:sp>
        <p:sp>
          <p:nvSpPr>
            <p:cNvPr name="TextBox 15" id="15"/>
            <p:cNvSpPr txBox="true"/>
            <p:nvPr/>
          </p:nvSpPr>
          <p:spPr>
            <a:xfrm rot="0">
              <a:off x="0" y="2020693"/>
              <a:ext cx="8258647" cy="4497917"/>
            </a:xfrm>
            <a:prstGeom prst="rect">
              <a:avLst/>
            </a:prstGeom>
          </p:spPr>
          <p:txBody>
            <a:bodyPr anchor="t" rtlCol="false" tIns="0" lIns="0" bIns="0" rIns="0">
              <a:spAutoFit/>
            </a:bodyPr>
            <a:lstStyle/>
            <a:p>
              <a:pPr marL="431799" indent="-215899" lvl="1">
                <a:lnSpc>
                  <a:spcPts val="3399"/>
                </a:lnSpc>
                <a:buFont typeface="Arial"/>
                <a:buChar char="•"/>
              </a:pPr>
              <a:r>
                <a:rPr lang="en-US" sz="1999" spc="19">
                  <a:solidFill>
                    <a:srgbClr val="FF4724"/>
                  </a:solidFill>
                  <a:latin typeface="Open Sauce Light Bold"/>
                </a:rPr>
                <a:t>Comprehensive testing plan for each software component</a:t>
              </a:r>
            </a:p>
            <a:p>
              <a:pPr marL="431799" indent="-215899" lvl="1">
                <a:lnSpc>
                  <a:spcPts val="3399"/>
                </a:lnSpc>
                <a:buFont typeface="Arial"/>
                <a:buChar char="•"/>
              </a:pPr>
              <a:r>
                <a:rPr lang="en-US" sz="1999" spc="19">
                  <a:solidFill>
                    <a:srgbClr val="FF4724"/>
                  </a:solidFill>
                  <a:latin typeface="Open Sauce Light Bold"/>
                </a:rPr>
                <a:t>Continuous integration and deployment with automated testing</a:t>
              </a:r>
            </a:p>
            <a:p>
              <a:pPr marL="431799" indent="-215899" lvl="1">
                <a:lnSpc>
                  <a:spcPts val="3399"/>
                </a:lnSpc>
                <a:buFont typeface="Arial"/>
                <a:buChar char="•"/>
              </a:pPr>
              <a:r>
                <a:rPr lang="en-US" sz="1999" spc="19">
                  <a:solidFill>
                    <a:srgbClr val="FF4724"/>
                  </a:solidFill>
                  <a:latin typeface="Open Sauce Light Bold"/>
                </a:rPr>
                <a:t>User acceptance testing to ensure software meets user requirements</a:t>
              </a:r>
            </a:p>
            <a:p>
              <a:pPr marL="431799" indent="-215899" lvl="1">
                <a:lnSpc>
                  <a:spcPts val="3399"/>
                </a:lnSpc>
                <a:buFont typeface="Arial"/>
                <a:buChar char="•"/>
              </a:pPr>
              <a:r>
                <a:rPr lang="en-US" sz="1999" spc="19">
                  <a:solidFill>
                    <a:srgbClr val="FF4724"/>
                  </a:solidFill>
                  <a:latin typeface="Open Sauce Light Bold"/>
                </a:rPr>
                <a:t>Code review and quality assurance to maintain code quality</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1CDC0"/>
        </a:solidFill>
      </p:bgPr>
    </p:bg>
    <p:spTree>
      <p:nvGrpSpPr>
        <p:cNvPr id="1" name=""/>
        <p:cNvGrpSpPr/>
        <p:nvPr/>
      </p:nvGrpSpPr>
      <p:grpSpPr>
        <a:xfrm>
          <a:off x="0" y="0"/>
          <a:ext cx="0" cy="0"/>
          <a:chOff x="0" y="0"/>
          <a:chExt cx="0" cy="0"/>
        </a:xfrm>
      </p:grpSpPr>
      <p:sp>
        <p:nvSpPr>
          <p:cNvPr name="TextBox 2" id="2"/>
          <p:cNvSpPr txBox="true"/>
          <p:nvPr/>
        </p:nvSpPr>
        <p:spPr>
          <a:xfrm rot="5231283">
            <a:off x="15550815" y="700918"/>
            <a:ext cx="2075905" cy="1978390"/>
          </a:xfrm>
          <a:prstGeom prst="rect">
            <a:avLst/>
          </a:prstGeom>
        </p:spPr>
        <p:txBody>
          <a:bodyPr anchor="t" rtlCol="false" tIns="0" lIns="0" bIns="0" rIns="0">
            <a:spAutoFit/>
          </a:bodyPr>
          <a:lstStyle/>
          <a:p>
            <a:pPr>
              <a:lnSpc>
                <a:spcPts val="1959"/>
              </a:lnSpc>
            </a:pPr>
            <a:r>
              <a:rPr lang="en-US" sz="1400" spc="280">
                <a:solidFill>
                  <a:srgbClr val="393939"/>
                </a:solidFill>
                <a:latin typeface="Open Sauce Light Bold"/>
              </a:rPr>
              <a:t>ALSET SOFTWARE DIEGO LIZ NUSIBA MEL</a:t>
            </a:r>
          </a:p>
        </p:txBody>
      </p:sp>
      <p:grpSp>
        <p:nvGrpSpPr>
          <p:cNvPr name="Group 3" id="3"/>
          <p:cNvGrpSpPr/>
          <p:nvPr/>
        </p:nvGrpSpPr>
        <p:grpSpPr>
          <a:xfrm rot="0">
            <a:off x="1737357" y="2282170"/>
            <a:ext cx="14813285" cy="5537280"/>
            <a:chOff x="0" y="0"/>
            <a:chExt cx="19751047" cy="7383040"/>
          </a:xfrm>
        </p:grpSpPr>
        <p:sp>
          <p:nvSpPr>
            <p:cNvPr name="TextBox 4" id="4"/>
            <p:cNvSpPr txBox="true"/>
            <p:nvPr/>
          </p:nvSpPr>
          <p:spPr>
            <a:xfrm rot="0">
              <a:off x="0" y="3094898"/>
              <a:ext cx="19751047" cy="2585140"/>
            </a:xfrm>
            <a:prstGeom prst="rect">
              <a:avLst/>
            </a:prstGeom>
          </p:spPr>
          <p:txBody>
            <a:bodyPr anchor="t" rtlCol="false" tIns="0" lIns="0" bIns="0" rIns="0">
              <a:spAutoFit/>
            </a:bodyPr>
            <a:lstStyle/>
            <a:p>
              <a:pPr algn="ctr">
                <a:lnSpc>
                  <a:spcPts val="6930"/>
                </a:lnSpc>
              </a:pPr>
              <a:r>
                <a:rPr lang="en-US" sz="7701">
                  <a:solidFill>
                    <a:srgbClr val="393939"/>
                  </a:solidFill>
                  <a:latin typeface="Gatwick Bold Bold"/>
                </a:rPr>
                <a:t>REFELECTING ON THE ALSET PROJECT </a:t>
              </a:r>
            </a:p>
          </p:txBody>
        </p:sp>
        <p:sp>
          <p:nvSpPr>
            <p:cNvPr name="Freeform 5" id="5"/>
            <p:cNvSpPr/>
            <p:nvPr/>
          </p:nvSpPr>
          <p:spPr>
            <a:xfrm flipH="false" flipV="false" rot="0">
              <a:off x="8889771" y="0"/>
              <a:ext cx="1971506" cy="2160017"/>
            </a:xfrm>
            <a:custGeom>
              <a:avLst/>
              <a:gdLst/>
              <a:ahLst/>
              <a:cxnLst/>
              <a:rect r="r" b="b" t="t" l="l"/>
              <a:pathLst>
                <a:path h="2160017" w="1971506">
                  <a:moveTo>
                    <a:pt x="0" y="0"/>
                  </a:moveTo>
                  <a:lnTo>
                    <a:pt x="1971506" y="0"/>
                  </a:lnTo>
                  <a:lnTo>
                    <a:pt x="1971506" y="2160017"/>
                  </a:lnTo>
                  <a:lnTo>
                    <a:pt x="0" y="21600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712920" y="6173365"/>
              <a:ext cx="12325207" cy="1209675"/>
            </a:xfrm>
            <a:prstGeom prst="rect">
              <a:avLst/>
            </a:prstGeom>
          </p:spPr>
          <p:txBody>
            <a:bodyPr anchor="t" rtlCol="false" tIns="0" lIns="0" bIns="0" rIns="0">
              <a:spAutoFit/>
            </a:bodyPr>
            <a:lstStyle/>
            <a:p>
              <a:pPr algn="ctr">
                <a:lnSpc>
                  <a:spcPts val="3750"/>
                </a:lnSpc>
              </a:pPr>
              <a:r>
                <a:rPr lang="en-US" sz="2500" spc="25">
                  <a:solidFill>
                    <a:srgbClr val="393939"/>
                  </a:solidFill>
                  <a:latin typeface="Open Sauce Light Bold"/>
                </a:rPr>
                <a:t>our experience with the software development process and how we could improve in the future</a:t>
              </a:r>
            </a:p>
          </p:txBody>
        </p:sp>
      </p:grpSp>
      <p:sp>
        <p:nvSpPr>
          <p:cNvPr name="TextBox 7" id="7"/>
          <p:cNvSpPr txBox="true"/>
          <p:nvPr/>
        </p:nvSpPr>
        <p:spPr>
          <a:xfrm rot="-5400000">
            <a:off x="39211" y="1121731"/>
            <a:ext cx="1836103" cy="809625"/>
          </a:xfrm>
          <a:prstGeom prst="rect">
            <a:avLst/>
          </a:prstGeom>
        </p:spPr>
        <p:txBody>
          <a:bodyPr anchor="t" rtlCol="false" tIns="0" lIns="0" bIns="0" rIns="0">
            <a:spAutoFit/>
          </a:bodyPr>
          <a:lstStyle/>
          <a:p>
            <a:pPr algn="r">
              <a:lnSpc>
                <a:spcPts val="6299"/>
              </a:lnSpc>
            </a:pPr>
            <a:r>
              <a:rPr lang="en-US" sz="4499">
                <a:solidFill>
                  <a:srgbClr val="393939"/>
                </a:solidFill>
                <a:latin typeface="Gatwick Bold Bold"/>
              </a:rPr>
              <a:t>— 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4748EE"/>
        </a:solidFill>
      </p:bgPr>
    </p:bg>
    <p:spTree>
      <p:nvGrpSpPr>
        <p:cNvPr id="1" name=""/>
        <p:cNvGrpSpPr/>
        <p:nvPr/>
      </p:nvGrpSpPr>
      <p:grpSpPr>
        <a:xfrm>
          <a:off x="0" y="0"/>
          <a:ext cx="0" cy="0"/>
          <a:chOff x="0" y="0"/>
          <a:chExt cx="0" cy="0"/>
        </a:xfrm>
      </p:grpSpPr>
      <p:grpSp>
        <p:nvGrpSpPr>
          <p:cNvPr name="Group 2" id="2"/>
          <p:cNvGrpSpPr/>
          <p:nvPr/>
        </p:nvGrpSpPr>
        <p:grpSpPr>
          <a:xfrm rot="0">
            <a:off x="0" y="0"/>
            <a:ext cx="7616748" cy="10287000"/>
            <a:chOff x="0" y="0"/>
            <a:chExt cx="10155664" cy="13716000"/>
          </a:xfrm>
        </p:grpSpPr>
        <p:pic>
          <p:nvPicPr>
            <p:cNvPr name="Picture 3" id="3"/>
            <p:cNvPicPr>
              <a:picLocks noChangeAspect="true"/>
            </p:cNvPicPr>
            <p:nvPr/>
          </p:nvPicPr>
          <p:blipFill>
            <a:blip r:embed="rId2"/>
            <a:srcRect l="12978" t="0" r="12978" b="0"/>
            <a:stretch>
              <a:fillRect/>
            </a:stretch>
          </p:blipFill>
          <p:spPr>
            <a:xfrm flipH="false" flipV="false">
              <a:off x="0" y="0"/>
              <a:ext cx="10155664" cy="13716000"/>
            </a:xfrm>
            <a:prstGeom prst="rect">
              <a:avLst/>
            </a:prstGeom>
          </p:spPr>
        </p:pic>
      </p:grpSp>
      <p:grpSp>
        <p:nvGrpSpPr>
          <p:cNvPr name="Group 4" id="4"/>
          <p:cNvGrpSpPr/>
          <p:nvPr/>
        </p:nvGrpSpPr>
        <p:grpSpPr>
          <a:xfrm rot="0">
            <a:off x="8955901" y="1224961"/>
            <a:ext cx="3112740" cy="931799"/>
            <a:chOff x="0" y="0"/>
            <a:chExt cx="4150320" cy="1242399"/>
          </a:xfrm>
        </p:grpSpPr>
        <p:sp>
          <p:nvSpPr>
            <p:cNvPr name="TextBox 5" id="5"/>
            <p:cNvSpPr txBox="true"/>
            <p:nvPr/>
          </p:nvSpPr>
          <p:spPr>
            <a:xfrm rot="0">
              <a:off x="1702184" y="30649"/>
              <a:ext cx="2448137" cy="1035050"/>
            </a:xfrm>
            <a:prstGeom prst="rect">
              <a:avLst/>
            </a:prstGeom>
          </p:spPr>
          <p:txBody>
            <a:bodyPr anchor="t" rtlCol="false" tIns="0" lIns="0" bIns="0" rIns="0">
              <a:spAutoFit/>
            </a:bodyPr>
            <a:lstStyle/>
            <a:p>
              <a:pPr>
                <a:lnSpc>
                  <a:spcPts val="6299"/>
                </a:lnSpc>
              </a:pPr>
              <a:r>
                <a:rPr lang="en-US" sz="4499">
                  <a:solidFill>
                    <a:srgbClr val="F38581"/>
                  </a:solidFill>
                  <a:latin typeface="Gatwick Bold Bold"/>
                </a:rPr>
                <a:t>— 13</a:t>
              </a:r>
            </a:p>
          </p:txBody>
        </p:sp>
        <p:sp>
          <p:nvSpPr>
            <p:cNvPr name="Freeform 6" id="6"/>
            <p:cNvSpPr/>
            <p:nvPr/>
          </p:nvSpPr>
          <p:spPr>
            <a:xfrm flipH="false" flipV="false" rot="0">
              <a:off x="0" y="0"/>
              <a:ext cx="1296621" cy="1242399"/>
            </a:xfrm>
            <a:custGeom>
              <a:avLst/>
              <a:gdLst/>
              <a:ahLst/>
              <a:cxnLst/>
              <a:rect r="r" b="b" t="t" l="l"/>
              <a:pathLst>
                <a:path h="1242399" w="1296621">
                  <a:moveTo>
                    <a:pt x="0" y="0"/>
                  </a:moveTo>
                  <a:lnTo>
                    <a:pt x="1296621" y="0"/>
                  </a:lnTo>
                  <a:lnTo>
                    <a:pt x="1296621" y="1242399"/>
                  </a:lnTo>
                  <a:lnTo>
                    <a:pt x="0" y="12423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AutoShape 7" id="7"/>
          <p:cNvSpPr/>
          <p:nvPr/>
        </p:nvSpPr>
        <p:spPr>
          <a:xfrm rot="0">
            <a:off x="9144000" y="4520270"/>
            <a:ext cx="6257767" cy="36274"/>
          </a:xfrm>
          <a:prstGeom prst="rect">
            <a:avLst/>
          </a:prstGeom>
          <a:solidFill>
            <a:srgbClr val="F38581"/>
          </a:solidFill>
        </p:spPr>
      </p:sp>
      <p:sp>
        <p:nvSpPr>
          <p:cNvPr name="TextBox 8" id="8"/>
          <p:cNvSpPr txBox="true"/>
          <p:nvPr/>
        </p:nvSpPr>
        <p:spPr>
          <a:xfrm rot="0">
            <a:off x="9160143" y="5061369"/>
            <a:ext cx="6257767" cy="2136288"/>
          </a:xfrm>
          <a:prstGeom prst="rect">
            <a:avLst/>
          </a:prstGeom>
        </p:spPr>
        <p:txBody>
          <a:bodyPr anchor="t" rtlCol="false" tIns="0" lIns="0" bIns="0" rIns="0">
            <a:spAutoFit/>
          </a:bodyPr>
          <a:lstStyle/>
          <a:p>
            <a:pPr>
              <a:lnSpc>
                <a:spcPts val="4351"/>
              </a:lnSpc>
            </a:pPr>
            <a:r>
              <a:rPr lang="en-US" sz="2559" spc="25">
                <a:solidFill>
                  <a:srgbClr val="F38581"/>
                </a:solidFill>
                <a:latin typeface="Open Sauce Light"/>
              </a:rPr>
              <a:t>The Alset Hug the Lanes project allowed us to foster a better understanding what it means work collaboratively </a:t>
            </a:r>
          </a:p>
        </p:txBody>
      </p:sp>
      <p:sp>
        <p:nvSpPr>
          <p:cNvPr name="TextBox 9" id="9"/>
          <p:cNvSpPr txBox="true"/>
          <p:nvPr/>
        </p:nvSpPr>
        <p:spPr>
          <a:xfrm rot="0">
            <a:off x="9144000" y="2994093"/>
            <a:ext cx="6257767" cy="1102898"/>
          </a:xfrm>
          <a:prstGeom prst="rect">
            <a:avLst/>
          </a:prstGeom>
        </p:spPr>
        <p:txBody>
          <a:bodyPr anchor="t" rtlCol="false" tIns="0" lIns="0" bIns="0" rIns="0">
            <a:spAutoFit/>
          </a:bodyPr>
          <a:lstStyle/>
          <a:p>
            <a:pPr>
              <a:lnSpc>
                <a:spcPts val="4310"/>
              </a:lnSpc>
            </a:pPr>
            <a:r>
              <a:rPr lang="en-US" sz="3078">
                <a:solidFill>
                  <a:srgbClr val="F38581"/>
                </a:solidFill>
                <a:latin typeface="Gatwick Bold Bold"/>
              </a:rPr>
              <a:t>The Software Development Experience</a:t>
            </a:r>
          </a:p>
        </p:txBody>
      </p:sp>
      <p:sp>
        <p:nvSpPr>
          <p:cNvPr name="TextBox 10" id="10"/>
          <p:cNvSpPr txBox="true"/>
          <p:nvPr/>
        </p:nvSpPr>
        <p:spPr>
          <a:xfrm rot="5231283">
            <a:off x="15550815" y="700918"/>
            <a:ext cx="2075905" cy="1978390"/>
          </a:xfrm>
          <a:prstGeom prst="rect">
            <a:avLst/>
          </a:prstGeom>
        </p:spPr>
        <p:txBody>
          <a:bodyPr anchor="t" rtlCol="false" tIns="0" lIns="0" bIns="0" rIns="0">
            <a:spAutoFit/>
          </a:bodyPr>
          <a:lstStyle/>
          <a:p>
            <a:pPr>
              <a:lnSpc>
                <a:spcPts val="1959"/>
              </a:lnSpc>
            </a:pPr>
            <a:r>
              <a:rPr lang="en-US" sz="1400" spc="280">
                <a:solidFill>
                  <a:srgbClr val="F38581"/>
                </a:solidFill>
                <a:latin typeface="Open Sauce Light Bold"/>
              </a:rPr>
              <a:t>ALSET SOFTWARE DIEGO LIZ NUSIBA MEL</a:t>
            </a:r>
          </a:p>
        </p:txBody>
      </p:sp>
    </p:spTree>
  </p:cSld>
  <p:clrMapOvr>
    <a:masterClrMapping/>
  </p:clrMapOvr>
</p:sld>
</file>

<file path=ppt/slides/slide14.xml><?xml version="1.0" encoding="utf-8"?>
<p:sld xmlns:p="http://schemas.openxmlformats.org/presentationml/2006/main" xmlns:a="http://schemas.openxmlformats.org/drawingml/2006/main">
  <p:cSld>
    <p:bg>
      <p:bgPr>
        <a:gradFill rotWithShape="true">
          <a:gsLst>
            <a:gs pos="0">
              <a:srgbClr val="141414">
                <a:alpha val="100000"/>
              </a:srgbClr>
            </a:gs>
            <a:gs pos="100000">
              <a:srgbClr val="AD377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3724054" y="1656500"/>
            <a:ext cx="10839891" cy="935775"/>
          </a:xfrm>
          <a:prstGeom prst="rect">
            <a:avLst/>
          </a:prstGeom>
        </p:spPr>
        <p:txBody>
          <a:bodyPr anchor="t" rtlCol="false" tIns="0" lIns="0" bIns="0" rIns="0">
            <a:spAutoFit/>
          </a:bodyPr>
          <a:lstStyle/>
          <a:p>
            <a:pPr>
              <a:lnSpc>
                <a:spcPts val="6939"/>
              </a:lnSpc>
            </a:pPr>
            <a:r>
              <a:rPr lang="en-US" sz="5783">
                <a:solidFill>
                  <a:srgbClr val="E5EF53"/>
                </a:solidFill>
                <a:latin typeface="Gatwick Bold Bold"/>
              </a:rPr>
              <a:t>WHAT WORKED?</a:t>
            </a:r>
          </a:p>
        </p:txBody>
      </p:sp>
      <p:sp>
        <p:nvSpPr>
          <p:cNvPr name="TextBox 3" id="3"/>
          <p:cNvSpPr txBox="true"/>
          <p:nvPr/>
        </p:nvSpPr>
        <p:spPr>
          <a:xfrm rot="-5400000">
            <a:off x="382111" y="7240961"/>
            <a:ext cx="1836103" cy="809625"/>
          </a:xfrm>
          <a:prstGeom prst="rect">
            <a:avLst/>
          </a:prstGeom>
        </p:spPr>
        <p:txBody>
          <a:bodyPr anchor="t" rtlCol="false" tIns="0" lIns="0" bIns="0" rIns="0">
            <a:spAutoFit/>
          </a:bodyPr>
          <a:lstStyle/>
          <a:p>
            <a:pPr>
              <a:lnSpc>
                <a:spcPts val="6299"/>
              </a:lnSpc>
            </a:pPr>
            <a:r>
              <a:rPr lang="en-US" sz="4499">
                <a:solidFill>
                  <a:srgbClr val="E5EF53"/>
                </a:solidFill>
                <a:latin typeface="Gatwick Bold Bold"/>
              </a:rPr>
              <a:t>— 14</a:t>
            </a:r>
          </a:p>
        </p:txBody>
      </p:sp>
      <p:sp>
        <p:nvSpPr>
          <p:cNvPr name="TextBox 4" id="4"/>
          <p:cNvSpPr txBox="true"/>
          <p:nvPr/>
        </p:nvSpPr>
        <p:spPr>
          <a:xfrm rot="5231283">
            <a:off x="15496480" y="647127"/>
            <a:ext cx="2071578" cy="2091524"/>
          </a:xfrm>
          <a:prstGeom prst="rect">
            <a:avLst/>
          </a:prstGeom>
        </p:spPr>
        <p:txBody>
          <a:bodyPr anchor="t" rtlCol="false" tIns="0" lIns="0" bIns="0" rIns="0">
            <a:spAutoFit/>
          </a:bodyPr>
          <a:lstStyle/>
          <a:p>
            <a:pPr>
              <a:lnSpc>
                <a:spcPts val="1959"/>
              </a:lnSpc>
            </a:pPr>
            <a:r>
              <a:rPr lang="en-US" sz="1400" spc="280">
                <a:solidFill>
                  <a:srgbClr val="E5EF53"/>
                </a:solidFill>
                <a:latin typeface="Open Sauce Light Bold"/>
              </a:rPr>
              <a:t>VISUAL ARTS — EASTSIDE LEARNING ACADEMY</a:t>
            </a:r>
          </a:p>
        </p:txBody>
      </p:sp>
      <p:sp>
        <p:nvSpPr>
          <p:cNvPr name="AutoShape 5" id="5"/>
          <p:cNvSpPr/>
          <p:nvPr/>
        </p:nvSpPr>
        <p:spPr>
          <a:xfrm rot="0">
            <a:off x="3724054" y="4877834"/>
            <a:ext cx="10375010" cy="32282"/>
          </a:xfrm>
          <a:prstGeom prst="rect">
            <a:avLst/>
          </a:prstGeom>
          <a:solidFill>
            <a:srgbClr val="E5EF53"/>
          </a:solidFill>
        </p:spPr>
      </p:sp>
      <p:sp>
        <p:nvSpPr>
          <p:cNvPr name="TextBox 6" id="6"/>
          <p:cNvSpPr txBox="true"/>
          <p:nvPr/>
        </p:nvSpPr>
        <p:spPr>
          <a:xfrm rot="0">
            <a:off x="3724054" y="2755856"/>
            <a:ext cx="10375010" cy="1831975"/>
          </a:xfrm>
          <a:prstGeom prst="rect">
            <a:avLst/>
          </a:prstGeom>
        </p:spPr>
        <p:txBody>
          <a:bodyPr anchor="t" rtlCol="false" tIns="0" lIns="0" bIns="0" rIns="0">
            <a:spAutoFit/>
          </a:bodyPr>
          <a:lstStyle/>
          <a:p>
            <a:pPr>
              <a:lnSpc>
                <a:spcPts val="3739"/>
              </a:lnSpc>
            </a:pPr>
            <a:r>
              <a:rPr lang="en-US" sz="2199" spc="21">
                <a:solidFill>
                  <a:srgbClr val="E5EF53"/>
                </a:solidFill>
                <a:latin typeface="Open Sauce Light Bold"/>
              </a:rPr>
              <a:t>Collaboration and teamwork</a:t>
            </a:r>
          </a:p>
          <a:p>
            <a:pPr marL="474979" indent="-237490" lvl="1">
              <a:lnSpc>
                <a:spcPts val="3739"/>
              </a:lnSpc>
              <a:buFont typeface="Arial"/>
              <a:buChar char="•"/>
            </a:pPr>
            <a:r>
              <a:rPr lang="en-US" sz="2199" spc="21">
                <a:solidFill>
                  <a:srgbClr val="E5EF53"/>
                </a:solidFill>
                <a:latin typeface="Open Sauce Light"/>
              </a:rPr>
              <a:t>Shared goals and responsibilities  </a:t>
            </a:r>
          </a:p>
          <a:p>
            <a:pPr marL="474979" indent="-237490" lvl="1">
              <a:lnSpc>
                <a:spcPts val="3739"/>
              </a:lnSpc>
              <a:buFont typeface="Arial"/>
              <a:buChar char="•"/>
            </a:pPr>
            <a:r>
              <a:rPr lang="en-US" sz="2199" spc="21">
                <a:solidFill>
                  <a:srgbClr val="E5EF53"/>
                </a:solidFill>
                <a:latin typeface="Open Sauce Light"/>
              </a:rPr>
              <a:t>Supportive and inclusive team culture</a:t>
            </a:r>
          </a:p>
          <a:p>
            <a:pPr marL="474980" indent="-237490" lvl="1">
              <a:lnSpc>
                <a:spcPts val="3740"/>
              </a:lnSpc>
              <a:buFont typeface="Arial"/>
              <a:buChar char="•"/>
            </a:pPr>
            <a:r>
              <a:rPr lang="en-US" sz="2200" spc="21">
                <a:solidFill>
                  <a:srgbClr val="E5EF53"/>
                </a:solidFill>
                <a:latin typeface="Open Sauce Light"/>
              </a:rPr>
              <a:t>Synergy in skill sets and expertise </a:t>
            </a:r>
          </a:p>
        </p:txBody>
      </p:sp>
      <p:sp>
        <p:nvSpPr>
          <p:cNvPr name="TextBox 7" id="7"/>
          <p:cNvSpPr txBox="true"/>
          <p:nvPr/>
        </p:nvSpPr>
        <p:spPr>
          <a:xfrm rot="0">
            <a:off x="5061944" y="5091090"/>
            <a:ext cx="10375010" cy="1831975"/>
          </a:xfrm>
          <a:prstGeom prst="rect">
            <a:avLst/>
          </a:prstGeom>
        </p:spPr>
        <p:txBody>
          <a:bodyPr anchor="t" rtlCol="false" tIns="0" lIns="0" bIns="0" rIns="0">
            <a:spAutoFit/>
          </a:bodyPr>
          <a:lstStyle/>
          <a:p>
            <a:pPr>
              <a:lnSpc>
                <a:spcPts val="3739"/>
              </a:lnSpc>
            </a:pPr>
            <a:r>
              <a:rPr lang="en-US" sz="2199" spc="21">
                <a:solidFill>
                  <a:srgbClr val="E5EF53"/>
                </a:solidFill>
                <a:latin typeface="Open Sauce Light Bold"/>
              </a:rPr>
              <a:t>Documentation and knowledge sharing </a:t>
            </a:r>
          </a:p>
          <a:p>
            <a:pPr marL="474979" indent="-237490" lvl="1">
              <a:lnSpc>
                <a:spcPts val="3739"/>
              </a:lnSpc>
              <a:buFont typeface="Arial"/>
              <a:buChar char="•"/>
            </a:pPr>
            <a:r>
              <a:rPr lang="en-US" sz="2199" spc="21">
                <a:solidFill>
                  <a:srgbClr val="E5EF53"/>
                </a:solidFill>
                <a:latin typeface="Open Sauce Light"/>
              </a:rPr>
              <a:t>Comprehensive documentation </a:t>
            </a:r>
          </a:p>
          <a:p>
            <a:pPr marL="474979" indent="-237490" lvl="1">
              <a:lnSpc>
                <a:spcPts val="3739"/>
              </a:lnSpc>
              <a:buFont typeface="Arial"/>
              <a:buChar char="•"/>
            </a:pPr>
            <a:r>
              <a:rPr lang="en-US" sz="2199" spc="21">
                <a:solidFill>
                  <a:srgbClr val="E5EF53"/>
                </a:solidFill>
                <a:latin typeface="Open Sauce Light"/>
              </a:rPr>
              <a:t>Knowledge transfer within the team</a:t>
            </a:r>
          </a:p>
          <a:p>
            <a:pPr marL="474980" indent="-237490" lvl="1">
              <a:lnSpc>
                <a:spcPts val="3740"/>
              </a:lnSpc>
              <a:buFont typeface="Arial"/>
              <a:buChar char="•"/>
            </a:pPr>
            <a:r>
              <a:rPr lang="en-US" sz="2200" spc="21">
                <a:solidFill>
                  <a:srgbClr val="E5EF53"/>
                </a:solidFill>
                <a:latin typeface="Open Sauce Light"/>
              </a:rPr>
              <a:t>Future reference and maintenance ease</a:t>
            </a:r>
          </a:p>
        </p:txBody>
      </p:sp>
      <p:sp>
        <p:nvSpPr>
          <p:cNvPr name="TextBox 8" id="8"/>
          <p:cNvSpPr txBox="true"/>
          <p:nvPr/>
        </p:nvSpPr>
        <p:spPr>
          <a:xfrm rot="0">
            <a:off x="6884290" y="7426325"/>
            <a:ext cx="10375010" cy="1831975"/>
          </a:xfrm>
          <a:prstGeom prst="rect">
            <a:avLst/>
          </a:prstGeom>
        </p:spPr>
        <p:txBody>
          <a:bodyPr anchor="t" rtlCol="false" tIns="0" lIns="0" bIns="0" rIns="0">
            <a:spAutoFit/>
          </a:bodyPr>
          <a:lstStyle/>
          <a:p>
            <a:pPr>
              <a:lnSpc>
                <a:spcPts val="3739"/>
              </a:lnSpc>
            </a:pPr>
            <a:r>
              <a:rPr lang="en-US" sz="2199" spc="21">
                <a:solidFill>
                  <a:srgbClr val="E5EF53"/>
                </a:solidFill>
                <a:latin typeface="Open Sauce Light Bold"/>
              </a:rPr>
              <a:t>Proper planning and organization</a:t>
            </a:r>
          </a:p>
          <a:p>
            <a:pPr marL="474979" indent="-237490" lvl="1">
              <a:lnSpc>
                <a:spcPts val="3739"/>
              </a:lnSpc>
              <a:buFont typeface="Arial"/>
              <a:buChar char="•"/>
            </a:pPr>
            <a:r>
              <a:rPr lang="en-US" sz="2199" spc="21">
                <a:solidFill>
                  <a:srgbClr val="E5EF53"/>
                </a:solidFill>
                <a:latin typeface="Open Sauce Light"/>
              </a:rPr>
              <a:t>Well-defined project scope and objectives </a:t>
            </a:r>
          </a:p>
          <a:p>
            <a:pPr marL="474979" indent="-237490" lvl="1">
              <a:lnSpc>
                <a:spcPts val="3739"/>
              </a:lnSpc>
              <a:buFont typeface="Arial"/>
              <a:buChar char="•"/>
            </a:pPr>
            <a:r>
              <a:rPr lang="en-US" sz="2199" spc="21">
                <a:solidFill>
                  <a:srgbClr val="E5EF53"/>
                </a:solidFill>
                <a:latin typeface="Open Sauce Light"/>
              </a:rPr>
              <a:t>Realistic timelines and milestones </a:t>
            </a:r>
          </a:p>
          <a:p>
            <a:pPr marL="474980" indent="-237490" lvl="1">
              <a:lnSpc>
                <a:spcPts val="3740"/>
              </a:lnSpc>
              <a:buFont typeface="Arial"/>
              <a:buChar char="•"/>
            </a:pPr>
            <a:r>
              <a:rPr lang="en-US" sz="2200" spc="21">
                <a:solidFill>
                  <a:srgbClr val="E5EF53"/>
                </a:solidFill>
                <a:latin typeface="Open Sauce Light"/>
              </a:rPr>
              <a:t>Efficient resource allocation </a:t>
            </a:r>
          </a:p>
        </p:txBody>
      </p:sp>
      <p:sp>
        <p:nvSpPr>
          <p:cNvPr name="AutoShape 9" id="9"/>
          <p:cNvSpPr/>
          <p:nvPr/>
        </p:nvSpPr>
        <p:spPr>
          <a:xfrm rot="0">
            <a:off x="5061944" y="7208816"/>
            <a:ext cx="10375010" cy="32282"/>
          </a:xfrm>
          <a:prstGeom prst="rect">
            <a:avLst/>
          </a:prstGeom>
          <a:solidFill>
            <a:srgbClr val="E5EF53"/>
          </a:solid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E619D">
                <a:alpha val="100000"/>
              </a:srgbClr>
            </a:gs>
            <a:gs pos="100000">
              <a:srgbClr val="000000">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5231283">
            <a:off x="15550815" y="700918"/>
            <a:ext cx="2075905" cy="1978390"/>
          </a:xfrm>
          <a:prstGeom prst="rect">
            <a:avLst/>
          </a:prstGeom>
        </p:spPr>
        <p:txBody>
          <a:bodyPr anchor="t" rtlCol="false" tIns="0" lIns="0" bIns="0" rIns="0">
            <a:spAutoFit/>
          </a:bodyPr>
          <a:lstStyle/>
          <a:p>
            <a:pPr>
              <a:lnSpc>
                <a:spcPts val="1959"/>
              </a:lnSpc>
            </a:pPr>
            <a:r>
              <a:rPr lang="en-US" sz="1400" spc="280">
                <a:solidFill>
                  <a:srgbClr val="E5EF53"/>
                </a:solidFill>
                <a:latin typeface="Open Sauce Light Bold"/>
              </a:rPr>
              <a:t>ALSET SOFTWARE DIEGO LIZ NUSIBA MEL</a:t>
            </a:r>
          </a:p>
        </p:txBody>
      </p:sp>
      <p:sp>
        <p:nvSpPr>
          <p:cNvPr name="TextBox 3" id="3"/>
          <p:cNvSpPr txBox="true"/>
          <p:nvPr/>
        </p:nvSpPr>
        <p:spPr>
          <a:xfrm rot="0">
            <a:off x="3412662" y="1018350"/>
            <a:ext cx="1836103" cy="809625"/>
          </a:xfrm>
          <a:prstGeom prst="rect">
            <a:avLst/>
          </a:prstGeom>
        </p:spPr>
        <p:txBody>
          <a:bodyPr anchor="t" rtlCol="false" tIns="0" lIns="0" bIns="0" rIns="0">
            <a:spAutoFit/>
          </a:bodyPr>
          <a:lstStyle/>
          <a:p>
            <a:pPr>
              <a:lnSpc>
                <a:spcPts val="6299"/>
              </a:lnSpc>
            </a:pPr>
            <a:r>
              <a:rPr lang="en-US" sz="4499">
                <a:solidFill>
                  <a:srgbClr val="E5EF53"/>
                </a:solidFill>
                <a:latin typeface="Gatwick Bold Bold"/>
              </a:rPr>
              <a:t>— 15</a:t>
            </a:r>
          </a:p>
        </p:txBody>
      </p:sp>
      <p:sp>
        <p:nvSpPr>
          <p:cNvPr name="Freeform 4" id="4"/>
          <p:cNvSpPr/>
          <p:nvPr/>
        </p:nvSpPr>
        <p:spPr>
          <a:xfrm flipH="false" flipV="false" rot="0">
            <a:off x="2136024" y="1028700"/>
            <a:ext cx="972466" cy="931799"/>
          </a:xfrm>
          <a:custGeom>
            <a:avLst/>
            <a:gdLst/>
            <a:ahLst/>
            <a:cxnLst/>
            <a:rect r="r" b="b" t="t" l="l"/>
            <a:pathLst>
              <a:path h="931799" w="972466">
                <a:moveTo>
                  <a:pt x="0" y="0"/>
                </a:moveTo>
                <a:lnTo>
                  <a:pt x="972466" y="0"/>
                </a:lnTo>
                <a:lnTo>
                  <a:pt x="972466" y="931799"/>
                </a:lnTo>
                <a:lnTo>
                  <a:pt x="0" y="9317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136024" y="2283608"/>
            <a:ext cx="6111881" cy="809625"/>
          </a:xfrm>
          <a:prstGeom prst="rect">
            <a:avLst/>
          </a:prstGeom>
        </p:spPr>
        <p:txBody>
          <a:bodyPr anchor="t" rtlCol="false" tIns="0" lIns="0" bIns="0" rIns="0">
            <a:spAutoFit/>
          </a:bodyPr>
          <a:lstStyle/>
          <a:p>
            <a:pPr>
              <a:lnSpc>
                <a:spcPts val="6299"/>
              </a:lnSpc>
            </a:pPr>
            <a:r>
              <a:rPr lang="en-US" sz="4499">
                <a:solidFill>
                  <a:srgbClr val="E5EF53"/>
                </a:solidFill>
                <a:latin typeface="Gatwick Bold Bold"/>
              </a:rPr>
              <a:t>What Didn't?</a:t>
            </a:r>
          </a:p>
        </p:txBody>
      </p:sp>
      <p:sp>
        <p:nvSpPr>
          <p:cNvPr name="AutoShape 6" id="6"/>
          <p:cNvSpPr/>
          <p:nvPr/>
        </p:nvSpPr>
        <p:spPr>
          <a:xfrm rot="0">
            <a:off x="2136024" y="3550433"/>
            <a:ext cx="6111881" cy="35429"/>
          </a:xfrm>
          <a:prstGeom prst="rect">
            <a:avLst/>
          </a:prstGeom>
          <a:solidFill>
            <a:srgbClr val="E5EF53"/>
          </a:solidFill>
        </p:spPr>
      </p:sp>
      <p:sp>
        <p:nvSpPr>
          <p:cNvPr name="AutoShape 7" id="7"/>
          <p:cNvSpPr/>
          <p:nvPr/>
        </p:nvSpPr>
        <p:spPr>
          <a:xfrm rot="0">
            <a:off x="2136024" y="7502094"/>
            <a:ext cx="6111881" cy="35429"/>
          </a:xfrm>
          <a:prstGeom prst="rect">
            <a:avLst/>
          </a:prstGeom>
          <a:solidFill>
            <a:srgbClr val="E5EF53"/>
          </a:solidFill>
        </p:spPr>
      </p:sp>
      <p:sp>
        <p:nvSpPr>
          <p:cNvPr name="TextBox 8" id="8"/>
          <p:cNvSpPr txBox="true"/>
          <p:nvPr/>
        </p:nvSpPr>
        <p:spPr>
          <a:xfrm rot="0">
            <a:off x="2136024" y="3967678"/>
            <a:ext cx="6398385" cy="1137920"/>
          </a:xfrm>
          <a:prstGeom prst="rect">
            <a:avLst/>
          </a:prstGeom>
        </p:spPr>
        <p:txBody>
          <a:bodyPr anchor="t" rtlCol="false" tIns="0" lIns="0" bIns="0" rIns="0">
            <a:spAutoFit/>
          </a:bodyPr>
          <a:lstStyle/>
          <a:p>
            <a:pPr>
              <a:lnSpc>
                <a:spcPts val="4480"/>
              </a:lnSpc>
            </a:pPr>
            <a:r>
              <a:rPr lang="en-US" sz="3200">
                <a:solidFill>
                  <a:srgbClr val="E5EF53"/>
                </a:solidFill>
                <a:latin typeface="Gatwick Bold Bold"/>
              </a:rPr>
              <a:t>Insufficient testing and quality control </a:t>
            </a:r>
          </a:p>
        </p:txBody>
      </p:sp>
      <p:sp>
        <p:nvSpPr>
          <p:cNvPr name="TextBox 9" id="9"/>
          <p:cNvSpPr txBox="true"/>
          <p:nvPr/>
        </p:nvSpPr>
        <p:spPr>
          <a:xfrm rot="0">
            <a:off x="2136024" y="5477073"/>
            <a:ext cx="6596547" cy="1692275"/>
          </a:xfrm>
          <a:prstGeom prst="rect">
            <a:avLst/>
          </a:prstGeom>
        </p:spPr>
        <p:txBody>
          <a:bodyPr anchor="t" rtlCol="false" tIns="0" lIns="0" bIns="0" rIns="0">
            <a:spAutoFit/>
          </a:bodyPr>
          <a:lstStyle/>
          <a:p>
            <a:pPr>
              <a:lnSpc>
                <a:spcPts val="3400"/>
              </a:lnSpc>
            </a:pPr>
            <a:r>
              <a:rPr lang="en-US" sz="2000" spc="20">
                <a:solidFill>
                  <a:srgbClr val="E5EF53"/>
                </a:solidFill>
                <a:latin typeface="Open Sauce Light"/>
              </a:rPr>
              <a:t>Our testing methods for our software felt inadequate and rushed for full scope of the project. The testing also didn't follow any kind of standard, leaving a lot of room for misunderstandings.</a:t>
            </a:r>
          </a:p>
        </p:txBody>
      </p:sp>
      <p:sp>
        <p:nvSpPr>
          <p:cNvPr name="AutoShape 10" id="10"/>
          <p:cNvSpPr/>
          <p:nvPr/>
        </p:nvSpPr>
        <p:spPr>
          <a:xfrm rot="0">
            <a:off x="9144000" y="3550433"/>
            <a:ext cx="6111881" cy="35429"/>
          </a:xfrm>
          <a:prstGeom prst="rect">
            <a:avLst/>
          </a:prstGeom>
          <a:solidFill>
            <a:srgbClr val="E5EF53"/>
          </a:solidFill>
        </p:spPr>
      </p:sp>
      <p:sp>
        <p:nvSpPr>
          <p:cNvPr name="AutoShape 11" id="11"/>
          <p:cNvSpPr/>
          <p:nvPr/>
        </p:nvSpPr>
        <p:spPr>
          <a:xfrm rot="0">
            <a:off x="9144000" y="7484380"/>
            <a:ext cx="6111881" cy="35429"/>
          </a:xfrm>
          <a:prstGeom prst="rect">
            <a:avLst/>
          </a:prstGeom>
          <a:solidFill>
            <a:srgbClr val="E5EF53"/>
          </a:solidFill>
        </p:spPr>
      </p:sp>
      <p:sp>
        <p:nvSpPr>
          <p:cNvPr name="TextBox 12" id="12"/>
          <p:cNvSpPr txBox="true"/>
          <p:nvPr/>
        </p:nvSpPr>
        <p:spPr>
          <a:xfrm rot="0">
            <a:off x="9144000" y="3967678"/>
            <a:ext cx="6200132" cy="1137920"/>
          </a:xfrm>
          <a:prstGeom prst="rect">
            <a:avLst/>
          </a:prstGeom>
        </p:spPr>
        <p:txBody>
          <a:bodyPr anchor="t" rtlCol="false" tIns="0" lIns="0" bIns="0" rIns="0">
            <a:spAutoFit/>
          </a:bodyPr>
          <a:lstStyle/>
          <a:p>
            <a:pPr>
              <a:lnSpc>
                <a:spcPts val="4480"/>
              </a:lnSpc>
            </a:pPr>
            <a:r>
              <a:rPr lang="en-US" sz="3200">
                <a:solidFill>
                  <a:srgbClr val="E5EF53"/>
                </a:solidFill>
                <a:latin typeface="Gatwick Bold Bold"/>
              </a:rPr>
              <a:t>Lack of communication and misalignment</a:t>
            </a:r>
          </a:p>
        </p:txBody>
      </p:sp>
      <p:sp>
        <p:nvSpPr>
          <p:cNvPr name="TextBox 13" id="13"/>
          <p:cNvSpPr txBox="true"/>
          <p:nvPr/>
        </p:nvSpPr>
        <p:spPr>
          <a:xfrm rot="0">
            <a:off x="9144000" y="5477073"/>
            <a:ext cx="6596547" cy="1692275"/>
          </a:xfrm>
          <a:prstGeom prst="rect">
            <a:avLst/>
          </a:prstGeom>
        </p:spPr>
        <p:txBody>
          <a:bodyPr anchor="t" rtlCol="false" tIns="0" lIns="0" bIns="0" rIns="0">
            <a:spAutoFit/>
          </a:bodyPr>
          <a:lstStyle/>
          <a:p>
            <a:pPr>
              <a:lnSpc>
                <a:spcPts val="3400"/>
              </a:lnSpc>
            </a:pPr>
            <a:r>
              <a:rPr lang="en-US" sz="2000" spc="20">
                <a:solidFill>
                  <a:srgbClr val="E5EF53"/>
                </a:solidFill>
                <a:latin typeface="Open Sauce Light"/>
              </a:rPr>
              <a:t>Team meetings were not as frequent as we would have liked which lead to a poor feedback loop. Tasks were also left quite vague which made it more difficult to align our ideas as we envisioned. </a:t>
            </a:r>
          </a:p>
        </p:txBody>
      </p:sp>
      <p:sp>
        <p:nvSpPr>
          <p:cNvPr name="TextBox 14" id="14"/>
          <p:cNvSpPr txBox="true"/>
          <p:nvPr/>
        </p:nvSpPr>
        <p:spPr>
          <a:xfrm rot="0">
            <a:off x="6350412" y="8404298"/>
            <a:ext cx="4764317" cy="406400"/>
          </a:xfrm>
          <a:prstGeom prst="rect">
            <a:avLst/>
          </a:prstGeom>
        </p:spPr>
        <p:txBody>
          <a:bodyPr anchor="t" rtlCol="false" tIns="0" lIns="0" bIns="0" rIns="0">
            <a:spAutoFit/>
          </a:bodyPr>
          <a:lstStyle/>
          <a:p>
            <a:pPr>
              <a:lnSpc>
                <a:spcPts val="3400"/>
              </a:lnSpc>
            </a:pPr>
            <a:r>
              <a:rPr lang="en-US" sz="2000" spc="20">
                <a:solidFill>
                  <a:srgbClr val="E5EF53"/>
                </a:solidFill>
                <a:latin typeface="Open Sauce Light Bold"/>
              </a:rPr>
              <a:t>How would we improve in the future?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2746891" y="2165118"/>
            <a:ext cx="12794217" cy="5956765"/>
            <a:chOff x="0" y="0"/>
            <a:chExt cx="17058956" cy="7942353"/>
          </a:xfrm>
        </p:grpSpPr>
        <p:sp>
          <p:nvSpPr>
            <p:cNvPr name="TextBox 3" id="3"/>
            <p:cNvSpPr txBox="true"/>
            <p:nvPr/>
          </p:nvSpPr>
          <p:spPr>
            <a:xfrm rot="0">
              <a:off x="0" y="2334982"/>
              <a:ext cx="17058956" cy="2711450"/>
            </a:xfrm>
            <a:prstGeom prst="rect">
              <a:avLst/>
            </a:prstGeom>
          </p:spPr>
          <p:txBody>
            <a:bodyPr anchor="t" rtlCol="false" tIns="0" lIns="0" bIns="0" rIns="0">
              <a:spAutoFit/>
            </a:bodyPr>
            <a:lstStyle/>
            <a:p>
              <a:pPr algn="ctr">
                <a:lnSpc>
                  <a:spcPts val="7200"/>
                </a:lnSpc>
              </a:pPr>
              <a:r>
                <a:rPr lang="en-US" sz="8000">
                  <a:solidFill>
                    <a:srgbClr val="EF53C8"/>
                  </a:solidFill>
                  <a:latin typeface="Gatwick Bold Bold"/>
                </a:rPr>
                <a:t>THANK YO</a:t>
              </a:r>
              <a:r>
                <a:rPr lang="en-US" sz="8000">
                  <a:solidFill>
                    <a:srgbClr val="EF53C8"/>
                  </a:solidFill>
                  <a:latin typeface="Gatwick Bold Bold"/>
                </a:rPr>
                <a:t>U FOR LISTENING</a:t>
              </a:r>
            </a:p>
          </p:txBody>
        </p:sp>
        <p:sp>
          <p:nvSpPr>
            <p:cNvPr name="Freeform 4" id="4"/>
            <p:cNvSpPr/>
            <p:nvPr/>
          </p:nvSpPr>
          <p:spPr>
            <a:xfrm flipH="false" flipV="false" rot="0">
              <a:off x="7863554" y="0"/>
              <a:ext cx="1331848" cy="1459196"/>
            </a:xfrm>
            <a:custGeom>
              <a:avLst/>
              <a:gdLst/>
              <a:ahLst/>
              <a:cxnLst/>
              <a:rect r="r" b="b" t="t" l="l"/>
              <a:pathLst>
                <a:path h="1459196" w="1331848">
                  <a:moveTo>
                    <a:pt x="0" y="0"/>
                  </a:moveTo>
                  <a:lnTo>
                    <a:pt x="1331848" y="0"/>
                  </a:lnTo>
                  <a:lnTo>
                    <a:pt x="1331848" y="1459196"/>
                  </a:lnTo>
                  <a:lnTo>
                    <a:pt x="0" y="14591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0">
              <a:off x="1218206" y="7900164"/>
              <a:ext cx="14622544" cy="42189"/>
            </a:xfrm>
            <a:prstGeom prst="rect">
              <a:avLst/>
            </a:prstGeom>
            <a:solidFill>
              <a:srgbClr val="EF53C8"/>
            </a:solidFill>
          </p:spPr>
        </p:sp>
        <p:sp>
          <p:nvSpPr>
            <p:cNvPr name="AutoShape 6" id="6"/>
            <p:cNvSpPr/>
            <p:nvPr/>
          </p:nvSpPr>
          <p:spPr>
            <a:xfrm rot="0">
              <a:off x="1218206" y="6018863"/>
              <a:ext cx="14622544" cy="42189"/>
            </a:xfrm>
            <a:prstGeom prst="rect">
              <a:avLst/>
            </a:prstGeom>
            <a:solidFill>
              <a:srgbClr val="EF53C8"/>
            </a:solidFill>
          </p:spPr>
        </p:sp>
        <p:sp>
          <p:nvSpPr>
            <p:cNvPr name="TextBox 7" id="7"/>
            <p:cNvSpPr txBox="true"/>
            <p:nvPr/>
          </p:nvSpPr>
          <p:spPr>
            <a:xfrm rot="0">
              <a:off x="462348" y="6535174"/>
              <a:ext cx="16134260" cy="698077"/>
            </a:xfrm>
            <a:prstGeom prst="rect">
              <a:avLst/>
            </a:prstGeom>
          </p:spPr>
          <p:txBody>
            <a:bodyPr anchor="t" rtlCol="false" tIns="0" lIns="0" bIns="0" rIns="0">
              <a:spAutoFit/>
            </a:bodyPr>
            <a:lstStyle/>
            <a:p>
              <a:pPr algn="ctr">
                <a:lnSpc>
                  <a:spcPts val="4480"/>
                </a:lnSpc>
              </a:pPr>
              <a:r>
                <a:rPr lang="en-US" sz="3200" spc="32">
                  <a:solidFill>
                    <a:srgbClr val="EF53C8"/>
                  </a:solidFill>
                  <a:latin typeface="Open Sauce Light"/>
                </a:rPr>
                <a:t>Alset Software Design &amp; Development</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3FD9D"/>
        </a:solidFill>
      </p:bgPr>
    </p:bg>
    <p:spTree>
      <p:nvGrpSpPr>
        <p:cNvPr id="1" name=""/>
        <p:cNvGrpSpPr/>
        <p:nvPr/>
      </p:nvGrpSpPr>
      <p:grpSpPr>
        <a:xfrm>
          <a:off x="0" y="0"/>
          <a:ext cx="0" cy="0"/>
          <a:chOff x="0" y="0"/>
          <a:chExt cx="0" cy="0"/>
        </a:xfrm>
      </p:grpSpPr>
      <p:sp>
        <p:nvSpPr>
          <p:cNvPr name="Freeform 2" id="2"/>
          <p:cNvSpPr/>
          <p:nvPr/>
        </p:nvSpPr>
        <p:spPr>
          <a:xfrm flipH="false" flipV="false" rot="0">
            <a:off x="1241035" y="1028700"/>
            <a:ext cx="998886" cy="1094397"/>
          </a:xfrm>
          <a:custGeom>
            <a:avLst/>
            <a:gdLst/>
            <a:ahLst/>
            <a:cxnLst/>
            <a:rect r="r" b="b" t="t" l="l"/>
            <a:pathLst>
              <a:path h="1094397" w="998886">
                <a:moveTo>
                  <a:pt x="0" y="0"/>
                </a:moveTo>
                <a:lnTo>
                  <a:pt x="998886" y="0"/>
                </a:lnTo>
                <a:lnTo>
                  <a:pt x="998886" y="1094397"/>
                </a:lnTo>
                <a:lnTo>
                  <a:pt x="0" y="1094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241035" y="3715205"/>
            <a:ext cx="14445790" cy="32772"/>
          </a:xfrm>
          <a:prstGeom prst="rect">
            <a:avLst/>
          </a:prstGeom>
          <a:solidFill>
            <a:srgbClr val="FF4724"/>
          </a:solidFill>
        </p:spPr>
      </p:sp>
      <p:sp>
        <p:nvSpPr>
          <p:cNvPr name="AutoShape 4" id="4"/>
          <p:cNvSpPr/>
          <p:nvPr/>
        </p:nvSpPr>
        <p:spPr>
          <a:xfrm rot="0">
            <a:off x="1241035" y="8926245"/>
            <a:ext cx="14445790" cy="32772"/>
          </a:xfrm>
          <a:prstGeom prst="rect">
            <a:avLst/>
          </a:prstGeom>
          <a:solidFill>
            <a:srgbClr val="FF4724"/>
          </a:solidFill>
        </p:spPr>
      </p:sp>
      <p:sp>
        <p:nvSpPr>
          <p:cNvPr name="TextBox 5" id="5"/>
          <p:cNvSpPr txBox="true"/>
          <p:nvPr/>
        </p:nvSpPr>
        <p:spPr>
          <a:xfrm rot="0">
            <a:off x="5534068" y="4160901"/>
            <a:ext cx="7485608" cy="4064000"/>
          </a:xfrm>
          <a:prstGeom prst="rect">
            <a:avLst/>
          </a:prstGeom>
        </p:spPr>
        <p:txBody>
          <a:bodyPr anchor="t" rtlCol="false" tIns="0" lIns="0" bIns="0" rIns="0">
            <a:spAutoFit/>
          </a:bodyPr>
          <a:lstStyle/>
          <a:p>
            <a:pPr>
              <a:lnSpc>
                <a:spcPts val="5440"/>
              </a:lnSpc>
            </a:pPr>
            <a:r>
              <a:rPr lang="en-US" sz="3200" spc="32">
                <a:solidFill>
                  <a:srgbClr val="FF4724"/>
                </a:solidFill>
                <a:latin typeface="Open Sauce Light"/>
              </a:rPr>
              <a:t>01 — Goal, Use, Value</a:t>
            </a:r>
          </a:p>
          <a:p>
            <a:pPr>
              <a:lnSpc>
                <a:spcPts val="5440"/>
              </a:lnSpc>
            </a:pPr>
            <a:r>
              <a:rPr lang="en-US" sz="3200" spc="32">
                <a:solidFill>
                  <a:srgbClr val="FF4724"/>
                </a:solidFill>
                <a:latin typeface="Open Sauce Light"/>
              </a:rPr>
              <a:t>02 — Requirements</a:t>
            </a:r>
          </a:p>
          <a:p>
            <a:pPr>
              <a:lnSpc>
                <a:spcPts val="5440"/>
              </a:lnSpc>
            </a:pPr>
            <a:r>
              <a:rPr lang="en-US" sz="3200" spc="32">
                <a:solidFill>
                  <a:srgbClr val="FF4724"/>
                </a:solidFill>
                <a:latin typeface="Open Sauce Light"/>
              </a:rPr>
              <a:t>03 — Architecture</a:t>
            </a:r>
          </a:p>
          <a:p>
            <a:pPr>
              <a:lnSpc>
                <a:spcPts val="5440"/>
              </a:lnSpc>
            </a:pPr>
            <a:r>
              <a:rPr lang="en-US" sz="3200" spc="32">
                <a:solidFill>
                  <a:srgbClr val="FF4724"/>
                </a:solidFill>
                <a:latin typeface="Open Sauce Light"/>
              </a:rPr>
              <a:t>04 — Software Development Process</a:t>
            </a:r>
          </a:p>
          <a:p>
            <a:pPr>
              <a:lnSpc>
                <a:spcPts val="5440"/>
              </a:lnSpc>
            </a:pPr>
            <a:r>
              <a:rPr lang="en-US" sz="3200" spc="32">
                <a:solidFill>
                  <a:srgbClr val="FF4724"/>
                </a:solidFill>
                <a:latin typeface="Open Sauce Light"/>
              </a:rPr>
              <a:t>05 — Code</a:t>
            </a:r>
          </a:p>
          <a:p>
            <a:pPr>
              <a:lnSpc>
                <a:spcPts val="5440"/>
              </a:lnSpc>
            </a:pPr>
            <a:r>
              <a:rPr lang="en-US" sz="3200" spc="32">
                <a:solidFill>
                  <a:srgbClr val="FF4724"/>
                </a:solidFill>
                <a:latin typeface="Open Sauce Light"/>
              </a:rPr>
              <a:t>06 — Testing</a:t>
            </a:r>
          </a:p>
        </p:txBody>
      </p:sp>
      <p:sp>
        <p:nvSpPr>
          <p:cNvPr name="TextBox 6" id="6"/>
          <p:cNvSpPr txBox="true"/>
          <p:nvPr/>
        </p:nvSpPr>
        <p:spPr>
          <a:xfrm rot="0">
            <a:off x="1241035" y="2492169"/>
            <a:ext cx="13402886" cy="809625"/>
          </a:xfrm>
          <a:prstGeom prst="rect">
            <a:avLst/>
          </a:prstGeom>
        </p:spPr>
        <p:txBody>
          <a:bodyPr anchor="t" rtlCol="false" tIns="0" lIns="0" bIns="0" rIns="0">
            <a:spAutoFit/>
          </a:bodyPr>
          <a:lstStyle/>
          <a:p>
            <a:pPr>
              <a:lnSpc>
                <a:spcPts val="6299"/>
              </a:lnSpc>
            </a:pPr>
            <a:r>
              <a:rPr lang="en-US" sz="4499">
                <a:solidFill>
                  <a:srgbClr val="FF4724"/>
                </a:solidFill>
                <a:latin typeface="Gatwick Bold Bold"/>
              </a:rPr>
              <a:t>Table of Contents</a:t>
            </a:r>
          </a:p>
        </p:txBody>
      </p:sp>
      <p:sp>
        <p:nvSpPr>
          <p:cNvPr name="TextBox 7" id="7"/>
          <p:cNvSpPr txBox="true"/>
          <p:nvPr/>
        </p:nvSpPr>
        <p:spPr>
          <a:xfrm rot="0">
            <a:off x="1241035" y="4256151"/>
            <a:ext cx="2798787" cy="537845"/>
          </a:xfrm>
          <a:prstGeom prst="rect">
            <a:avLst/>
          </a:prstGeom>
        </p:spPr>
        <p:txBody>
          <a:bodyPr anchor="t" rtlCol="false" tIns="0" lIns="0" bIns="0" rIns="0">
            <a:spAutoFit/>
          </a:bodyPr>
          <a:lstStyle/>
          <a:p>
            <a:pPr>
              <a:lnSpc>
                <a:spcPts val="4480"/>
              </a:lnSpc>
            </a:pPr>
            <a:r>
              <a:rPr lang="en-US" sz="3200" spc="32">
                <a:solidFill>
                  <a:srgbClr val="FF4724"/>
                </a:solidFill>
                <a:latin typeface="Open Sauce Light"/>
              </a:rPr>
              <a:t>Hug the Lanes</a:t>
            </a:r>
          </a:p>
        </p:txBody>
      </p:sp>
      <p:sp>
        <p:nvSpPr>
          <p:cNvPr name="TextBox 8" id="8"/>
          <p:cNvSpPr txBox="true"/>
          <p:nvPr/>
        </p:nvSpPr>
        <p:spPr>
          <a:xfrm rot="0">
            <a:off x="2517673" y="1099648"/>
            <a:ext cx="1836103" cy="809625"/>
          </a:xfrm>
          <a:prstGeom prst="rect">
            <a:avLst/>
          </a:prstGeom>
        </p:spPr>
        <p:txBody>
          <a:bodyPr anchor="t" rtlCol="false" tIns="0" lIns="0" bIns="0" rIns="0">
            <a:spAutoFit/>
          </a:bodyPr>
          <a:lstStyle/>
          <a:p>
            <a:pPr>
              <a:lnSpc>
                <a:spcPts val="6299"/>
              </a:lnSpc>
            </a:pPr>
            <a:r>
              <a:rPr lang="en-US" sz="4499">
                <a:solidFill>
                  <a:srgbClr val="FF4724"/>
                </a:solidFill>
                <a:latin typeface="Gatwick Bold Bold"/>
              </a:rPr>
              <a:t>— 02</a:t>
            </a:r>
          </a:p>
        </p:txBody>
      </p:sp>
      <p:sp>
        <p:nvSpPr>
          <p:cNvPr name="TextBox 9" id="9"/>
          <p:cNvSpPr txBox="true"/>
          <p:nvPr/>
        </p:nvSpPr>
        <p:spPr>
          <a:xfrm rot="5231283">
            <a:off x="15482168" y="738732"/>
            <a:ext cx="2099170" cy="2082026"/>
          </a:xfrm>
          <a:prstGeom prst="rect">
            <a:avLst/>
          </a:prstGeom>
        </p:spPr>
        <p:txBody>
          <a:bodyPr anchor="t" rtlCol="false" tIns="0" lIns="0" bIns="0" rIns="0">
            <a:spAutoFit/>
          </a:bodyPr>
          <a:lstStyle/>
          <a:p>
            <a:pPr>
              <a:lnSpc>
                <a:spcPts val="1983"/>
              </a:lnSpc>
            </a:pPr>
            <a:r>
              <a:rPr lang="en-US" sz="1416" spc="283">
                <a:solidFill>
                  <a:srgbClr val="FF4724"/>
                </a:solidFill>
                <a:latin typeface="Open Sauce Light Bold"/>
              </a:rPr>
              <a:t>ALSET SOFTWARE      DIEGO LIZ NUSIBA MEL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7C4E8"/>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028700"/>
            <a:ext cx="2757718" cy="2642395"/>
          </a:xfrm>
          <a:custGeom>
            <a:avLst/>
            <a:gdLst/>
            <a:ahLst/>
            <a:cxnLst/>
            <a:rect r="r" b="b" t="t" l="l"/>
            <a:pathLst>
              <a:path h="2642395" w="2757718">
                <a:moveTo>
                  <a:pt x="0" y="0"/>
                </a:moveTo>
                <a:lnTo>
                  <a:pt x="2757718" y="0"/>
                </a:lnTo>
                <a:lnTo>
                  <a:pt x="2757718" y="2642395"/>
                </a:lnTo>
                <a:lnTo>
                  <a:pt x="0" y="26423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83037" y="1866220"/>
            <a:ext cx="8868876" cy="1804875"/>
          </a:xfrm>
          <a:prstGeom prst="rect">
            <a:avLst/>
          </a:prstGeom>
        </p:spPr>
        <p:txBody>
          <a:bodyPr anchor="t" rtlCol="false" tIns="0" lIns="0" bIns="0" rIns="0">
            <a:spAutoFit/>
          </a:bodyPr>
          <a:lstStyle/>
          <a:p>
            <a:pPr>
              <a:lnSpc>
                <a:spcPts val="6939"/>
              </a:lnSpc>
            </a:pPr>
            <a:r>
              <a:rPr lang="en-US" sz="5783">
                <a:solidFill>
                  <a:srgbClr val="FF4724"/>
                </a:solidFill>
                <a:latin typeface="Gatwick Bold Bold"/>
              </a:rPr>
              <a:t>GOAL, USE, &amp; VALUE</a:t>
            </a:r>
          </a:p>
        </p:txBody>
      </p:sp>
      <p:sp>
        <p:nvSpPr>
          <p:cNvPr name="TextBox 4" id="4"/>
          <p:cNvSpPr txBox="true"/>
          <p:nvPr/>
        </p:nvSpPr>
        <p:spPr>
          <a:xfrm rot="5231283">
            <a:off x="15550988" y="700995"/>
            <a:ext cx="2075719" cy="1978230"/>
          </a:xfrm>
          <a:prstGeom prst="rect">
            <a:avLst/>
          </a:prstGeom>
        </p:spPr>
        <p:txBody>
          <a:bodyPr anchor="t" rtlCol="false" tIns="0" lIns="0" bIns="0" rIns="0">
            <a:spAutoFit/>
          </a:bodyPr>
          <a:lstStyle/>
          <a:p>
            <a:pPr>
              <a:lnSpc>
                <a:spcPts val="1959"/>
              </a:lnSpc>
            </a:pPr>
            <a:r>
              <a:rPr lang="en-US" sz="1400" spc="280">
                <a:solidFill>
                  <a:srgbClr val="E5EF53"/>
                </a:solidFill>
                <a:latin typeface="Open Sauce Light Bold"/>
              </a:rPr>
              <a:t>ALSET SOFTWARE</a:t>
            </a:r>
            <a:r>
              <a:rPr lang="en-US" sz="1400" spc="280">
                <a:solidFill>
                  <a:srgbClr val="E5EF53"/>
                </a:solidFill>
                <a:latin typeface="Open Sauce Light Bold"/>
              </a:rPr>
              <a:t> diego liz nusiba mel</a:t>
            </a:r>
          </a:p>
        </p:txBody>
      </p:sp>
      <p:grpSp>
        <p:nvGrpSpPr>
          <p:cNvPr name="Group 5" id="5"/>
          <p:cNvGrpSpPr/>
          <p:nvPr/>
        </p:nvGrpSpPr>
        <p:grpSpPr>
          <a:xfrm rot="0">
            <a:off x="1483037" y="4571514"/>
            <a:ext cx="4224118" cy="2950043"/>
            <a:chOff x="0" y="0"/>
            <a:chExt cx="5632158" cy="3933391"/>
          </a:xfrm>
        </p:grpSpPr>
        <p:sp>
          <p:nvSpPr>
            <p:cNvPr name="AutoShape 6" id="6"/>
            <p:cNvSpPr/>
            <p:nvPr/>
          </p:nvSpPr>
          <p:spPr>
            <a:xfrm rot="0">
              <a:off x="0" y="0"/>
              <a:ext cx="5632158" cy="44097"/>
            </a:xfrm>
            <a:prstGeom prst="rect">
              <a:avLst/>
            </a:prstGeom>
            <a:solidFill>
              <a:srgbClr val="FF4724"/>
            </a:solidFill>
          </p:spPr>
        </p:sp>
        <p:sp>
          <p:nvSpPr>
            <p:cNvPr name="AutoShape 7" id="7"/>
            <p:cNvSpPr/>
            <p:nvPr/>
          </p:nvSpPr>
          <p:spPr>
            <a:xfrm rot="0">
              <a:off x="0" y="1467826"/>
              <a:ext cx="5632158" cy="44097"/>
            </a:xfrm>
            <a:prstGeom prst="rect">
              <a:avLst/>
            </a:prstGeom>
            <a:solidFill>
              <a:srgbClr val="FF4724"/>
            </a:solidFill>
          </p:spPr>
        </p:sp>
        <p:sp>
          <p:nvSpPr>
            <p:cNvPr name="TextBox 8" id="8"/>
            <p:cNvSpPr txBox="true"/>
            <p:nvPr/>
          </p:nvSpPr>
          <p:spPr>
            <a:xfrm rot="0">
              <a:off x="0" y="333911"/>
              <a:ext cx="5632158" cy="698077"/>
            </a:xfrm>
            <a:prstGeom prst="rect">
              <a:avLst/>
            </a:prstGeom>
          </p:spPr>
          <p:txBody>
            <a:bodyPr anchor="t" rtlCol="false" tIns="0" lIns="0" bIns="0" rIns="0">
              <a:spAutoFit/>
            </a:bodyPr>
            <a:lstStyle/>
            <a:p>
              <a:pPr algn="ctr">
                <a:lnSpc>
                  <a:spcPts val="4480"/>
                </a:lnSpc>
              </a:pPr>
              <a:r>
                <a:rPr lang="en-US" sz="3200" spc="32">
                  <a:solidFill>
                    <a:srgbClr val="FF4724"/>
                  </a:solidFill>
                  <a:latin typeface="Open Sauce Light"/>
                </a:rPr>
                <a:t>Goal</a:t>
              </a:r>
            </a:p>
          </p:txBody>
        </p:sp>
        <p:sp>
          <p:nvSpPr>
            <p:cNvPr name="TextBox 9" id="9"/>
            <p:cNvSpPr txBox="true"/>
            <p:nvPr/>
          </p:nvSpPr>
          <p:spPr>
            <a:xfrm rot="0">
              <a:off x="0" y="2032624"/>
              <a:ext cx="5632158" cy="1900768"/>
            </a:xfrm>
            <a:prstGeom prst="rect">
              <a:avLst/>
            </a:prstGeom>
          </p:spPr>
          <p:txBody>
            <a:bodyPr anchor="t" rtlCol="false" tIns="0" lIns="0" bIns="0" rIns="0">
              <a:spAutoFit/>
            </a:bodyPr>
            <a:lstStyle/>
            <a:p>
              <a:pPr>
                <a:lnSpc>
                  <a:spcPts val="3909"/>
                </a:lnSpc>
              </a:pPr>
              <a:r>
                <a:rPr lang="en-US" sz="2299" spc="22">
                  <a:solidFill>
                    <a:srgbClr val="FF4724"/>
                  </a:solidFill>
                  <a:latin typeface="Open Sauce Light"/>
                </a:rPr>
                <a:t>Creating a safe, efficient, and comfortable self-driving car experience. </a:t>
              </a:r>
            </a:p>
          </p:txBody>
        </p:sp>
      </p:grpSp>
      <p:grpSp>
        <p:nvGrpSpPr>
          <p:cNvPr name="Group 10" id="10"/>
          <p:cNvGrpSpPr/>
          <p:nvPr/>
        </p:nvGrpSpPr>
        <p:grpSpPr>
          <a:xfrm rot="0">
            <a:off x="7031941" y="4571514"/>
            <a:ext cx="4224118" cy="4931243"/>
            <a:chOff x="0" y="0"/>
            <a:chExt cx="5632158" cy="6574991"/>
          </a:xfrm>
        </p:grpSpPr>
        <p:sp>
          <p:nvSpPr>
            <p:cNvPr name="AutoShape 11" id="11"/>
            <p:cNvSpPr/>
            <p:nvPr/>
          </p:nvSpPr>
          <p:spPr>
            <a:xfrm rot="0">
              <a:off x="0" y="0"/>
              <a:ext cx="5632158" cy="44097"/>
            </a:xfrm>
            <a:prstGeom prst="rect">
              <a:avLst/>
            </a:prstGeom>
            <a:solidFill>
              <a:srgbClr val="FF4724"/>
            </a:solidFill>
          </p:spPr>
        </p:sp>
        <p:sp>
          <p:nvSpPr>
            <p:cNvPr name="AutoShape 12" id="12"/>
            <p:cNvSpPr/>
            <p:nvPr/>
          </p:nvSpPr>
          <p:spPr>
            <a:xfrm rot="0">
              <a:off x="0" y="1467826"/>
              <a:ext cx="5632158" cy="44097"/>
            </a:xfrm>
            <a:prstGeom prst="rect">
              <a:avLst/>
            </a:prstGeom>
            <a:solidFill>
              <a:srgbClr val="FF4724"/>
            </a:solidFill>
          </p:spPr>
        </p:sp>
        <p:sp>
          <p:nvSpPr>
            <p:cNvPr name="TextBox 13" id="13"/>
            <p:cNvSpPr txBox="true"/>
            <p:nvPr/>
          </p:nvSpPr>
          <p:spPr>
            <a:xfrm rot="0">
              <a:off x="0" y="333911"/>
              <a:ext cx="5632158" cy="698077"/>
            </a:xfrm>
            <a:prstGeom prst="rect">
              <a:avLst/>
            </a:prstGeom>
          </p:spPr>
          <p:txBody>
            <a:bodyPr anchor="t" rtlCol="false" tIns="0" lIns="0" bIns="0" rIns="0">
              <a:spAutoFit/>
            </a:bodyPr>
            <a:lstStyle/>
            <a:p>
              <a:pPr algn="ctr">
                <a:lnSpc>
                  <a:spcPts val="4480"/>
                </a:lnSpc>
              </a:pPr>
              <a:r>
                <a:rPr lang="en-US" sz="3200" spc="32">
                  <a:solidFill>
                    <a:srgbClr val="FF4724"/>
                  </a:solidFill>
                  <a:latin typeface="Open Sauce Light"/>
                </a:rPr>
                <a:t>Use</a:t>
              </a:r>
            </a:p>
          </p:txBody>
        </p:sp>
        <p:sp>
          <p:nvSpPr>
            <p:cNvPr name="TextBox 14" id="14"/>
            <p:cNvSpPr txBox="true"/>
            <p:nvPr/>
          </p:nvSpPr>
          <p:spPr>
            <a:xfrm rot="0">
              <a:off x="0" y="2032624"/>
              <a:ext cx="5632158" cy="4542368"/>
            </a:xfrm>
            <a:prstGeom prst="rect">
              <a:avLst/>
            </a:prstGeom>
          </p:spPr>
          <p:txBody>
            <a:bodyPr anchor="t" rtlCol="false" tIns="0" lIns="0" bIns="0" rIns="0">
              <a:spAutoFit/>
            </a:bodyPr>
            <a:lstStyle/>
            <a:p>
              <a:pPr>
                <a:lnSpc>
                  <a:spcPts val="3909"/>
                </a:lnSpc>
              </a:pPr>
              <a:r>
                <a:rPr lang="en-US" sz="2299" spc="22">
                  <a:solidFill>
                    <a:srgbClr val="FF4724"/>
                  </a:solidFill>
                  <a:latin typeface="Open Sauce Light"/>
                </a:rPr>
                <a:t>Providing the peace of mind of safety in all aspects. Allowing for a far more comfortable and enjoyable drive built for both a quick trip to the grocery store or a family roadtrip.</a:t>
              </a:r>
            </a:p>
          </p:txBody>
        </p:sp>
      </p:grpSp>
      <p:grpSp>
        <p:nvGrpSpPr>
          <p:cNvPr name="Group 15" id="15"/>
          <p:cNvGrpSpPr/>
          <p:nvPr/>
        </p:nvGrpSpPr>
        <p:grpSpPr>
          <a:xfrm rot="0">
            <a:off x="12620984" y="4571514"/>
            <a:ext cx="4224118" cy="4931243"/>
            <a:chOff x="0" y="0"/>
            <a:chExt cx="5632158" cy="6574991"/>
          </a:xfrm>
        </p:grpSpPr>
        <p:sp>
          <p:nvSpPr>
            <p:cNvPr name="AutoShape 16" id="16"/>
            <p:cNvSpPr/>
            <p:nvPr/>
          </p:nvSpPr>
          <p:spPr>
            <a:xfrm rot="0">
              <a:off x="0" y="0"/>
              <a:ext cx="5632158" cy="44097"/>
            </a:xfrm>
            <a:prstGeom prst="rect">
              <a:avLst/>
            </a:prstGeom>
            <a:solidFill>
              <a:srgbClr val="FF4724"/>
            </a:solidFill>
          </p:spPr>
        </p:sp>
        <p:sp>
          <p:nvSpPr>
            <p:cNvPr name="AutoShape 17" id="17"/>
            <p:cNvSpPr/>
            <p:nvPr/>
          </p:nvSpPr>
          <p:spPr>
            <a:xfrm rot="0">
              <a:off x="0" y="1467826"/>
              <a:ext cx="5632158" cy="44097"/>
            </a:xfrm>
            <a:prstGeom prst="rect">
              <a:avLst/>
            </a:prstGeom>
            <a:solidFill>
              <a:srgbClr val="FF4724"/>
            </a:solidFill>
          </p:spPr>
        </p:sp>
        <p:sp>
          <p:nvSpPr>
            <p:cNvPr name="TextBox 18" id="18"/>
            <p:cNvSpPr txBox="true"/>
            <p:nvPr/>
          </p:nvSpPr>
          <p:spPr>
            <a:xfrm rot="0">
              <a:off x="0" y="333911"/>
              <a:ext cx="5632158" cy="698077"/>
            </a:xfrm>
            <a:prstGeom prst="rect">
              <a:avLst/>
            </a:prstGeom>
          </p:spPr>
          <p:txBody>
            <a:bodyPr anchor="t" rtlCol="false" tIns="0" lIns="0" bIns="0" rIns="0">
              <a:spAutoFit/>
            </a:bodyPr>
            <a:lstStyle/>
            <a:p>
              <a:pPr algn="ctr">
                <a:lnSpc>
                  <a:spcPts val="4480"/>
                </a:lnSpc>
              </a:pPr>
              <a:r>
                <a:rPr lang="en-US" sz="3200" spc="32">
                  <a:solidFill>
                    <a:srgbClr val="FF4724"/>
                  </a:solidFill>
                  <a:latin typeface="Open Sauce Light"/>
                </a:rPr>
                <a:t>Value</a:t>
              </a:r>
            </a:p>
          </p:txBody>
        </p:sp>
        <p:sp>
          <p:nvSpPr>
            <p:cNvPr name="TextBox 19" id="19"/>
            <p:cNvSpPr txBox="true"/>
            <p:nvPr/>
          </p:nvSpPr>
          <p:spPr>
            <a:xfrm rot="0">
              <a:off x="0" y="2032624"/>
              <a:ext cx="5632158" cy="4542368"/>
            </a:xfrm>
            <a:prstGeom prst="rect">
              <a:avLst/>
            </a:prstGeom>
          </p:spPr>
          <p:txBody>
            <a:bodyPr anchor="t" rtlCol="false" tIns="0" lIns="0" bIns="0" rIns="0">
              <a:spAutoFit/>
            </a:bodyPr>
            <a:lstStyle/>
            <a:p>
              <a:pPr>
                <a:lnSpc>
                  <a:spcPts val="3909"/>
                </a:lnSpc>
              </a:pPr>
              <a:r>
                <a:rPr lang="en-US" sz="2299" spc="22">
                  <a:solidFill>
                    <a:srgbClr val="FF4724"/>
                  </a:solidFill>
                  <a:latin typeface="Open Sauce Light"/>
                </a:rPr>
                <a:t>The value of this car lies in its ability to provide a safe and enjoyable driving experience for the passengers while taking care of their personal preferences.</a:t>
              </a:r>
            </a:p>
            <a:p>
              <a:pPr>
                <a:lnSpc>
                  <a:spcPts val="3909"/>
                </a:lnSpc>
              </a:pPr>
            </a:p>
          </p:txBody>
        </p:sp>
      </p:grpSp>
      <p:sp>
        <p:nvSpPr>
          <p:cNvPr name="TextBox 20" id="20"/>
          <p:cNvSpPr txBox="true"/>
          <p:nvPr/>
        </p:nvSpPr>
        <p:spPr>
          <a:xfrm rot="0">
            <a:off x="15260953" y="1279525"/>
            <a:ext cx="1836103" cy="1609725"/>
          </a:xfrm>
          <a:prstGeom prst="rect">
            <a:avLst/>
          </a:prstGeom>
        </p:spPr>
        <p:txBody>
          <a:bodyPr anchor="t" rtlCol="false" tIns="0" lIns="0" bIns="0" rIns="0">
            <a:spAutoFit/>
          </a:bodyPr>
          <a:lstStyle/>
          <a:p>
            <a:pPr algn="r">
              <a:lnSpc>
                <a:spcPts val="6299"/>
              </a:lnSpc>
            </a:pPr>
            <a:r>
              <a:rPr lang="en-US" sz="4500">
                <a:solidFill>
                  <a:srgbClr val="FF4724"/>
                </a:solidFill>
                <a:latin typeface="Gatwick Bold Bold"/>
              </a:rPr>
              <a:t>— 03</a:t>
            </a:r>
          </a:p>
          <a:p>
            <a:pPr algn="r">
              <a:lnSpc>
                <a:spcPts val="62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CAE2"/>
        </a:solidFill>
      </p:bgPr>
    </p:bg>
    <p:spTree>
      <p:nvGrpSpPr>
        <p:cNvPr id="1" name=""/>
        <p:cNvGrpSpPr/>
        <p:nvPr/>
      </p:nvGrpSpPr>
      <p:grpSpPr>
        <a:xfrm>
          <a:off x="0" y="0"/>
          <a:ext cx="0" cy="0"/>
          <a:chOff x="0" y="0"/>
          <a:chExt cx="0" cy="0"/>
        </a:xfrm>
      </p:grpSpPr>
      <p:sp>
        <p:nvSpPr>
          <p:cNvPr name="TextBox 2" id="2"/>
          <p:cNvSpPr txBox="true"/>
          <p:nvPr/>
        </p:nvSpPr>
        <p:spPr>
          <a:xfrm rot="5231283">
            <a:off x="15550988" y="700995"/>
            <a:ext cx="2075718" cy="1978230"/>
          </a:xfrm>
          <a:prstGeom prst="rect">
            <a:avLst/>
          </a:prstGeom>
        </p:spPr>
        <p:txBody>
          <a:bodyPr anchor="t" rtlCol="false" tIns="0" lIns="0" bIns="0" rIns="0">
            <a:spAutoFit/>
          </a:bodyPr>
          <a:lstStyle/>
          <a:p>
            <a:pPr>
              <a:lnSpc>
                <a:spcPts val="1959"/>
              </a:lnSpc>
            </a:pPr>
            <a:r>
              <a:rPr lang="en-US" sz="1400" spc="280">
                <a:solidFill>
                  <a:srgbClr val="E5EF53"/>
                </a:solidFill>
                <a:latin typeface="Open Sauce Light Bold"/>
              </a:rPr>
              <a:t>ALSET SOFTWARE DIEGO LIZ NUSIBA MEL</a:t>
            </a:r>
          </a:p>
        </p:txBody>
      </p:sp>
      <p:sp>
        <p:nvSpPr>
          <p:cNvPr name="TextBox 3" id="3"/>
          <p:cNvSpPr txBox="true"/>
          <p:nvPr/>
        </p:nvSpPr>
        <p:spPr>
          <a:xfrm rot="0">
            <a:off x="3595739" y="1357312"/>
            <a:ext cx="11096522" cy="777875"/>
          </a:xfrm>
          <a:prstGeom prst="rect">
            <a:avLst/>
          </a:prstGeom>
        </p:spPr>
        <p:txBody>
          <a:bodyPr anchor="t" rtlCol="false" tIns="0" lIns="0" bIns="0" rIns="0">
            <a:spAutoFit/>
          </a:bodyPr>
          <a:lstStyle/>
          <a:p>
            <a:pPr algn="ctr">
              <a:lnSpc>
                <a:spcPts val="5500"/>
              </a:lnSpc>
            </a:pPr>
            <a:r>
              <a:rPr lang="en-US" sz="5000">
                <a:solidFill>
                  <a:srgbClr val="FF4724"/>
                </a:solidFill>
                <a:latin typeface="Gatwick Bold Bold"/>
              </a:rPr>
              <a:t>REQUIREMENTS</a:t>
            </a:r>
          </a:p>
        </p:txBody>
      </p:sp>
      <p:sp>
        <p:nvSpPr>
          <p:cNvPr name="TextBox 4" id="4"/>
          <p:cNvSpPr txBox="true"/>
          <p:nvPr/>
        </p:nvSpPr>
        <p:spPr>
          <a:xfrm rot="-5400000">
            <a:off x="-795207" y="6269672"/>
            <a:ext cx="4446423" cy="504825"/>
          </a:xfrm>
          <a:prstGeom prst="rect">
            <a:avLst/>
          </a:prstGeom>
        </p:spPr>
        <p:txBody>
          <a:bodyPr anchor="t" rtlCol="false" tIns="0" lIns="0" bIns="0" rIns="0">
            <a:spAutoFit/>
          </a:bodyPr>
          <a:lstStyle/>
          <a:p>
            <a:pPr>
              <a:lnSpc>
                <a:spcPts val="3600"/>
              </a:lnSpc>
            </a:pPr>
            <a:r>
              <a:rPr lang="en-US" sz="3000">
                <a:solidFill>
                  <a:srgbClr val="E5EF53"/>
                </a:solidFill>
                <a:latin typeface="Gatwick Bold Bold"/>
              </a:rPr>
              <a:t>functional</a:t>
            </a:r>
          </a:p>
        </p:txBody>
      </p:sp>
      <p:sp>
        <p:nvSpPr>
          <p:cNvPr name="Freeform 5" id="5"/>
          <p:cNvSpPr/>
          <p:nvPr/>
        </p:nvSpPr>
        <p:spPr>
          <a:xfrm flipH="false" flipV="false" rot="0">
            <a:off x="6262937" y="6102796"/>
            <a:ext cx="2566361" cy="2811750"/>
          </a:xfrm>
          <a:custGeom>
            <a:avLst/>
            <a:gdLst/>
            <a:ahLst/>
            <a:cxnLst/>
            <a:rect r="r" b="b" t="t" l="l"/>
            <a:pathLst>
              <a:path h="2811750" w="2566361">
                <a:moveTo>
                  <a:pt x="0" y="0"/>
                </a:moveTo>
                <a:lnTo>
                  <a:pt x="2566361" y="0"/>
                </a:lnTo>
                <a:lnTo>
                  <a:pt x="2566361" y="2811751"/>
                </a:lnTo>
                <a:lnTo>
                  <a:pt x="0" y="28117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488546" y="6102796"/>
            <a:ext cx="2566361" cy="2811750"/>
          </a:xfrm>
          <a:custGeom>
            <a:avLst/>
            <a:gdLst/>
            <a:ahLst/>
            <a:cxnLst/>
            <a:rect r="r" b="b" t="t" l="l"/>
            <a:pathLst>
              <a:path h="2811750" w="2566361">
                <a:moveTo>
                  <a:pt x="0" y="0"/>
                </a:moveTo>
                <a:lnTo>
                  <a:pt x="2566361" y="0"/>
                </a:lnTo>
                <a:lnTo>
                  <a:pt x="2566361" y="2811751"/>
                </a:lnTo>
                <a:lnTo>
                  <a:pt x="0" y="28117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508966" y="3915674"/>
            <a:ext cx="7320332" cy="4076700"/>
          </a:xfrm>
          <a:prstGeom prst="rect">
            <a:avLst/>
          </a:prstGeom>
        </p:spPr>
        <p:txBody>
          <a:bodyPr anchor="t" rtlCol="false" tIns="0" lIns="0" bIns="0" rIns="0">
            <a:spAutoFit/>
          </a:bodyPr>
          <a:lstStyle/>
          <a:p>
            <a:pPr>
              <a:lnSpc>
                <a:spcPts val="4079"/>
              </a:lnSpc>
            </a:pPr>
            <a:r>
              <a:rPr lang="en-US" sz="2399" spc="23">
                <a:solidFill>
                  <a:srgbClr val="FF4724"/>
                </a:solidFill>
                <a:latin typeface="Open Sauce Light Bold"/>
              </a:rPr>
              <a:t>Functional:</a:t>
            </a:r>
          </a:p>
          <a:p>
            <a:pPr marL="518158" indent="-259079" lvl="1">
              <a:lnSpc>
                <a:spcPts val="4079"/>
              </a:lnSpc>
              <a:buFont typeface="Arial"/>
              <a:buChar char="•"/>
            </a:pPr>
            <a:r>
              <a:rPr lang="en-US" sz="2399" spc="23">
                <a:solidFill>
                  <a:srgbClr val="FF4724"/>
                </a:solidFill>
                <a:latin typeface="Open Sauce Light Bold"/>
              </a:rPr>
              <a:t>Ensure vehicles are street-legal &amp; safe</a:t>
            </a:r>
          </a:p>
          <a:p>
            <a:pPr marL="1036317" indent="-345439" lvl="2">
              <a:lnSpc>
                <a:spcPts val="4079"/>
              </a:lnSpc>
              <a:buFont typeface="Arial"/>
              <a:buChar char="⚬"/>
            </a:pPr>
            <a:r>
              <a:rPr lang="en-US" sz="2399" spc="23">
                <a:solidFill>
                  <a:srgbClr val="FF4724"/>
                </a:solidFill>
                <a:latin typeface="Open Sauce Light Bold"/>
              </a:rPr>
              <a:t>Lane-keeping assistance</a:t>
            </a:r>
          </a:p>
          <a:p>
            <a:pPr marL="1036317" indent="-345439" lvl="2">
              <a:lnSpc>
                <a:spcPts val="4079"/>
              </a:lnSpc>
              <a:buFont typeface="Arial"/>
              <a:buChar char="⚬"/>
            </a:pPr>
            <a:r>
              <a:rPr lang="en-US" sz="2399" spc="23">
                <a:solidFill>
                  <a:srgbClr val="FF4724"/>
                </a:solidFill>
                <a:latin typeface="Open Sauce Light Bold"/>
              </a:rPr>
              <a:t>Automatic braking </a:t>
            </a:r>
          </a:p>
          <a:p>
            <a:pPr marL="1036317" indent="-345439" lvl="2">
              <a:lnSpc>
                <a:spcPts val="4079"/>
              </a:lnSpc>
              <a:buFont typeface="Arial"/>
              <a:buChar char="⚬"/>
            </a:pPr>
            <a:r>
              <a:rPr lang="en-US" sz="2399" spc="23">
                <a:solidFill>
                  <a:srgbClr val="FF4724"/>
                </a:solidFill>
                <a:latin typeface="Open Sauce Light Bold"/>
              </a:rPr>
              <a:t>Cruise control</a:t>
            </a:r>
          </a:p>
          <a:p>
            <a:pPr marL="518158" indent="-259079" lvl="1">
              <a:lnSpc>
                <a:spcPts val="4079"/>
              </a:lnSpc>
              <a:buFont typeface="Arial"/>
              <a:buChar char="•"/>
            </a:pPr>
            <a:r>
              <a:rPr lang="en-US" sz="2399" spc="23">
                <a:solidFill>
                  <a:srgbClr val="FF4724"/>
                </a:solidFill>
                <a:latin typeface="Open Sauce Light Bold"/>
              </a:rPr>
              <a:t>Stage 0-3 of automated operation: requiring a driver to assume legal responsibility</a:t>
            </a:r>
          </a:p>
          <a:p>
            <a:pPr>
              <a:lnSpc>
                <a:spcPts val="4079"/>
              </a:lnSpc>
            </a:pPr>
          </a:p>
        </p:txBody>
      </p:sp>
      <p:sp>
        <p:nvSpPr>
          <p:cNvPr name="AutoShape 8" id="8"/>
          <p:cNvSpPr/>
          <p:nvPr/>
        </p:nvSpPr>
        <p:spPr>
          <a:xfrm rot="0">
            <a:off x="4132180" y="3048370"/>
            <a:ext cx="10023640" cy="28575"/>
          </a:xfrm>
          <a:prstGeom prst="rect">
            <a:avLst/>
          </a:prstGeom>
          <a:solidFill>
            <a:srgbClr val="FF4724"/>
          </a:solidFill>
        </p:spPr>
      </p:sp>
      <p:sp>
        <p:nvSpPr>
          <p:cNvPr name="TextBox 9" id="9"/>
          <p:cNvSpPr txBox="true"/>
          <p:nvPr/>
        </p:nvSpPr>
        <p:spPr>
          <a:xfrm rot="8478739">
            <a:off x="-2364688" y="1544121"/>
            <a:ext cx="6691143" cy="927883"/>
          </a:xfrm>
          <a:prstGeom prst="rect">
            <a:avLst/>
          </a:prstGeom>
        </p:spPr>
        <p:txBody>
          <a:bodyPr anchor="t" rtlCol="false" tIns="0" lIns="0" bIns="0" rIns="0">
            <a:spAutoFit/>
          </a:bodyPr>
          <a:lstStyle/>
          <a:p>
            <a:pPr>
              <a:lnSpc>
                <a:spcPts val="3081"/>
              </a:lnSpc>
            </a:pPr>
            <a:r>
              <a:rPr lang="en-US" sz="2200" spc="440">
                <a:solidFill>
                  <a:srgbClr val="FF4724"/>
                </a:solidFill>
                <a:latin typeface="Open Sauce Light"/>
              </a:rPr>
              <a:t>ALSET SOFTWARE ALSET SOFTWARE</a:t>
            </a:r>
          </a:p>
        </p:txBody>
      </p:sp>
      <p:sp>
        <p:nvSpPr>
          <p:cNvPr name="TextBox 10" id="10"/>
          <p:cNvSpPr txBox="true"/>
          <p:nvPr/>
        </p:nvSpPr>
        <p:spPr>
          <a:xfrm rot="-2862915">
            <a:off x="15811016" y="8645110"/>
            <a:ext cx="3434425" cy="509850"/>
          </a:xfrm>
          <a:prstGeom prst="rect">
            <a:avLst/>
          </a:prstGeom>
        </p:spPr>
        <p:txBody>
          <a:bodyPr anchor="t" rtlCol="false" tIns="0" lIns="0" bIns="0" rIns="0">
            <a:spAutoFit/>
          </a:bodyPr>
          <a:lstStyle/>
          <a:p>
            <a:pPr>
              <a:lnSpc>
                <a:spcPts val="3081"/>
              </a:lnSpc>
            </a:pPr>
            <a:r>
              <a:rPr lang="en-US" sz="2200" spc="440">
                <a:solidFill>
                  <a:srgbClr val="FF4724"/>
                </a:solidFill>
                <a:latin typeface="Open Sauce Light"/>
              </a:rPr>
              <a:t>ALSET SOFTWARE </a:t>
            </a:r>
          </a:p>
        </p:txBody>
      </p:sp>
      <p:sp>
        <p:nvSpPr>
          <p:cNvPr name="TextBox 11" id="11"/>
          <p:cNvSpPr txBox="true"/>
          <p:nvPr/>
        </p:nvSpPr>
        <p:spPr>
          <a:xfrm rot="0">
            <a:off x="15260953" y="1279525"/>
            <a:ext cx="1836103" cy="819150"/>
          </a:xfrm>
          <a:prstGeom prst="rect">
            <a:avLst/>
          </a:prstGeom>
        </p:spPr>
        <p:txBody>
          <a:bodyPr anchor="t" rtlCol="false" tIns="0" lIns="0" bIns="0" rIns="0">
            <a:spAutoFit/>
          </a:bodyPr>
          <a:lstStyle/>
          <a:p>
            <a:pPr algn="r">
              <a:lnSpc>
                <a:spcPts val="6299"/>
              </a:lnSpc>
            </a:pPr>
            <a:r>
              <a:rPr lang="en-US" sz="4499">
                <a:solidFill>
                  <a:srgbClr val="FF4724"/>
                </a:solidFill>
                <a:latin typeface="Gatwick Bold Bold"/>
              </a:rPr>
              <a:t>— 04</a:t>
            </a:r>
          </a:p>
        </p:txBody>
      </p:sp>
      <p:sp>
        <p:nvSpPr>
          <p:cNvPr name="TextBox 12" id="12"/>
          <p:cNvSpPr txBox="true"/>
          <p:nvPr/>
        </p:nvSpPr>
        <p:spPr>
          <a:xfrm rot="0">
            <a:off x="9449821" y="3787698"/>
            <a:ext cx="7320332" cy="4076700"/>
          </a:xfrm>
          <a:prstGeom prst="rect">
            <a:avLst/>
          </a:prstGeom>
        </p:spPr>
        <p:txBody>
          <a:bodyPr anchor="t" rtlCol="false" tIns="0" lIns="0" bIns="0" rIns="0">
            <a:spAutoFit/>
          </a:bodyPr>
          <a:lstStyle/>
          <a:p>
            <a:pPr>
              <a:lnSpc>
                <a:spcPts val="4079"/>
              </a:lnSpc>
            </a:pPr>
            <a:r>
              <a:rPr lang="en-US" sz="2399" spc="23">
                <a:solidFill>
                  <a:srgbClr val="FF4724"/>
                </a:solidFill>
                <a:latin typeface="Open Sauce Light Bold"/>
              </a:rPr>
              <a:t>Non-Functional:</a:t>
            </a:r>
          </a:p>
          <a:p>
            <a:pPr>
              <a:lnSpc>
                <a:spcPts val="4079"/>
              </a:lnSpc>
            </a:pPr>
            <a:r>
              <a:rPr lang="en-US" sz="2399" spc="23">
                <a:solidFill>
                  <a:srgbClr val="FF4724"/>
                </a:solidFill>
                <a:latin typeface="Open Sauce Light Bold"/>
              </a:rPr>
              <a:t>Improve the users's experience but are not technically required for safety and legality</a:t>
            </a:r>
          </a:p>
          <a:p>
            <a:pPr marL="518158" indent="-259079" lvl="1">
              <a:lnSpc>
                <a:spcPts val="4079"/>
              </a:lnSpc>
              <a:buFont typeface="Arial"/>
              <a:buChar char="•"/>
            </a:pPr>
            <a:r>
              <a:rPr lang="en-US" sz="2399" spc="23">
                <a:solidFill>
                  <a:srgbClr val="FF4724"/>
                </a:solidFill>
                <a:latin typeface="Open Sauce Light Bold"/>
              </a:rPr>
              <a:t>GPS </a:t>
            </a:r>
          </a:p>
          <a:p>
            <a:pPr marL="518158" indent="-259079" lvl="1">
              <a:lnSpc>
                <a:spcPts val="4079"/>
              </a:lnSpc>
              <a:buFont typeface="Arial"/>
              <a:buChar char="•"/>
            </a:pPr>
            <a:r>
              <a:rPr lang="en-US" sz="2399" spc="23">
                <a:solidFill>
                  <a:srgbClr val="FF4724"/>
                </a:solidFill>
                <a:latin typeface="Open Sauce Light Bold"/>
              </a:rPr>
              <a:t>Music &amp; Talk integration</a:t>
            </a:r>
          </a:p>
          <a:p>
            <a:pPr marL="518158" indent="-259079" lvl="1">
              <a:lnSpc>
                <a:spcPts val="4079"/>
              </a:lnSpc>
              <a:buFont typeface="Arial"/>
              <a:buChar char="•"/>
            </a:pPr>
            <a:r>
              <a:rPr lang="en-US" sz="2399" spc="23">
                <a:solidFill>
                  <a:srgbClr val="FF4724"/>
                </a:solidFill>
                <a:latin typeface="Open Sauce Light Bold"/>
              </a:rPr>
              <a:t>Automatic Seat Adjustments based on who the driver is</a:t>
            </a:r>
          </a:p>
          <a:p>
            <a:pPr>
              <a:lnSpc>
                <a:spcPts val="4079"/>
              </a:lnSpc>
            </a:pPr>
          </a:p>
        </p:txBody>
      </p:sp>
      <p:sp>
        <p:nvSpPr>
          <p:cNvPr name="TextBox 13" id="13"/>
          <p:cNvSpPr txBox="true"/>
          <p:nvPr/>
        </p:nvSpPr>
        <p:spPr>
          <a:xfrm rot="-5400000">
            <a:off x="7431398" y="6438922"/>
            <a:ext cx="4446423" cy="504825"/>
          </a:xfrm>
          <a:prstGeom prst="rect">
            <a:avLst/>
          </a:prstGeom>
        </p:spPr>
        <p:txBody>
          <a:bodyPr anchor="t" rtlCol="false" tIns="0" lIns="0" bIns="0" rIns="0">
            <a:spAutoFit/>
          </a:bodyPr>
          <a:lstStyle/>
          <a:p>
            <a:pPr>
              <a:lnSpc>
                <a:spcPts val="3600"/>
              </a:lnSpc>
            </a:pPr>
            <a:r>
              <a:rPr lang="en-US" sz="3000">
                <a:solidFill>
                  <a:srgbClr val="E5EF53"/>
                </a:solidFill>
                <a:latin typeface="Gatwick Bold Bold"/>
              </a:rPr>
              <a:t>non-functional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5EF53"/>
        </a:solidFill>
      </p:bgPr>
    </p:bg>
    <p:spTree>
      <p:nvGrpSpPr>
        <p:cNvPr id="1" name=""/>
        <p:cNvGrpSpPr/>
        <p:nvPr/>
      </p:nvGrpSpPr>
      <p:grpSpPr>
        <a:xfrm>
          <a:off x="0" y="0"/>
          <a:ext cx="0" cy="0"/>
          <a:chOff x="0" y="0"/>
          <a:chExt cx="0" cy="0"/>
        </a:xfrm>
      </p:grpSpPr>
      <p:sp>
        <p:nvSpPr>
          <p:cNvPr name="AutoShape 2" id="2"/>
          <p:cNvSpPr/>
          <p:nvPr/>
        </p:nvSpPr>
        <p:spPr>
          <a:xfrm rot="0">
            <a:off x="1600000" y="4080331"/>
            <a:ext cx="6111881" cy="35429"/>
          </a:xfrm>
          <a:prstGeom prst="rect">
            <a:avLst/>
          </a:prstGeom>
          <a:solidFill>
            <a:srgbClr val="FF4724"/>
          </a:solidFill>
        </p:spPr>
      </p:sp>
      <p:sp>
        <p:nvSpPr>
          <p:cNvPr name="Freeform 3" id="3"/>
          <p:cNvSpPr/>
          <p:nvPr/>
        </p:nvSpPr>
        <p:spPr>
          <a:xfrm flipH="false" flipV="false" rot="0">
            <a:off x="506174" y="8304681"/>
            <a:ext cx="729973" cy="699447"/>
          </a:xfrm>
          <a:custGeom>
            <a:avLst/>
            <a:gdLst/>
            <a:ahLst/>
            <a:cxnLst/>
            <a:rect r="r" b="b" t="t" l="l"/>
            <a:pathLst>
              <a:path h="699447" w="729973">
                <a:moveTo>
                  <a:pt x="0" y="0"/>
                </a:moveTo>
                <a:lnTo>
                  <a:pt x="729974" y="0"/>
                </a:lnTo>
                <a:lnTo>
                  <a:pt x="729974" y="699447"/>
                </a:lnTo>
                <a:lnTo>
                  <a:pt x="0" y="6994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6194" y="0"/>
            <a:ext cx="10512478" cy="5283263"/>
          </a:xfrm>
          <a:custGeom>
            <a:avLst/>
            <a:gdLst/>
            <a:ahLst/>
            <a:cxnLst/>
            <a:rect r="r" b="b" t="t" l="l"/>
            <a:pathLst>
              <a:path h="5283263" w="10512478">
                <a:moveTo>
                  <a:pt x="0" y="0"/>
                </a:moveTo>
                <a:lnTo>
                  <a:pt x="10512478" y="0"/>
                </a:lnTo>
                <a:lnTo>
                  <a:pt x="10512478" y="5283263"/>
                </a:lnTo>
                <a:lnTo>
                  <a:pt x="0" y="5283263"/>
                </a:lnTo>
                <a:lnTo>
                  <a:pt x="0" y="0"/>
                </a:lnTo>
                <a:close/>
              </a:path>
            </a:pathLst>
          </a:custGeom>
          <a:blipFill>
            <a:blip r:embed="rId5"/>
            <a:stretch>
              <a:fillRect l="0" t="0" r="0" b="0"/>
            </a:stretch>
          </a:blipFill>
        </p:spPr>
      </p:sp>
      <p:sp>
        <p:nvSpPr>
          <p:cNvPr name="Freeform 5" id="5"/>
          <p:cNvSpPr/>
          <p:nvPr/>
        </p:nvSpPr>
        <p:spPr>
          <a:xfrm flipH="false" flipV="false" rot="0">
            <a:off x="8206194" y="5283263"/>
            <a:ext cx="10318440" cy="5003737"/>
          </a:xfrm>
          <a:custGeom>
            <a:avLst/>
            <a:gdLst/>
            <a:ahLst/>
            <a:cxnLst/>
            <a:rect r="r" b="b" t="t" l="l"/>
            <a:pathLst>
              <a:path h="5003737" w="10318440">
                <a:moveTo>
                  <a:pt x="0" y="0"/>
                </a:moveTo>
                <a:lnTo>
                  <a:pt x="10318440" y="0"/>
                </a:lnTo>
                <a:lnTo>
                  <a:pt x="10318440" y="5003737"/>
                </a:lnTo>
                <a:lnTo>
                  <a:pt x="0" y="5003737"/>
                </a:lnTo>
                <a:lnTo>
                  <a:pt x="0" y="0"/>
                </a:lnTo>
                <a:close/>
              </a:path>
            </a:pathLst>
          </a:custGeom>
          <a:blipFill>
            <a:blip r:embed="rId6"/>
            <a:stretch>
              <a:fillRect l="0" t="0" r="0" b="0"/>
            </a:stretch>
          </a:blipFill>
        </p:spPr>
      </p:sp>
      <p:sp>
        <p:nvSpPr>
          <p:cNvPr name="TextBox 6" id="6"/>
          <p:cNvSpPr txBox="true"/>
          <p:nvPr/>
        </p:nvSpPr>
        <p:spPr>
          <a:xfrm rot="0">
            <a:off x="1600000" y="1592037"/>
            <a:ext cx="6111881" cy="809625"/>
          </a:xfrm>
          <a:prstGeom prst="rect">
            <a:avLst/>
          </a:prstGeom>
        </p:spPr>
        <p:txBody>
          <a:bodyPr anchor="t" rtlCol="false" tIns="0" lIns="0" bIns="0" rIns="0">
            <a:spAutoFit/>
          </a:bodyPr>
          <a:lstStyle/>
          <a:p>
            <a:pPr>
              <a:lnSpc>
                <a:spcPts val="6299"/>
              </a:lnSpc>
            </a:pPr>
            <a:r>
              <a:rPr lang="en-US" sz="4499">
                <a:solidFill>
                  <a:srgbClr val="FF4724"/>
                </a:solidFill>
                <a:latin typeface="Gatwick Bold Bold"/>
              </a:rPr>
              <a:t>— 05</a:t>
            </a:r>
          </a:p>
        </p:txBody>
      </p:sp>
      <p:sp>
        <p:nvSpPr>
          <p:cNvPr name="TextBox 7" id="7"/>
          <p:cNvSpPr txBox="true"/>
          <p:nvPr/>
        </p:nvSpPr>
        <p:spPr>
          <a:xfrm rot="0">
            <a:off x="1600000" y="5208588"/>
            <a:ext cx="6111881" cy="4264024"/>
          </a:xfrm>
          <a:prstGeom prst="rect">
            <a:avLst/>
          </a:prstGeom>
        </p:spPr>
        <p:txBody>
          <a:bodyPr anchor="t" rtlCol="false" tIns="0" lIns="0" bIns="0" rIns="0">
            <a:spAutoFit/>
          </a:bodyPr>
          <a:lstStyle/>
          <a:p>
            <a:pPr>
              <a:lnSpc>
                <a:spcPts val="3400"/>
              </a:lnSpc>
            </a:pPr>
            <a:r>
              <a:rPr lang="en-US" sz="2000" spc="20">
                <a:solidFill>
                  <a:srgbClr val="FF4724"/>
                </a:solidFill>
                <a:latin typeface="Open Sauce Light Bold"/>
              </a:rPr>
              <a:t>Sensors update data measurements in this realtime system, sending them to sensor fusion, which normalizes it, then sends it to planning, which determines which changes must be made in for the car to continue moving safely. Queues are sent from Planning to Vehicle Control, where car activity is actually changed. The Technician Interface is separate and must be accessed via login when the car is off.</a:t>
            </a:r>
          </a:p>
        </p:txBody>
      </p:sp>
      <p:sp>
        <p:nvSpPr>
          <p:cNvPr name="TextBox 8" id="8"/>
          <p:cNvSpPr txBox="true"/>
          <p:nvPr/>
        </p:nvSpPr>
        <p:spPr>
          <a:xfrm rot="0">
            <a:off x="1600000" y="2857295"/>
            <a:ext cx="6111881" cy="809625"/>
          </a:xfrm>
          <a:prstGeom prst="rect">
            <a:avLst/>
          </a:prstGeom>
        </p:spPr>
        <p:txBody>
          <a:bodyPr anchor="t" rtlCol="false" tIns="0" lIns="0" bIns="0" rIns="0">
            <a:spAutoFit/>
          </a:bodyPr>
          <a:lstStyle/>
          <a:p>
            <a:pPr>
              <a:lnSpc>
                <a:spcPts val="6299"/>
              </a:lnSpc>
            </a:pPr>
            <a:r>
              <a:rPr lang="en-US" sz="4499">
                <a:solidFill>
                  <a:srgbClr val="FF4724"/>
                </a:solidFill>
                <a:latin typeface="Gatwick Bold Bold"/>
              </a:rPr>
              <a:t>Architecture </a:t>
            </a:r>
          </a:p>
        </p:txBody>
      </p:sp>
      <p:sp>
        <p:nvSpPr>
          <p:cNvPr name="TextBox 9" id="9"/>
          <p:cNvSpPr txBox="true"/>
          <p:nvPr/>
        </p:nvSpPr>
        <p:spPr>
          <a:xfrm rot="0">
            <a:off x="1600000" y="4545076"/>
            <a:ext cx="6111881" cy="537845"/>
          </a:xfrm>
          <a:prstGeom prst="rect">
            <a:avLst/>
          </a:prstGeom>
        </p:spPr>
        <p:txBody>
          <a:bodyPr anchor="t" rtlCol="false" tIns="0" lIns="0" bIns="0" rIns="0">
            <a:spAutoFit/>
          </a:bodyPr>
          <a:lstStyle/>
          <a:p>
            <a:pPr>
              <a:lnSpc>
                <a:spcPts val="4480"/>
              </a:lnSpc>
            </a:pPr>
            <a:r>
              <a:rPr lang="en-US" sz="3200" spc="32">
                <a:solidFill>
                  <a:srgbClr val="FF4724"/>
                </a:solidFill>
                <a:latin typeface="Open Sauce Light"/>
              </a:rPr>
              <a:t>The flow behind the software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4724"/>
        </a:solidFill>
      </p:bgPr>
    </p:bg>
    <p:spTree>
      <p:nvGrpSpPr>
        <p:cNvPr id="1" name=""/>
        <p:cNvGrpSpPr/>
        <p:nvPr/>
      </p:nvGrpSpPr>
      <p:grpSpPr>
        <a:xfrm>
          <a:off x="0" y="0"/>
          <a:ext cx="0" cy="0"/>
          <a:chOff x="0" y="0"/>
          <a:chExt cx="0" cy="0"/>
        </a:xfrm>
      </p:grpSpPr>
      <p:grpSp>
        <p:nvGrpSpPr>
          <p:cNvPr name="Group 2" id="2"/>
          <p:cNvGrpSpPr/>
          <p:nvPr/>
        </p:nvGrpSpPr>
        <p:grpSpPr>
          <a:xfrm rot="0">
            <a:off x="0" y="0"/>
            <a:ext cx="8191500" cy="10287000"/>
            <a:chOff x="0" y="0"/>
            <a:chExt cx="10922000" cy="13716000"/>
          </a:xfrm>
        </p:grpSpPr>
        <p:pic>
          <p:nvPicPr>
            <p:cNvPr name="Picture 3" id="3"/>
            <p:cNvPicPr>
              <a:picLocks noChangeAspect="true"/>
            </p:cNvPicPr>
            <p:nvPr/>
          </p:nvPicPr>
          <p:blipFill>
            <a:blip r:embed="rId3"/>
            <a:srcRect l="325" t="0" r="325" b="0"/>
            <a:stretch>
              <a:fillRect/>
            </a:stretch>
          </p:blipFill>
          <p:spPr>
            <a:xfrm flipH="false" flipV="false">
              <a:off x="0" y="0"/>
              <a:ext cx="10922000" cy="13716000"/>
            </a:xfrm>
            <a:prstGeom prst="rect">
              <a:avLst/>
            </a:prstGeom>
          </p:spPr>
        </p:pic>
      </p:grpSp>
      <p:sp>
        <p:nvSpPr>
          <p:cNvPr name="Freeform 4" id="4"/>
          <p:cNvSpPr/>
          <p:nvPr/>
        </p:nvSpPr>
        <p:spPr>
          <a:xfrm flipH="false" flipV="false" rot="0">
            <a:off x="8939758" y="1693636"/>
            <a:ext cx="972466" cy="931799"/>
          </a:xfrm>
          <a:custGeom>
            <a:avLst/>
            <a:gdLst/>
            <a:ahLst/>
            <a:cxnLst/>
            <a:rect r="r" b="b" t="t" l="l"/>
            <a:pathLst>
              <a:path h="931799" w="972466">
                <a:moveTo>
                  <a:pt x="0" y="0"/>
                </a:moveTo>
                <a:lnTo>
                  <a:pt x="972466" y="0"/>
                </a:lnTo>
                <a:lnTo>
                  <a:pt x="972466" y="931799"/>
                </a:lnTo>
                <a:lnTo>
                  <a:pt x="0" y="9317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rot="0">
            <a:off x="8939758" y="4999716"/>
            <a:ext cx="6111881" cy="35429"/>
          </a:xfrm>
          <a:prstGeom prst="rect">
            <a:avLst/>
          </a:prstGeom>
          <a:solidFill>
            <a:srgbClr val="E5EF53"/>
          </a:solidFill>
        </p:spPr>
      </p:sp>
      <p:sp>
        <p:nvSpPr>
          <p:cNvPr name="TextBox 6" id="6"/>
          <p:cNvSpPr txBox="true"/>
          <p:nvPr/>
        </p:nvSpPr>
        <p:spPr>
          <a:xfrm rot="0">
            <a:off x="8939758" y="6351810"/>
            <a:ext cx="8319542" cy="2540000"/>
          </a:xfrm>
          <a:prstGeom prst="rect">
            <a:avLst/>
          </a:prstGeom>
        </p:spPr>
        <p:txBody>
          <a:bodyPr anchor="t" rtlCol="false" tIns="0" lIns="0" bIns="0" rIns="0">
            <a:spAutoFit/>
          </a:bodyPr>
          <a:lstStyle/>
          <a:p>
            <a:pPr>
              <a:lnSpc>
                <a:spcPts val="3399"/>
              </a:lnSpc>
            </a:pPr>
            <a:r>
              <a:rPr lang="en-US" sz="1999" spc="19">
                <a:solidFill>
                  <a:srgbClr val="E5EF53"/>
                </a:solidFill>
                <a:latin typeface="Open Sauce Light"/>
              </a:rPr>
              <a:t>ex. Instantiates the dashboard class and uses it to display the media, and other states of the car, including speed and energy levels</a:t>
            </a:r>
          </a:p>
          <a:p>
            <a:pPr marL="431799" indent="-215899" lvl="1">
              <a:lnSpc>
                <a:spcPts val="3399"/>
              </a:lnSpc>
              <a:buFont typeface="Arial"/>
              <a:buChar char="•"/>
            </a:pPr>
            <a:r>
              <a:rPr lang="en-US" sz="1999" spc="19">
                <a:solidFill>
                  <a:srgbClr val="E5EF53"/>
                </a:solidFill>
                <a:latin typeface="Open Sauce Light"/>
              </a:rPr>
              <a:t>Safely displays important information without distractions </a:t>
            </a:r>
          </a:p>
          <a:p>
            <a:pPr marL="431799" indent="-215899" lvl="1">
              <a:lnSpc>
                <a:spcPts val="3399"/>
              </a:lnSpc>
              <a:buFont typeface="Arial"/>
              <a:buChar char="•"/>
            </a:pPr>
            <a:r>
              <a:rPr lang="en-US" sz="1999" spc="19">
                <a:solidFill>
                  <a:srgbClr val="E5EF53"/>
                </a:solidFill>
                <a:latin typeface="Open Sauce Light"/>
              </a:rPr>
              <a:t>Includes the non-functional requirement of playing music and seamlessly displaying its information </a:t>
            </a:r>
          </a:p>
        </p:txBody>
      </p:sp>
      <p:sp>
        <p:nvSpPr>
          <p:cNvPr name="TextBox 7" id="7"/>
          <p:cNvSpPr txBox="true"/>
          <p:nvPr/>
        </p:nvSpPr>
        <p:spPr>
          <a:xfrm rot="0">
            <a:off x="8939758" y="3776680"/>
            <a:ext cx="6111881" cy="809625"/>
          </a:xfrm>
          <a:prstGeom prst="rect">
            <a:avLst/>
          </a:prstGeom>
        </p:spPr>
        <p:txBody>
          <a:bodyPr anchor="t" rtlCol="false" tIns="0" lIns="0" bIns="0" rIns="0">
            <a:spAutoFit/>
          </a:bodyPr>
          <a:lstStyle/>
          <a:p>
            <a:pPr>
              <a:lnSpc>
                <a:spcPts val="6299"/>
              </a:lnSpc>
            </a:pPr>
            <a:r>
              <a:rPr lang="en-US" sz="4499">
                <a:solidFill>
                  <a:srgbClr val="E5EF53"/>
                </a:solidFill>
                <a:latin typeface="Gatwick Bold Bold"/>
              </a:rPr>
              <a:t>Driver Interface</a:t>
            </a:r>
          </a:p>
        </p:txBody>
      </p:sp>
      <p:sp>
        <p:nvSpPr>
          <p:cNvPr name="TextBox 8" id="8"/>
          <p:cNvSpPr txBox="true"/>
          <p:nvPr/>
        </p:nvSpPr>
        <p:spPr>
          <a:xfrm rot="0">
            <a:off x="8939758" y="5464461"/>
            <a:ext cx="6111881" cy="537845"/>
          </a:xfrm>
          <a:prstGeom prst="rect">
            <a:avLst/>
          </a:prstGeom>
        </p:spPr>
        <p:txBody>
          <a:bodyPr anchor="t" rtlCol="false" tIns="0" lIns="0" bIns="0" rIns="0">
            <a:spAutoFit/>
          </a:bodyPr>
          <a:lstStyle/>
          <a:p>
            <a:pPr>
              <a:lnSpc>
                <a:spcPts val="4480"/>
              </a:lnSpc>
            </a:pPr>
            <a:r>
              <a:rPr lang="en-US" sz="3200" spc="32">
                <a:solidFill>
                  <a:srgbClr val="E5EF53"/>
                </a:solidFill>
                <a:latin typeface="Open Sauce Light"/>
              </a:rPr>
              <a:t>Activates other classes</a:t>
            </a:r>
          </a:p>
        </p:txBody>
      </p:sp>
      <p:sp>
        <p:nvSpPr>
          <p:cNvPr name="Freeform 9" id="9"/>
          <p:cNvSpPr/>
          <p:nvPr/>
        </p:nvSpPr>
        <p:spPr>
          <a:xfrm flipH="false" flipV="false" rot="0">
            <a:off x="11162177" y="0"/>
            <a:ext cx="7125823" cy="3762315"/>
          </a:xfrm>
          <a:custGeom>
            <a:avLst/>
            <a:gdLst/>
            <a:ahLst/>
            <a:cxnLst/>
            <a:rect r="r" b="b" t="t" l="l"/>
            <a:pathLst>
              <a:path h="3762315" w="7125823">
                <a:moveTo>
                  <a:pt x="0" y="0"/>
                </a:moveTo>
                <a:lnTo>
                  <a:pt x="7125823" y="0"/>
                </a:lnTo>
                <a:lnTo>
                  <a:pt x="7125823" y="3762315"/>
                </a:lnTo>
                <a:lnTo>
                  <a:pt x="0" y="3762315"/>
                </a:lnTo>
                <a:lnTo>
                  <a:pt x="0" y="0"/>
                </a:lnTo>
                <a:close/>
              </a:path>
            </a:pathLst>
          </a:custGeom>
          <a:blipFill>
            <a:blip r:embed="rId6"/>
            <a:stretch>
              <a:fillRect l="0" t="0" r="0" b="-88237"/>
            </a:stretch>
          </a:blipFill>
        </p:spPr>
      </p:sp>
      <p:sp>
        <p:nvSpPr>
          <p:cNvPr name="TextBox 10" id="10"/>
          <p:cNvSpPr txBox="true"/>
          <p:nvPr/>
        </p:nvSpPr>
        <p:spPr>
          <a:xfrm rot="0">
            <a:off x="9144000" y="1747808"/>
            <a:ext cx="1836103" cy="809625"/>
          </a:xfrm>
          <a:prstGeom prst="rect">
            <a:avLst/>
          </a:prstGeom>
        </p:spPr>
        <p:txBody>
          <a:bodyPr anchor="t" rtlCol="false" tIns="0" lIns="0" bIns="0" rIns="0">
            <a:spAutoFit/>
          </a:bodyPr>
          <a:lstStyle/>
          <a:p>
            <a:pPr algn="ctr">
              <a:lnSpc>
                <a:spcPts val="6299"/>
              </a:lnSpc>
            </a:pPr>
            <a:r>
              <a:rPr lang="en-US" sz="4499">
                <a:solidFill>
                  <a:srgbClr val="E5EF53"/>
                </a:solidFill>
                <a:latin typeface="Gatwick Bold Bold"/>
              </a:rPr>
              <a:t>— 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CAE2"/>
        </a:solidFill>
      </p:bgPr>
    </p:bg>
    <p:spTree>
      <p:nvGrpSpPr>
        <p:cNvPr id="1" name=""/>
        <p:cNvGrpSpPr/>
        <p:nvPr/>
      </p:nvGrpSpPr>
      <p:grpSpPr>
        <a:xfrm>
          <a:off x="0" y="0"/>
          <a:ext cx="0" cy="0"/>
          <a:chOff x="0" y="0"/>
          <a:chExt cx="0" cy="0"/>
        </a:xfrm>
      </p:grpSpPr>
      <p:sp>
        <p:nvSpPr>
          <p:cNvPr name="Freeform 2" id="2"/>
          <p:cNvSpPr/>
          <p:nvPr/>
        </p:nvSpPr>
        <p:spPr>
          <a:xfrm flipH="false" flipV="false" rot="0">
            <a:off x="0" y="-172509"/>
            <a:ext cx="8943167" cy="4103510"/>
          </a:xfrm>
          <a:custGeom>
            <a:avLst/>
            <a:gdLst/>
            <a:ahLst/>
            <a:cxnLst/>
            <a:rect r="r" b="b" t="t" l="l"/>
            <a:pathLst>
              <a:path h="4103510" w="8943167">
                <a:moveTo>
                  <a:pt x="0" y="0"/>
                </a:moveTo>
                <a:lnTo>
                  <a:pt x="8943167" y="0"/>
                </a:lnTo>
                <a:lnTo>
                  <a:pt x="8943167" y="4103510"/>
                </a:lnTo>
                <a:lnTo>
                  <a:pt x="0" y="4103510"/>
                </a:lnTo>
                <a:lnTo>
                  <a:pt x="0" y="0"/>
                </a:lnTo>
                <a:close/>
              </a:path>
            </a:pathLst>
          </a:custGeom>
          <a:blipFill>
            <a:blip r:embed="rId3"/>
            <a:stretch>
              <a:fillRect l="0" t="0" r="0" b="-27272"/>
            </a:stretch>
          </a:blipFill>
        </p:spPr>
      </p:sp>
      <p:sp>
        <p:nvSpPr>
          <p:cNvPr name="Freeform 3" id="3"/>
          <p:cNvSpPr/>
          <p:nvPr/>
        </p:nvSpPr>
        <p:spPr>
          <a:xfrm flipH="false" flipV="false" rot="0">
            <a:off x="8807701" y="4167"/>
            <a:ext cx="4738631" cy="3926834"/>
          </a:xfrm>
          <a:custGeom>
            <a:avLst/>
            <a:gdLst/>
            <a:ahLst/>
            <a:cxnLst/>
            <a:rect r="r" b="b" t="t" l="l"/>
            <a:pathLst>
              <a:path h="3926834" w="4738631">
                <a:moveTo>
                  <a:pt x="0" y="0"/>
                </a:moveTo>
                <a:lnTo>
                  <a:pt x="4738631" y="0"/>
                </a:lnTo>
                <a:lnTo>
                  <a:pt x="4738631" y="3926834"/>
                </a:lnTo>
                <a:lnTo>
                  <a:pt x="0" y="3926834"/>
                </a:lnTo>
                <a:lnTo>
                  <a:pt x="0" y="0"/>
                </a:lnTo>
                <a:close/>
              </a:path>
            </a:pathLst>
          </a:custGeom>
          <a:blipFill>
            <a:blip r:embed="rId4"/>
            <a:stretch>
              <a:fillRect l="0" t="0" r="0" b="0"/>
            </a:stretch>
          </a:blipFill>
        </p:spPr>
      </p:sp>
      <p:sp>
        <p:nvSpPr>
          <p:cNvPr name="Freeform 4" id="4"/>
          <p:cNvSpPr/>
          <p:nvPr/>
        </p:nvSpPr>
        <p:spPr>
          <a:xfrm flipH="false" flipV="false" rot="0">
            <a:off x="13546332" y="0"/>
            <a:ext cx="4723950" cy="3931001"/>
          </a:xfrm>
          <a:custGeom>
            <a:avLst/>
            <a:gdLst/>
            <a:ahLst/>
            <a:cxnLst/>
            <a:rect r="r" b="b" t="t" l="l"/>
            <a:pathLst>
              <a:path h="3931001" w="4723950">
                <a:moveTo>
                  <a:pt x="0" y="0"/>
                </a:moveTo>
                <a:lnTo>
                  <a:pt x="4723950" y="0"/>
                </a:lnTo>
                <a:lnTo>
                  <a:pt x="4723950" y="3931001"/>
                </a:lnTo>
                <a:lnTo>
                  <a:pt x="0" y="3931001"/>
                </a:lnTo>
                <a:lnTo>
                  <a:pt x="0" y="0"/>
                </a:lnTo>
                <a:close/>
              </a:path>
            </a:pathLst>
          </a:custGeom>
          <a:blipFill>
            <a:blip r:embed="rId5"/>
            <a:stretch>
              <a:fillRect l="0" t="0" r="0" b="0"/>
            </a:stretch>
          </a:blipFill>
        </p:spPr>
      </p:sp>
      <p:sp>
        <p:nvSpPr>
          <p:cNvPr name="TextBox 5" id="5"/>
          <p:cNvSpPr txBox="true"/>
          <p:nvPr/>
        </p:nvSpPr>
        <p:spPr>
          <a:xfrm rot="0">
            <a:off x="1907644" y="6106243"/>
            <a:ext cx="1836103" cy="809625"/>
          </a:xfrm>
          <a:prstGeom prst="rect">
            <a:avLst/>
          </a:prstGeom>
        </p:spPr>
        <p:txBody>
          <a:bodyPr anchor="t" rtlCol="false" tIns="0" lIns="0" bIns="0" rIns="0">
            <a:spAutoFit/>
          </a:bodyPr>
          <a:lstStyle/>
          <a:p>
            <a:pPr algn="ctr">
              <a:lnSpc>
                <a:spcPts val="6299"/>
              </a:lnSpc>
            </a:pPr>
            <a:r>
              <a:rPr lang="en-US" sz="4499">
                <a:solidFill>
                  <a:srgbClr val="E5EF53"/>
                </a:solidFill>
                <a:latin typeface="Gatwick Bold Bold"/>
              </a:rPr>
              <a:t>— 07</a:t>
            </a:r>
          </a:p>
        </p:txBody>
      </p:sp>
      <p:sp>
        <p:nvSpPr>
          <p:cNvPr name="TextBox 6" id="6"/>
          <p:cNvSpPr txBox="true"/>
          <p:nvPr/>
        </p:nvSpPr>
        <p:spPr>
          <a:xfrm rot="5231283">
            <a:off x="8940823" y="5002652"/>
            <a:ext cx="2594432" cy="2465440"/>
          </a:xfrm>
          <a:prstGeom prst="rect">
            <a:avLst/>
          </a:prstGeom>
        </p:spPr>
        <p:txBody>
          <a:bodyPr anchor="t" rtlCol="false" tIns="0" lIns="0" bIns="0" rIns="0">
            <a:spAutoFit/>
          </a:bodyPr>
          <a:lstStyle/>
          <a:p>
            <a:pPr>
              <a:lnSpc>
                <a:spcPts val="2449"/>
              </a:lnSpc>
            </a:pPr>
            <a:r>
              <a:rPr lang="en-US" sz="1749" spc="349">
                <a:solidFill>
                  <a:srgbClr val="E5EF53"/>
                </a:solidFill>
                <a:latin typeface="Open Sauce Light Bold"/>
              </a:rPr>
              <a:t>ALSET SOFTWARE DIEGO LIZ NUSIBA MEL</a:t>
            </a:r>
          </a:p>
        </p:txBody>
      </p:sp>
      <p:grpSp>
        <p:nvGrpSpPr>
          <p:cNvPr name="Group 7" id="7"/>
          <p:cNvGrpSpPr/>
          <p:nvPr/>
        </p:nvGrpSpPr>
        <p:grpSpPr>
          <a:xfrm rot="0">
            <a:off x="4562162" y="4759363"/>
            <a:ext cx="10300540" cy="4332061"/>
            <a:chOff x="0" y="0"/>
            <a:chExt cx="13734054" cy="5776081"/>
          </a:xfrm>
        </p:grpSpPr>
        <p:sp>
          <p:nvSpPr>
            <p:cNvPr name="TextBox 8" id="8"/>
            <p:cNvSpPr txBox="true"/>
            <p:nvPr/>
          </p:nvSpPr>
          <p:spPr>
            <a:xfrm rot="0">
              <a:off x="0" y="-66675"/>
              <a:ext cx="13734054" cy="2348836"/>
            </a:xfrm>
            <a:prstGeom prst="rect">
              <a:avLst/>
            </a:prstGeom>
          </p:spPr>
          <p:txBody>
            <a:bodyPr anchor="t" rtlCol="false" tIns="0" lIns="0" bIns="0" rIns="0">
              <a:spAutoFit/>
            </a:bodyPr>
            <a:lstStyle/>
            <a:p>
              <a:pPr>
                <a:lnSpc>
                  <a:spcPts val="6833"/>
                </a:lnSpc>
              </a:pPr>
              <a:r>
                <a:rPr lang="en-US" sz="5694">
                  <a:solidFill>
                    <a:srgbClr val="FF4724"/>
                  </a:solidFill>
                  <a:latin typeface="Gatwick Bold Bold"/>
                </a:rPr>
                <a:t>TECHNICIAN INTERFACE</a:t>
              </a:r>
            </a:p>
          </p:txBody>
        </p:sp>
        <p:sp>
          <p:nvSpPr>
            <p:cNvPr name="TextBox 9" id="9"/>
            <p:cNvSpPr txBox="true"/>
            <p:nvPr/>
          </p:nvSpPr>
          <p:spPr>
            <a:xfrm rot="0">
              <a:off x="0" y="2648363"/>
              <a:ext cx="13734054" cy="3127717"/>
            </a:xfrm>
            <a:prstGeom prst="rect">
              <a:avLst/>
            </a:prstGeom>
          </p:spPr>
          <p:txBody>
            <a:bodyPr anchor="t" rtlCol="false" tIns="0" lIns="0" bIns="0" rIns="0">
              <a:spAutoFit/>
            </a:bodyPr>
            <a:lstStyle/>
            <a:p>
              <a:pPr marL="403940" indent="-201970" lvl="1">
                <a:lnSpc>
                  <a:spcPts val="3180"/>
                </a:lnSpc>
                <a:buFont typeface="Arial"/>
                <a:buChar char="•"/>
              </a:pPr>
              <a:r>
                <a:rPr lang="en-US" sz="1870" spc="18">
                  <a:solidFill>
                    <a:srgbClr val="FF4724"/>
                  </a:solidFill>
                  <a:latin typeface="Open Sauce Light Bold"/>
                </a:rPr>
                <a:t>Requires a login and password to ensure the driver cannot accidentally or intentionally override safety settings</a:t>
              </a:r>
            </a:p>
            <a:p>
              <a:pPr marL="403940" indent="-201970" lvl="1">
                <a:lnSpc>
                  <a:spcPts val="3180"/>
                </a:lnSpc>
                <a:buFont typeface="Arial"/>
                <a:buChar char="•"/>
              </a:pPr>
              <a:r>
                <a:rPr lang="en-US" sz="1870" spc="18">
                  <a:solidFill>
                    <a:srgbClr val="FF4724"/>
                  </a:solidFill>
                  <a:latin typeface="Open Sauce Light Bold"/>
                </a:rPr>
                <a:t>The technician class above allows the technician to update and download events after they have happened, allowing for analysis of the way the car reacts under different conditions, helping us improve future iterations of the software</a:t>
              </a:r>
            </a:p>
            <a:p>
              <a:pPr marL="403940" indent="-201970" lvl="1">
                <a:lnSpc>
                  <a:spcPts val="3180"/>
                </a:lnSpc>
                <a:buFont typeface="Arial"/>
                <a:buChar char="•"/>
              </a:pPr>
              <a:r>
                <a:rPr lang="en-US" sz="1870" spc="18">
                  <a:solidFill>
                    <a:srgbClr val="FF4724"/>
                  </a:solidFill>
                  <a:latin typeface="Open Sauce Light Bold"/>
                </a:rPr>
                <a:t>Updates are downloaded via wifi in a separate interface</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4724"/>
        </a:solidFill>
      </p:bgPr>
    </p:bg>
    <p:spTree>
      <p:nvGrpSpPr>
        <p:cNvPr id="1" name=""/>
        <p:cNvGrpSpPr/>
        <p:nvPr/>
      </p:nvGrpSpPr>
      <p:grpSpPr>
        <a:xfrm>
          <a:off x="0" y="0"/>
          <a:ext cx="0" cy="0"/>
          <a:chOff x="0" y="0"/>
          <a:chExt cx="0" cy="0"/>
        </a:xfrm>
      </p:grpSpPr>
      <p:sp>
        <p:nvSpPr>
          <p:cNvPr name="TextBox 2" id="2"/>
          <p:cNvSpPr txBox="true"/>
          <p:nvPr/>
        </p:nvSpPr>
        <p:spPr>
          <a:xfrm rot="5231283">
            <a:off x="15496480" y="647127"/>
            <a:ext cx="2071578" cy="2091524"/>
          </a:xfrm>
          <a:prstGeom prst="rect">
            <a:avLst/>
          </a:prstGeom>
        </p:spPr>
        <p:txBody>
          <a:bodyPr anchor="t" rtlCol="false" tIns="0" lIns="0" bIns="0" rIns="0">
            <a:spAutoFit/>
          </a:bodyPr>
          <a:lstStyle/>
          <a:p>
            <a:pPr>
              <a:lnSpc>
                <a:spcPts val="1959"/>
              </a:lnSpc>
            </a:pPr>
            <a:r>
              <a:rPr lang="en-US" sz="1400" spc="280">
                <a:solidFill>
                  <a:srgbClr val="E5EF53"/>
                </a:solidFill>
                <a:latin typeface="Open Sauce Light Bold"/>
              </a:rPr>
              <a:t>VISUAL ARTS — EASTSIDE LEARNING ACADEMY</a:t>
            </a:r>
          </a:p>
        </p:txBody>
      </p:sp>
      <p:grpSp>
        <p:nvGrpSpPr>
          <p:cNvPr name="Group 3" id="3"/>
          <p:cNvGrpSpPr/>
          <p:nvPr/>
        </p:nvGrpSpPr>
        <p:grpSpPr>
          <a:xfrm rot="0">
            <a:off x="1737357" y="1844262"/>
            <a:ext cx="14813285" cy="6413095"/>
            <a:chOff x="0" y="0"/>
            <a:chExt cx="19751047" cy="8550793"/>
          </a:xfrm>
        </p:grpSpPr>
        <p:sp>
          <p:nvSpPr>
            <p:cNvPr name="TextBox 4" id="4"/>
            <p:cNvSpPr txBox="true"/>
            <p:nvPr/>
          </p:nvSpPr>
          <p:spPr>
            <a:xfrm rot="0">
              <a:off x="0" y="3094898"/>
              <a:ext cx="19751047" cy="3753187"/>
            </a:xfrm>
            <a:prstGeom prst="rect">
              <a:avLst/>
            </a:prstGeom>
          </p:spPr>
          <p:txBody>
            <a:bodyPr anchor="t" rtlCol="false" tIns="0" lIns="0" bIns="0" rIns="0">
              <a:spAutoFit/>
            </a:bodyPr>
            <a:lstStyle/>
            <a:p>
              <a:pPr algn="ctr">
                <a:lnSpc>
                  <a:spcPts val="6930"/>
                </a:lnSpc>
              </a:pPr>
              <a:r>
                <a:rPr lang="en-US" sz="7701">
                  <a:solidFill>
                    <a:srgbClr val="E5EF53"/>
                  </a:solidFill>
                  <a:latin typeface="Gatwick Bold Bold"/>
                </a:rPr>
                <a:t>SOFTWARE</a:t>
              </a:r>
            </a:p>
            <a:p>
              <a:pPr algn="ctr">
                <a:lnSpc>
                  <a:spcPts val="6930"/>
                </a:lnSpc>
              </a:pPr>
              <a:r>
                <a:rPr lang="en-US" sz="7701">
                  <a:solidFill>
                    <a:srgbClr val="E5EF53"/>
                  </a:solidFill>
                  <a:latin typeface="Gatwick Bold Bold"/>
                </a:rPr>
                <a:t>DEVELOPMENT</a:t>
              </a:r>
            </a:p>
            <a:p>
              <a:pPr algn="ctr">
                <a:lnSpc>
                  <a:spcPts val="6930"/>
                </a:lnSpc>
              </a:pPr>
              <a:r>
                <a:rPr lang="en-US" sz="7701">
                  <a:solidFill>
                    <a:srgbClr val="E5EF53"/>
                  </a:solidFill>
                  <a:latin typeface="Gatwick Bold Bold"/>
                </a:rPr>
                <a:t>PROCESS</a:t>
              </a:r>
            </a:p>
          </p:txBody>
        </p:sp>
        <p:sp>
          <p:nvSpPr>
            <p:cNvPr name="Freeform 5" id="5"/>
            <p:cNvSpPr/>
            <p:nvPr/>
          </p:nvSpPr>
          <p:spPr>
            <a:xfrm flipH="false" flipV="false" rot="0">
              <a:off x="8889771" y="0"/>
              <a:ext cx="1971506" cy="2160017"/>
            </a:xfrm>
            <a:custGeom>
              <a:avLst/>
              <a:gdLst/>
              <a:ahLst/>
              <a:cxnLst/>
              <a:rect r="r" b="b" t="t" l="l"/>
              <a:pathLst>
                <a:path h="2160017" w="1971506">
                  <a:moveTo>
                    <a:pt x="0" y="0"/>
                  </a:moveTo>
                  <a:lnTo>
                    <a:pt x="1971506" y="0"/>
                  </a:lnTo>
                  <a:lnTo>
                    <a:pt x="1971506" y="2160017"/>
                  </a:lnTo>
                  <a:lnTo>
                    <a:pt x="0" y="21600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712920" y="7341412"/>
              <a:ext cx="12325207" cy="1209381"/>
            </a:xfrm>
            <a:prstGeom prst="rect">
              <a:avLst/>
            </a:prstGeom>
          </p:spPr>
          <p:txBody>
            <a:bodyPr anchor="t" rtlCol="false" tIns="0" lIns="0" bIns="0" rIns="0">
              <a:spAutoFit/>
            </a:bodyPr>
            <a:lstStyle/>
            <a:p>
              <a:pPr algn="ctr">
                <a:lnSpc>
                  <a:spcPts val="3750"/>
                </a:lnSpc>
              </a:pPr>
              <a:r>
                <a:rPr lang="en-US" sz="2500" spc="25">
                  <a:solidFill>
                    <a:srgbClr val="E5EF53"/>
                  </a:solidFill>
                  <a:latin typeface="Open Sauce Light"/>
                </a:rPr>
                <a:t> ensures a reliable safe product that is evolvable with more safety features in the future.</a:t>
              </a:r>
            </a:p>
          </p:txBody>
        </p:sp>
      </p:grpSp>
      <p:sp>
        <p:nvSpPr>
          <p:cNvPr name="TextBox 7" id="7"/>
          <p:cNvSpPr txBox="true"/>
          <p:nvPr/>
        </p:nvSpPr>
        <p:spPr>
          <a:xfrm rot="-5400000">
            <a:off x="439261" y="721681"/>
            <a:ext cx="1836103" cy="1609725"/>
          </a:xfrm>
          <a:prstGeom prst="rect">
            <a:avLst/>
          </a:prstGeom>
        </p:spPr>
        <p:txBody>
          <a:bodyPr anchor="t" rtlCol="false" tIns="0" lIns="0" bIns="0" rIns="0">
            <a:spAutoFit/>
          </a:bodyPr>
          <a:lstStyle/>
          <a:p>
            <a:pPr algn="r">
              <a:lnSpc>
                <a:spcPts val="6299"/>
              </a:lnSpc>
            </a:pPr>
            <a:r>
              <a:rPr lang="en-US" sz="4500">
                <a:solidFill>
                  <a:srgbClr val="E5EF53"/>
                </a:solidFill>
                <a:latin typeface="Gatwick Bold Bold"/>
              </a:rPr>
              <a:t>— 08</a:t>
            </a:r>
          </a:p>
          <a:p>
            <a:pPr algn="r">
              <a:lnSpc>
                <a:spcPts val="629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7C4E8"/>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028700"/>
            <a:ext cx="2757718" cy="2642395"/>
          </a:xfrm>
          <a:custGeom>
            <a:avLst/>
            <a:gdLst/>
            <a:ahLst/>
            <a:cxnLst/>
            <a:rect r="r" b="b" t="t" l="l"/>
            <a:pathLst>
              <a:path h="2642395" w="2757718">
                <a:moveTo>
                  <a:pt x="0" y="0"/>
                </a:moveTo>
                <a:lnTo>
                  <a:pt x="2757718" y="0"/>
                </a:lnTo>
                <a:lnTo>
                  <a:pt x="2757718" y="2642395"/>
                </a:lnTo>
                <a:lnTo>
                  <a:pt x="0" y="26423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83037" y="2735377"/>
            <a:ext cx="8868876" cy="935718"/>
          </a:xfrm>
          <a:prstGeom prst="rect">
            <a:avLst/>
          </a:prstGeom>
        </p:spPr>
        <p:txBody>
          <a:bodyPr anchor="t" rtlCol="false" tIns="0" lIns="0" bIns="0" rIns="0">
            <a:spAutoFit/>
          </a:bodyPr>
          <a:lstStyle/>
          <a:p>
            <a:pPr>
              <a:lnSpc>
                <a:spcPts val="6939"/>
              </a:lnSpc>
            </a:pPr>
            <a:r>
              <a:rPr lang="en-US" sz="5783">
                <a:solidFill>
                  <a:srgbClr val="FF4724"/>
                </a:solidFill>
                <a:latin typeface="Gatwick Bold Bold"/>
              </a:rPr>
              <a:t>PROCESS</a:t>
            </a:r>
          </a:p>
        </p:txBody>
      </p:sp>
      <p:sp>
        <p:nvSpPr>
          <p:cNvPr name="TextBox 4" id="4"/>
          <p:cNvSpPr txBox="true"/>
          <p:nvPr/>
        </p:nvSpPr>
        <p:spPr>
          <a:xfrm rot="5231283">
            <a:off x="15550988" y="700995"/>
            <a:ext cx="2075719" cy="1978230"/>
          </a:xfrm>
          <a:prstGeom prst="rect">
            <a:avLst/>
          </a:prstGeom>
        </p:spPr>
        <p:txBody>
          <a:bodyPr anchor="t" rtlCol="false" tIns="0" lIns="0" bIns="0" rIns="0">
            <a:spAutoFit/>
          </a:bodyPr>
          <a:lstStyle/>
          <a:p>
            <a:pPr>
              <a:lnSpc>
                <a:spcPts val="1959"/>
              </a:lnSpc>
            </a:pPr>
            <a:r>
              <a:rPr lang="en-US" sz="1400" spc="280">
                <a:solidFill>
                  <a:srgbClr val="E5EF53"/>
                </a:solidFill>
                <a:latin typeface="Open Sauce Light Bold"/>
              </a:rPr>
              <a:t>ALSET SOFTWARE</a:t>
            </a:r>
            <a:r>
              <a:rPr lang="en-US" sz="1400" spc="280">
                <a:solidFill>
                  <a:srgbClr val="E5EF53"/>
                </a:solidFill>
                <a:latin typeface="Open Sauce Light Bold"/>
              </a:rPr>
              <a:t> diego liz nusiba mel</a:t>
            </a:r>
          </a:p>
        </p:txBody>
      </p:sp>
      <p:grpSp>
        <p:nvGrpSpPr>
          <p:cNvPr name="Group 5" id="5"/>
          <p:cNvGrpSpPr/>
          <p:nvPr/>
        </p:nvGrpSpPr>
        <p:grpSpPr>
          <a:xfrm rot="0">
            <a:off x="10903070" y="4372002"/>
            <a:ext cx="6193985" cy="4460332"/>
            <a:chOff x="0" y="0"/>
            <a:chExt cx="8258647" cy="5947110"/>
          </a:xfrm>
        </p:grpSpPr>
        <p:sp>
          <p:nvSpPr>
            <p:cNvPr name="AutoShape 6" id="6"/>
            <p:cNvSpPr/>
            <p:nvPr/>
          </p:nvSpPr>
          <p:spPr>
            <a:xfrm rot="0">
              <a:off x="0" y="0"/>
              <a:ext cx="8258647" cy="54172"/>
            </a:xfrm>
            <a:prstGeom prst="rect">
              <a:avLst/>
            </a:prstGeom>
            <a:solidFill>
              <a:srgbClr val="FF4724"/>
            </a:solidFill>
          </p:spPr>
        </p:sp>
        <p:sp>
          <p:nvSpPr>
            <p:cNvPr name="AutoShape 7" id="7"/>
            <p:cNvSpPr/>
            <p:nvPr/>
          </p:nvSpPr>
          <p:spPr>
            <a:xfrm rot="0">
              <a:off x="0" y="1394880"/>
              <a:ext cx="8258647" cy="54666"/>
            </a:xfrm>
            <a:prstGeom prst="rect">
              <a:avLst/>
            </a:prstGeom>
            <a:solidFill>
              <a:srgbClr val="FF4724"/>
            </a:solidFill>
          </p:spPr>
        </p:sp>
        <p:sp>
          <p:nvSpPr>
            <p:cNvPr name="TextBox 8" id="8"/>
            <p:cNvSpPr txBox="true"/>
            <p:nvPr/>
          </p:nvSpPr>
          <p:spPr>
            <a:xfrm rot="0">
              <a:off x="0" y="302842"/>
              <a:ext cx="8258647" cy="698077"/>
            </a:xfrm>
            <a:prstGeom prst="rect">
              <a:avLst/>
            </a:prstGeom>
          </p:spPr>
          <p:txBody>
            <a:bodyPr anchor="t" rtlCol="false" tIns="0" lIns="0" bIns="0" rIns="0">
              <a:spAutoFit/>
            </a:bodyPr>
            <a:lstStyle/>
            <a:p>
              <a:pPr algn="ctr">
                <a:lnSpc>
                  <a:spcPts val="4480"/>
                </a:lnSpc>
              </a:pPr>
              <a:r>
                <a:rPr lang="en-US" sz="3200" spc="32">
                  <a:solidFill>
                    <a:srgbClr val="FF4724"/>
                  </a:solidFill>
                  <a:latin typeface="Open Sauce Light Bold"/>
                </a:rPr>
                <a:t>Requirements Gathering</a:t>
              </a:r>
            </a:p>
          </p:txBody>
        </p:sp>
        <p:sp>
          <p:nvSpPr>
            <p:cNvPr name="TextBox 9" id="9"/>
            <p:cNvSpPr txBox="true"/>
            <p:nvPr/>
          </p:nvSpPr>
          <p:spPr>
            <a:xfrm rot="0">
              <a:off x="0" y="2011168"/>
              <a:ext cx="8258647" cy="3935941"/>
            </a:xfrm>
            <a:prstGeom prst="rect">
              <a:avLst/>
            </a:prstGeom>
          </p:spPr>
          <p:txBody>
            <a:bodyPr anchor="t" rtlCol="false" tIns="0" lIns="0" bIns="0" rIns="0">
              <a:spAutoFit/>
            </a:bodyPr>
            <a:lstStyle/>
            <a:p>
              <a:pPr marL="431801" indent="-215900" lvl="1">
                <a:lnSpc>
                  <a:spcPts val="3400"/>
                </a:lnSpc>
                <a:buFont typeface="Arial"/>
                <a:buChar char="•"/>
              </a:pPr>
              <a:r>
                <a:rPr lang="en-US" sz="2000" spc="20">
                  <a:solidFill>
                    <a:srgbClr val="FF4724"/>
                  </a:solidFill>
                  <a:latin typeface="Open Sauce Light Bold"/>
                </a:rPr>
                <a:t>Identify user needs and expectations</a:t>
              </a:r>
            </a:p>
            <a:p>
              <a:pPr marL="431801" indent="-215900" lvl="1">
                <a:lnSpc>
                  <a:spcPts val="3400"/>
                </a:lnSpc>
                <a:buFont typeface="Arial"/>
                <a:buChar char="•"/>
              </a:pPr>
              <a:r>
                <a:rPr lang="en-US" sz="2000" spc="20">
                  <a:solidFill>
                    <a:srgbClr val="FF4724"/>
                  </a:solidFill>
                  <a:latin typeface="Open Sauce Light Bold"/>
                </a:rPr>
                <a:t>Define software requirements based on user input</a:t>
              </a:r>
            </a:p>
            <a:p>
              <a:pPr marL="431801" indent="-215900" lvl="1">
                <a:lnSpc>
                  <a:spcPts val="3400"/>
                </a:lnSpc>
                <a:buFont typeface="Arial"/>
                <a:buChar char="•"/>
              </a:pPr>
              <a:r>
                <a:rPr lang="en-US" sz="2000" spc="20">
                  <a:solidFill>
                    <a:srgbClr val="FF4724"/>
                  </a:solidFill>
                  <a:latin typeface="Open Sauce Light Bold"/>
                </a:rPr>
                <a:t>Analyze potential safety risks and mitigations</a:t>
              </a:r>
            </a:p>
            <a:p>
              <a:pPr marL="431801" indent="-215900" lvl="1">
                <a:lnSpc>
                  <a:spcPts val="3400"/>
                </a:lnSpc>
                <a:buFont typeface="Arial"/>
                <a:buChar char="•"/>
              </a:pPr>
              <a:r>
                <a:rPr lang="en-US" sz="2000" spc="20">
                  <a:solidFill>
                    <a:srgbClr val="FF4724"/>
                  </a:solidFill>
                  <a:latin typeface="Open Sauce Light Bold"/>
                </a:rPr>
                <a:t>Define key performance indicators for safety and reliability</a:t>
              </a:r>
            </a:p>
          </p:txBody>
        </p:sp>
      </p:grpSp>
      <p:sp>
        <p:nvSpPr>
          <p:cNvPr name="TextBox 10" id="10"/>
          <p:cNvSpPr txBox="true"/>
          <p:nvPr/>
        </p:nvSpPr>
        <p:spPr>
          <a:xfrm rot="0">
            <a:off x="15260953" y="1279525"/>
            <a:ext cx="1836103" cy="809625"/>
          </a:xfrm>
          <a:prstGeom prst="rect">
            <a:avLst/>
          </a:prstGeom>
        </p:spPr>
        <p:txBody>
          <a:bodyPr anchor="t" rtlCol="false" tIns="0" lIns="0" bIns="0" rIns="0">
            <a:spAutoFit/>
          </a:bodyPr>
          <a:lstStyle/>
          <a:p>
            <a:pPr algn="r">
              <a:lnSpc>
                <a:spcPts val="6299"/>
              </a:lnSpc>
            </a:pPr>
            <a:r>
              <a:rPr lang="en-US" sz="4499">
                <a:solidFill>
                  <a:srgbClr val="FF4724"/>
                </a:solidFill>
                <a:latin typeface="Gatwick Bold Bold"/>
              </a:rPr>
              <a:t>— 09</a:t>
            </a:r>
          </a:p>
        </p:txBody>
      </p:sp>
      <p:grpSp>
        <p:nvGrpSpPr>
          <p:cNvPr name="Group 11" id="11"/>
          <p:cNvGrpSpPr/>
          <p:nvPr/>
        </p:nvGrpSpPr>
        <p:grpSpPr>
          <a:xfrm rot="0">
            <a:off x="1483037" y="4372002"/>
            <a:ext cx="6193985" cy="4888958"/>
            <a:chOff x="0" y="0"/>
            <a:chExt cx="8258647" cy="6518611"/>
          </a:xfrm>
        </p:grpSpPr>
        <p:sp>
          <p:nvSpPr>
            <p:cNvPr name="AutoShape 12" id="12"/>
            <p:cNvSpPr/>
            <p:nvPr/>
          </p:nvSpPr>
          <p:spPr>
            <a:xfrm rot="0">
              <a:off x="0" y="0"/>
              <a:ext cx="8258647" cy="54172"/>
            </a:xfrm>
            <a:prstGeom prst="rect">
              <a:avLst/>
            </a:prstGeom>
            <a:solidFill>
              <a:srgbClr val="FF4724"/>
            </a:solidFill>
          </p:spPr>
        </p:sp>
        <p:sp>
          <p:nvSpPr>
            <p:cNvPr name="AutoShape 13" id="13"/>
            <p:cNvSpPr/>
            <p:nvPr/>
          </p:nvSpPr>
          <p:spPr>
            <a:xfrm rot="0">
              <a:off x="0" y="1394880"/>
              <a:ext cx="8258647" cy="54666"/>
            </a:xfrm>
            <a:prstGeom prst="rect">
              <a:avLst/>
            </a:prstGeom>
            <a:solidFill>
              <a:srgbClr val="FF4724"/>
            </a:solidFill>
          </p:spPr>
        </p:sp>
        <p:sp>
          <p:nvSpPr>
            <p:cNvPr name="TextBox 14" id="14"/>
            <p:cNvSpPr txBox="true"/>
            <p:nvPr/>
          </p:nvSpPr>
          <p:spPr>
            <a:xfrm rot="0">
              <a:off x="0" y="302842"/>
              <a:ext cx="8258647" cy="698077"/>
            </a:xfrm>
            <a:prstGeom prst="rect">
              <a:avLst/>
            </a:prstGeom>
          </p:spPr>
          <p:txBody>
            <a:bodyPr anchor="t" rtlCol="false" tIns="0" lIns="0" bIns="0" rIns="0">
              <a:spAutoFit/>
            </a:bodyPr>
            <a:lstStyle/>
            <a:p>
              <a:pPr algn="ctr">
                <a:lnSpc>
                  <a:spcPts val="4480"/>
                </a:lnSpc>
              </a:pPr>
              <a:r>
                <a:rPr lang="en-US" sz="3200" spc="32">
                  <a:solidFill>
                    <a:srgbClr val="FF4724"/>
                  </a:solidFill>
                  <a:latin typeface="Open Sauce Light Bold"/>
                </a:rPr>
                <a:t>Overview</a:t>
              </a:r>
            </a:p>
          </p:txBody>
        </p:sp>
        <p:sp>
          <p:nvSpPr>
            <p:cNvPr name="TextBox 15" id="15"/>
            <p:cNvSpPr txBox="true"/>
            <p:nvPr/>
          </p:nvSpPr>
          <p:spPr>
            <a:xfrm rot="0">
              <a:off x="0" y="2020693"/>
              <a:ext cx="8258647" cy="4497917"/>
            </a:xfrm>
            <a:prstGeom prst="rect">
              <a:avLst/>
            </a:prstGeom>
          </p:spPr>
          <p:txBody>
            <a:bodyPr anchor="t" rtlCol="false" tIns="0" lIns="0" bIns="0" rIns="0">
              <a:spAutoFit/>
            </a:bodyPr>
            <a:lstStyle/>
            <a:p>
              <a:pPr marL="431799" indent="-215899" lvl="1">
                <a:lnSpc>
                  <a:spcPts val="3399"/>
                </a:lnSpc>
                <a:buFont typeface="Arial"/>
                <a:buChar char="•"/>
              </a:pPr>
              <a:r>
                <a:rPr lang="en-US" sz="1999" spc="19">
                  <a:solidFill>
                    <a:srgbClr val="FF4724"/>
                  </a:solidFill>
                  <a:latin typeface="Open Sauce Light Bold"/>
                </a:rPr>
                <a:t>Iterative and incremental development process</a:t>
              </a:r>
            </a:p>
            <a:p>
              <a:pPr marL="431799" indent="-215899" lvl="1">
                <a:lnSpc>
                  <a:spcPts val="3399"/>
                </a:lnSpc>
                <a:buFont typeface="Arial"/>
                <a:buChar char="•"/>
              </a:pPr>
              <a:r>
                <a:rPr lang="en-US" sz="1999" spc="19">
                  <a:solidFill>
                    <a:srgbClr val="FF4724"/>
                  </a:solidFill>
                  <a:latin typeface="Open Sauce Light Bold"/>
                </a:rPr>
                <a:t>Focus on user requirements and safety features</a:t>
              </a:r>
            </a:p>
            <a:p>
              <a:pPr marL="431799" indent="-215899" lvl="1">
                <a:lnSpc>
                  <a:spcPts val="3399"/>
                </a:lnSpc>
                <a:buFont typeface="Arial"/>
                <a:buChar char="•"/>
              </a:pPr>
              <a:r>
                <a:rPr lang="en-US" sz="1999" spc="19">
                  <a:solidFill>
                    <a:srgbClr val="FF4724"/>
                  </a:solidFill>
                  <a:latin typeface="Open Sauce Light Bold"/>
                </a:rPr>
                <a:t>Continuous testing and feedback loops</a:t>
              </a:r>
            </a:p>
            <a:p>
              <a:pPr marL="431799" indent="-215899" lvl="1">
                <a:lnSpc>
                  <a:spcPts val="3399"/>
                </a:lnSpc>
                <a:buFont typeface="Arial"/>
                <a:buChar char="•"/>
              </a:pPr>
              <a:r>
                <a:rPr lang="en-US" sz="1999" spc="19">
                  <a:solidFill>
                    <a:srgbClr val="FF4724"/>
                  </a:solidFill>
                  <a:latin typeface="Open Sauce Light Bold"/>
                </a:rPr>
                <a:t>Emphasis on documentation and code quality</a:t>
              </a:r>
            </a:p>
            <a:p>
              <a:pPr marL="431799" indent="-215899" lvl="1">
                <a:lnSpc>
                  <a:spcPts val="3399"/>
                </a:lnSpc>
                <a:buFont typeface="Arial"/>
                <a:buChar char="•"/>
              </a:pPr>
              <a:r>
                <a:rPr lang="en-US" sz="1999" spc="19">
                  <a:solidFill>
                    <a:srgbClr val="FF4724"/>
                  </a:solidFill>
                  <a:latin typeface="Open Sauce Light Bold"/>
                </a:rPr>
                <a:t>Agile development methodology</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DAFiFAB5rmg</dc:identifier>
  <dcterms:modified xsi:type="dcterms:W3CDTF">2011-08-01T06:04:30Z</dcterms:modified>
  <cp:revision>1</cp:revision>
  <dc:title>Table of Contents</dc:title>
</cp:coreProperties>
</file>