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1"/>
  </p:sldMasterIdLst>
  <p:notesMasterIdLst>
    <p:notesMasterId r:id="rId8"/>
  </p:notesMasterIdLst>
  <p:sldIdLst>
    <p:sldId id="257" r:id="rId2"/>
    <p:sldId id="269" r:id="rId3"/>
    <p:sldId id="278" r:id="rId4"/>
    <p:sldId id="287" r:id="rId5"/>
    <p:sldId id="288" r:id="rId6"/>
    <p:sldId id="289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3566"/>
        <p:guide orient="horz" pos="4201"/>
        <p:guide orient="horz" pos="709"/>
        <p:guide pos="3787"/>
        <p:guide pos="113"/>
        <p:guide pos="1474"/>
        <p:guide pos="3334"/>
        <p:guide pos="4286"/>
        <p:guide pos="54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mipt\2019\Scientific%20work\&#1060;&#1086;&#1088;&#1090;&#1086;&#1074;&#1072;\&#1055;&#1088;&#1077;&#1079;&#1077;&#1085;&#1090;&#1072;&#1094;&#1080;&#1103;_&#1063;&#1077;&#1088;&#1085;&#1086;&#1075;&#1086;&#1083;&#1086;&#1074;&#1082;&#1072;_13_12_2019\&#1040;&#1085;&#1072;&#1083;&#1080;&#1079;%20&#1074;&#1080;&#1093;&#1088;&#1103;_995%20&#1074;&#1088;&#1077;&#1084;&#1103;%20&#1074;&#1099;&#1076;&#1072;&#1095;&#1080;\&#1057;&#1082;&#1086;&#1088;&#1086;&#1089;&#1090;&#1080;%20&#1090;&#1086;&#1095;&#1077;&#1082;%20&#1074;&#1085;&#1091;&#1090;&#1088;&#1080;%20&#1074;&#1080;&#1093;&#1088;&#1103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/>
              <a:t>Зависимость скорости от радиуса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Скорость, перпендикулярная радиусу</c:v>
          </c:tx>
          <c:cat>
            <c:numRef>
              <c:f>Лист1!$V$14:$V$20</c:f>
              <c:numCache>
                <c:formatCode>General</c:formatCode>
                <c:ptCount val="7"/>
                <c:pt idx="0">
                  <c:v>0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20</c:v>
                </c:pt>
                <c:pt idx="6">
                  <c:v>24</c:v>
                </c:pt>
              </c:numCache>
            </c:numRef>
          </c:cat>
          <c:val>
            <c:numRef>
              <c:f>Лист1!$W$4:$W$10</c:f>
              <c:numCache>
                <c:formatCode>General</c:formatCode>
                <c:ptCount val="7"/>
                <c:pt idx="0">
                  <c:v>0</c:v>
                </c:pt>
                <c:pt idx="1">
                  <c:v>5.6000000000000008E-2</c:v>
                </c:pt>
                <c:pt idx="2">
                  <c:v>0.10124999999999999</c:v>
                </c:pt>
                <c:pt idx="3">
                  <c:v>0.1276775</c:v>
                </c:pt>
                <c:pt idx="4">
                  <c:v>0.12925</c:v>
                </c:pt>
                <c:pt idx="5">
                  <c:v>0.1075</c:v>
                </c:pt>
                <c:pt idx="6">
                  <c:v>6.0249999999999998E-2</c:v>
                </c:pt>
              </c:numCache>
            </c:numRef>
          </c:val>
          <c:smooth val="0"/>
        </c:ser>
        <c:ser>
          <c:idx val="1"/>
          <c:order val="1"/>
          <c:tx>
            <c:v>Полная скорость</c:v>
          </c:tx>
          <c:cat>
            <c:numRef>
              <c:f>Лист1!$V$14:$V$20</c:f>
              <c:numCache>
                <c:formatCode>General</c:formatCode>
                <c:ptCount val="7"/>
                <c:pt idx="0">
                  <c:v>0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20</c:v>
                </c:pt>
                <c:pt idx="6">
                  <c:v>24</c:v>
                </c:pt>
              </c:numCache>
            </c:numRef>
          </c:cat>
          <c:val>
            <c:numRef>
              <c:f>Лист1!$W$14:$W$20</c:f>
              <c:numCache>
                <c:formatCode>General</c:formatCode>
                <c:ptCount val="7"/>
                <c:pt idx="0">
                  <c:v>0</c:v>
                </c:pt>
                <c:pt idx="1">
                  <c:v>5.6441154312916575E-2</c:v>
                </c:pt>
                <c:pt idx="2">
                  <c:v>0.1018323650672935</c:v>
                </c:pt>
                <c:pt idx="3">
                  <c:v>0.12841030612881232</c:v>
                </c:pt>
                <c:pt idx="4">
                  <c:v>0.13060752522554361</c:v>
                </c:pt>
                <c:pt idx="5">
                  <c:v>0.10952063629317559</c:v>
                </c:pt>
                <c:pt idx="6">
                  <c:v>6.5081373534017328E-2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268928"/>
        <c:axId val="43115648"/>
      </c:lineChart>
      <c:catAx>
        <c:axId val="422689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Радиус в ячейках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3115648"/>
        <c:crosses val="autoZero"/>
        <c:auto val="1"/>
        <c:lblAlgn val="ctr"/>
        <c:lblOffset val="100"/>
        <c:noMultiLvlLbl val="0"/>
      </c:catAx>
      <c:valAx>
        <c:axId val="431156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Скорость</a:t>
                </a:r>
                <a:r>
                  <a:rPr lang="en-US"/>
                  <a:t>, </a:t>
                </a:r>
                <a:r>
                  <a:rPr lang="ru-RU"/>
                  <a:t>м/с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226892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97BA0-7C48-420E-9CBA-088644AF28EF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1C318-C391-4811-9171-D0B29ECEA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934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14E1FF8A-6867-44EC-9309-4F92900C5235}" type="slidenum">
              <a:rPr lang="ru-RU" altLang="ru-RU" smtClean="0"/>
              <a:pPr eaLnBrk="1" hangingPunct="1"/>
              <a:t>2</a:t>
            </a:fld>
            <a:endParaRPr lang="ru-RU" alt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7321-1B04-46E5-AAAC-144694CA16B8}" type="datetime1">
              <a:rPr lang="ru-RU" smtClean="0"/>
              <a:t>13.12.2019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320C-A8C5-4B46-A292-29FCC444FE4B}" type="datetime1">
              <a:rPr lang="ru-RU" smtClean="0"/>
              <a:t>13.12.2019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489B-DC1F-489F-B60B-B03360EB7353}" type="datetime1">
              <a:rPr lang="ru-RU" smtClean="0"/>
              <a:t>13.12.2019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6DDB-170C-4400-A876-8F7AFD77A555}" type="datetime1">
              <a:rPr lang="ru-RU" smtClean="0"/>
              <a:t>13.12.2019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D00D-580F-4707-98DC-0DA52BB69BF9}" type="datetime1">
              <a:rPr lang="ru-RU" smtClean="0"/>
              <a:t>13.12.2019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5A35-1851-47FC-848B-47528D2D7098}" type="datetime1">
              <a:rPr lang="ru-RU" smtClean="0"/>
              <a:t>13.12.2019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2D0A-1506-4482-976F-60C48DFA3CA3}" type="datetime1">
              <a:rPr lang="ru-RU" smtClean="0"/>
              <a:t>13.12.2019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DBF9-97B5-42B9-B1C0-C570CE95068C}" type="datetime1">
              <a:rPr lang="ru-RU" smtClean="0"/>
              <a:t>13.12.2019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393E-7707-4E3B-86E1-AD9292026438}" type="datetime1">
              <a:rPr lang="ru-RU" smtClean="0"/>
              <a:t>13.12.2019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A6-5276-4C8E-B240-9321ACA07F58}" type="datetime1">
              <a:rPr lang="ru-RU" smtClean="0"/>
              <a:t>13.12.2019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CDEE-6E36-46E6-A75C-702764235FE8}" type="datetime1">
              <a:rPr lang="ru-RU" smtClean="0"/>
              <a:t>13.12.2019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42D90-CFA7-4C13-810A-F55B35ED78D6}" type="datetime1">
              <a:rPr lang="ru-RU" smtClean="0"/>
              <a:t>13.12.2019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9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0.emf"/><Relationship Id="rId4" Type="http://schemas.openxmlformats.org/officeDocument/2006/relationships/image" Target="../media/image6.wmf"/><Relationship Id="rId9" Type="http://schemas.openxmlformats.org/officeDocument/2006/relationships/image" Target="../media/image9.png"/><Relationship Id="rId1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9.png"/><Relationship Id="rId4" Type="http://schemas.openxmlformats.org/officeDocument/2006/relationships/image" Target="../media/image15.wmf"/><Relationship Id="rId9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4.png"/><Relationship Id="rId4" Type="http://schemas.openxmlformats.org/officeDocument/2006/relationships/image" Target="../media/image20.wmf"/><Relationship Id="rId9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0" y="2205038"/>
            <a:ext cx="9144000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20000"/>
              </a:lnSpc>
              <a:defRPr/>
            </a:pPr>
            <a:r>
              <a:rPr lang="ru-RU" sz="3200" dirty="0"/>
              <a:t>Численное моделирование течения </a:t>
            </a:r>
            <a:r>
              <a:rPr lang="ru-RU" sz="3200" dirty="0" smtClean="0"/>
              <a:t>Колмогорова </a:t>
            </a:r>
          </a:p>
          <a:p>
            <a:pPr algn="ctr" eaLnBrk="0" hangingPunct="0">
              <a:lnSpc>
                <a:spcPct val="120000"/>
              </a:lnSpc>
              <a:defRPr/>
            </a:pPr>
            <a:r>
              <a:rPr lang="ru-RU" sz="3200" dirty="0" smtClean="0"/>
              <a:t>в </a:t>
            </a:r>
            <a:r>
              <a:rPr lang="ru-RU" sz="3200" dirty="0"/>
              <a:t>вязком случае</a:t>
            </a:r>
            <a:endParaRPr lang="ru-RU" sz="32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051" name="Text Box 10"/>
          <p:cNvSpPr txBox="1">
            <a:spLocks noChangeArrowheads="1"/>
          </p:cNvSpPr>
          <p:nvPr/>
        </p:nvSpPr>
        <p:spPr bwMode="auto">
          <a:xfrm>
            <a:off x="0" y="6461125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ts val="600"/>
              </a:spcBef>
              <a:buFontTx/>
              <a:buNone/>
            </a:pPr>
            <a:r>
              <a:rPr lang="ru-RU" altLang="ru-RU" sz="2000">
                <a:solidFill>
                  <a:schemeClr val="bg1"/>
                </a:solidFill>
                <a:latin typeface="Arial" charset="0"/>
              </a:rPr>
              <a:t>январь 2014г.</a:t>
            </a:r>
            <a:endParaRPr lang="en-US" altLang="ru-RU" sz="2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909942" y="6461125"/>
            <a:ext cx="32522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/>
              <a:t>г. </a:t>
            </a:r>
            <a:r>
              <a:rPr lang="ru-RU" sz="1600" dirty="0" smtClean="0"/>
              <a:t>Черноголовка, </a:t>
            </a:r>
            <a:r>
              <a:rPr lang="en-US" sz="1600" dirty="0" smtClean="0"/>
              <a:t>13</a:t>
            </a:r>
            <a:r>
              <a:rPr lang="ru-RU" sz="1600" dirty="0" smtClean="0"/>
              <a:t> </a:t>
            </a:r>
            <a:r>
              <a:rPr lang="ru-RU" sz="1600" dirty="0" smtClean="0"/>
              <a:t>дека</a:t>
            </a:r>
            <a:r>
              <a:rPr lang="ru-RU" sz="1600" dirty="0" smtClean="0"/>
              <a:t>бря </a:t>
            </a:r>
            <a:r>
              <a:rPr lang="ru-RU" sz="1600" dirty="0" smtClean="0"/>
              <a:t>2019 </a:t>
            </a:r>
            <a:r>
              <a:rPr lang="ru-RU" sz="1600" dirty="0"/>
              <a:t>г.</a:t>
            </a:r>
          </a:p>
        </p:txBody>
      </p:sp>
    </p:spTree>
    <p:extLst>
      <p:ext uri="{BB962C8B-B14F-4D97-AF65-F5344CB8AC3E}">
        <p14:creationId xmlns:p14="http://schemas.microsoft.com/office/powerpoint/2010/main" val="3741441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2800" dirty="0" smtClean="0">
                <a:latin typeface="+mn-lt"/>
              </a:rPr>
              <a:t>Численное моделирование</a:t>
            </a:r>
            <a:br>
              <a:rPr lang="ru-RU" altLang="ru-RU" sz="2800" dirty="0" smtClean="0">
                <a:latin typeface="+mn-lt"/>
              </a:rPr>
            </a:br>
            <a:r>
              <a:rPr lang="ru-RU" altLang="ru-RU" sz="2800" dirty="0" smtClean="0">
                <a:latin typeface="+mn-lt"/>
              </a:rPr>
              <a:t>(основные уравнения)</a:t>
            </a:r>
            <a:endParaRPr lang="ru-RU" altLang="ru-RU" sz="3200" dirty="0" smtClean="0">
              <a:latin typeface="+mn-lt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11746" y="1438215"/>
            <a:ext cx="4016238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ea typeface="Calibri" pitchFamily="34" charset="0"/>
                <a:cs typeface="Times New Roman" pitchFamily="18" charset="0"/>
              </a:rPr>
              <a:t>Уравнение </a:t>
            </a:r>
            <a:r>
              <a:rPr lang="ru-RU" altLang="ru-RU" sz="2000" dirty="0" smtClean="0">
                <a:ea typeface="Calibri" pitchFamily="34" charset="0"/>
                <a:cs typeface="Times New Roman" pitchFamily="18" charset="0"/>
              </a:rPr>
              <a:t>неразрывности и уравнения </a:t>
            </a:r>
            <a:r>
              <a:rPr lang="ru-RU" altLang="ru-RU" sz="2000" dirty="0">
                <a:ea typeface="Calibri" pitchFamily="34" charset="0"/>
                <a:cs typeface="Times New Roman" pitchFamily="18" charset="0"/>
              </a:rPr>
              <a:t>движения</a:t>
            </a:r>
            <a:endParaRPr lang="ru-RU" altLang="ru-RU" sz="2000" dirty="0"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0" y="1838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132773" y="3463100"/>
            <a:ext cx="28334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Начальное возмущение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844844"/>
              </p:ext>
            </p:extLst>
          </p:nvPr>
        </p:nvGraphicFramePr>
        <p:xfrm>
          <a:off x="317500" y="2551113"/>
          <a:ext cx="4140200" cy="222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" name="Equation" r:id="rId4" imgW="2781000" imgH="1498320" progId="Equation.DSMT4">
                  <p:embed/>
                </p:oleObj>
              </mc:Choice>
              <mc:Fallback>
                <p:oleObj name="Equation" r:id="rId4" imgW="2781000" imgH="1498320" progId="Equation.DSMT4">
                  <p:embed/>
                  <p:pic>
                    <p:nvPicPr>
                      <p:cNvPr id="0" name="Object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2551113"/>
                        <a:ext cx="4140200" cy="2224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11746" y="5233533"/>
            <a:ext cx="39490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Размеры </a:t>
            </a:r>
            <a:r>
              <a:rPr lang="ru-RU" dirty="0"/>
              <a:t>расчетной </a:t>
            </a:r>
            <a:r>
              <a:rPr lang="ru-RU" dirty="0" smtClean="0"/>
              <a:t>области</a:t>
            </a:r>
          </a:p>
          <a:p>
            <a:endParaRPr lang="ru-RU" dirty="0" smtClean="0"/>
          </a:p>
          <a:p>
            <a:r>
              <a:rPr lang="ru-RU" dirty="0" smtClean="0"/>
              <a:t>вдоль осей </a:t>
            </a:r>
            <a:r>
              <a:rPr lang="en-US" dirty="0" smtClean="0"/>
              <a:t>Ox </a:t>
            </a:r>
            <a:r>
              <a:rPr lang="ru-RU" dirty="0" smtClean="0"/>
              <a:t>и </a:t>
            </a:r>
            <a:r>
              <a:rPr lang="en-US" dirty="0" err="1" smtClean="0"/>
              <a:t>Oy</a:t>
            </a:r>
            <a:r>
              <a:rPr lang="ru-RU" dirty="0" smtClean="0"/>
              <a:t>, соответственно</a:t>
            </a:r>
          </a:p>
        </p:txBody>
      </p:sp>
      <p:sp>
        <p:nvSpPr>
          <p:cNvPr id="23" name="Rectangle 16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461933"/>
              </p:ext>
            </p:extLst>
          </p:nvPr>
        </p:nvGraphicFramePr>
        <p:xfrm>
          <a:off x="5760493" y="1878072"/>
          <a:ext cx="1577975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" name="Equation" r:id="rId6" imgW="1574640" imgH="1409400" progId="Equation.DSMT4">
                  <p:embed/>
                </p:oleObj>
              </mc:Choice>
              <mc:Fallback>
                <p:oleObj name="Equation" r:id="rId6" imgW="1574640" imgH="1409400" progId="Equation.DSMT4">
                  <p:embed/>
                  <p:pic>
                    <p:nvPicPr>
                      <p:cNvPr id="0" name="Object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0493" y="1878072"/>
                        <a:ext cx="1577975" cy="1411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6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5364623" y="1438215"/>
            <a:ext cx="23697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Начальные условия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981516"/>
              </p:ext>
            </p:extLst>
          </p:nvPr>
        </p:nvGraphicFramePr>
        <p:xfrm>
          <a:off x="5621338" y="4039096"/>
          <a:ext cx="1855787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" name="Equation" r:id="rId8" imgW="1854000" imgH="253800" progId="Equation.DSMT4">
                  <p:embed/>
                </p:oleObj>
              </mc:Choice>
              <mc:Fallback>
                <p:oleObj name="Equation" r:id="rId8" imgW="1854000" imgH="253800" progId="Equation.DSMT4">
                  <p:embed/>
                  <p:pic>
                    <p:nvPicPr>
                      <p:cNvPr id="0" name="Object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1338" y="4039096"/>
                        <a:ext cx="1855787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446749"/>
              </p:ext>
            </p:extLst>
          </p:nvPr>
        </p:nvGraphicFramePr>
        <p:xfrm>
          <a:off x="5575300" y="4470400"/>
          <a:ext cx="1947863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" name="Equation" r:id="rId10" imgW="1942920" imgH="253800" progId="Equation.DSMT4">
                  <p:embed/>
                </p:oleObj>
              </mc:Choice>
              <mc:Fallback>
                <p:oleObj name="Equation" r:id="rId10" imgW="1942920" imgH="253800" progId="Equation.DSMT4">
                  <p:embed/>
                  <p:pic>
                    <p:nvPicPr>
                      <p:cNvPr id="0" name="Object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4470400"/>
                        <a:ext cx="1947863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6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6" name="Rectangle 170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780462"/>
              </p:ext>
            </p:extLst>
          </p:nvPr>
        </p:nvGraphicFramePr>
        <p:xfrm>
          <a:off x="1350963" y="5572125"/>
          <a:ext cx="2070100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" name="Equation" r:id="rId12" imgW="2070000" imgH="304560" progId="Equation.DSMT4">
                  <p:embed/>
                </p:oleObj>
              </mc:Choice>
              <mc:Fallback>
                <p:oleObj name="Equation" r:id="rId12" imgW="2070000" imgH="304560" progId="Equation.DSMT4">
                  <p:embed/>
                  <p:pic>
                    <p:nvPicPr>
                      <p:cNvPr id="0" name="Объект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5572125"/>
                        <a:ext cx="2070100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5132772" y="6108670"/>
            <a:ext cx="34714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* -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варьируемые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параметры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55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57200" y="44450"/>
            <a:ext cx="8229600" cy="648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2800" dirty="0" smtClean="0">
                <a:latin typeface="+mn-lt"/>
              </a:rPr>
              <a:t>Стенка с прилипанием</a:t>
            </a:r>
            <a:r>
              <a:rPr lang="en-US" altLang="ru-RU" sz="2800" dirty="0" smtClean="0">
                <a:latin typeface="+mn-lt"/>
              </a:rPr>
              <a:t>, </a:t>
            </a:r>
            <a:r>
              <a:rPr lang="ru-RU" altLang="ru-RU" sz="3200" dirty="0"/>
              <a:t>128 </a:t>
            </a:r>
            <a:r>
              <a:rPr lang="en-US" altLang="ru-RU" sz="3200" dirty="0"/>
              <a:t>x 128</a:t>
            </a:r>
            <a:endParaRPr lang="ru-RU" altLang="ru-RU" sz="3200" dirty="0" smtClean="0">
              <a:latin typeface="+mn-lt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537667"/>
              </p:ext>
            </p:extLst>
          </p:nvPr>
        </p:nvGraphicFramePr>
        <p:xfrm>
          <a:off x="6444208" y="3220738"/>
          <a:ext cx="2638880" cy="833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3" imgW="2641320" imgH="838080" progId="Equation.DSMT4">
                  <p:embed/>
                </p:oleObj>
              </mc:Choice>
              <mc:Fallback>
                <p:oleObj name="Equation" r:id="rId3" imgW="2641320" imgH="8380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3220738"/>
                        <a:ext cx="2638880" cy="833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651564" y="2619878"/>
            <a:ext cx="19388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ea typeface="Calibri" pitchFamily="34" charset="0"/>
                <a:cs typeface="Times New Roman" pitchFamily="18" charset="0"/>
              </a:rPr>
              <a:t>Внешняя сила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299743" y="5136673"/>
            <a:ext cx="28334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Начальное возмущение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090562"/>
              </p:ext>
            </p:extLst>
          </p:nvPr>
        </p:nvGraphicFramePr>
        <p:xfrm>
          <a:off x="6844723" y="5662166"/>
          <a:ext cx="1741488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5" imgW="1739880" imgH="253800" progId="Equation.DSMT4">
                  <p:embed/>
                </p:oleObj>
              </mc:Choice>
              <mc:Fallback>
                <p:oleObj name="Equation" r:id="rId5" imgW="1739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4723" y="5662166"/>
                        <a:ext cx="1741488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182159"/>
              </p:ext>
            </p:extLst>
          </p:nvPr>
        </p:nvGraphicFramePr>
        <p:xfrm>
          <a:off x="6799669" y="5983312"/>
          <a:ext cx="183356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7" imgW="1828800" imgH="253800" progId="Equation.DSMT4">
                  <p:embed/>
                </p:oleObj>
              </mc:Choice>
              <mc:Fallback>
                <p:oleObj name="Equation" r:id="rId7" imgW="1828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9669" y="5983312"/>
                        <a:ext cx="1833562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7544" y="714636"/>
            <a:ext cx="79699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График тангенциальной скорости вихря в зависимости от расстояния от центра</a:t>
            </a:r>
          </a:p>
          <a:p>
            <a:r>
              <a:rPr lang="ru-RU" dirty="0" smtClean="0"/>
              <a:t>(скорость центра вихря учтена).</a:t>
            </a:r>
          </a:p>
          <a:p>
            <a:r>
              <a:rPr lang="ru-RU" dirty="0" smtClean="0"/>
              <a:t>Усреднение по 4-м точкам на окружности.</a:t>
            </a:r>
          </a:p>
          <a:p>
            <a:r>
              <a:rPr lang="ru-RU" dirty="0" smtClean="0"/>
              <a:t>Размер одной ячейки </a:t>
            </a:r>
            <a:r>
              <a:rPr lang="en-US" dirty="0" smtClean="0"/>
              <a:t>2</a:t>
            </a:r>
            <a:r>
              <a:rPr lang="el-GR" dirty="0" smtClean="0"/>
              <a:t>π</a:t>
            </a:r>
            <a:r>
              <a:rPr lang="en-US" dirty="0" smtClean="0"/>
              <a:t> / 128≈0,049 (</a:t>
            </a:r>
            <a:r>
              <a:rPr lang="ru-RU" dirty="0" smtClean="0"/>
              <a:t>м)</a:t>
            </a:r>
            <a:endParaRPr lang="ru-RU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011863" y="1087576"/>
            <a:ext cx="267493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ea typeface="Calibri" pitchFamily="34" charset="0"/>
                <a:cs typeface="Times New Roman" pitchFamily="18" charset="0"/>
              </a:rPr>
              <a:t>995</a:t>
            </a:r>
            <a:r>
              <a:rPr lang="ru-RU" altLang="ru-RU" dirty="0" smtClean="0">
                <a:ea typeface="Calibri" pitchFamily="34" charset="0"/>
                <a:cs typeface="Times New Roman" pitchFamily="18" charset="0"/>
              </a:rPr>
              <a:t> выдач</a:t>
            </a:r>
            <a:r>
              <a:rPr lang="en-US" altLang="ru-RU" dirty="0" smtClean="0">
                <a:ea typeface="Calibri" pitchFamily="34" charset="0"/>
                <a:cs typeface="Times New Roman" pitchFamily="18" charset="0"/>
              </a:rPr>
              <a:t>a</a:t>
            </a:r>
            <a:r>
              <a:rPr lang="ru-RU" altLang="ru-RU" dirty="0" smtClean="0">
                <a:ea typeface="Calibri" pitchFamily="34" charset="0"/>
                <a:cs typeface="Times New Roman" pitchFamily="18" charset="0"/>
              </a:rPr>
              <a:t> </a:t>
            </a:r>
            <a:endParaRPr lang="ru-RU" altLang="ru-RU" dirty="0" smtClean="0">
              <a:ea typeface="Calibri" pitchFamily="34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ea typeface="Calibri" pitchFamily="34" charset="0"/>
                <a:cs typeface="Times New Roman" pitchFamily="18" charset="0"/>
              </a:rPr>
              <a:t>по </a:t>
            </a:r>
            <a:r>
              <a:rPr lang="ru-RU" altLang="ru-RU" dirty="0" smtClean="0">
                <a:ea typeface="Calibri" pitchFamily="34" charset="0"/>
                <a:cs typeface="Times New Roman" pitchFamily="18" charset="0"/>
              </a:rPr>
              <a:t>времени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Times New Roman" pitchFamily="18" charset="0"/>
              </a:rPr>
              <a:t>(момент, когда вихрь на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Times New Roman" pitchFamily="18" charset="0"/>
              </a:rPr>
              <a:t>гориз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Times New Roman" pitchFamily="18" charset="0"/>
              </a:rPr>
              <a:t>.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Times New Roman" pitchFamily="18" charset="0"/>
              </a:rPr>
              <a:t> оси, см. сле</a:t>
            </a:r>
            <a:r>
              <a:rPr lang="ru-RU" altLang="ru-RU" dirty="0" smtClean="0">
                <a:latin typeface="Arial" pitchFamily="34" charset="0"/>
                <a:cs typeface="Times New Roman" pitchFamily="18" charset="0"/>
              </a:rPr>
              <a:t>д. слайд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Times New Roman" pitchFamily="18" charset="0"/>
              </a:rPr>
              <a:t>)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Диаграмма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8751935"/>
              </p:ext>
            </p:extLst>
          </p:nvPr>
        </p:nvGraphicFramePr>
        <p:xfrm>
          <a:off x="196144" y="2534957"/>
          <a:ext cx="5220246" cy="4088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01195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57200" y="44450"/>
            <a:ext cx="8229600" cy="648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2800" dirty="0" smtClean="0">
                <a:latin typeface="+mn-lt"/>
              </a:rPr>
              <a:t>Стенка с прилипанием</a:t>
            </a:r>
            <a:r>
              <a:rPr lang="en-US" altLang="ru-RU" sz="2800" dirty="0" smtClean="0">
                <a:latin typeface="+mn-lt"/>
              </a:rPr>
              <a:t>, </a:t>
            </a:r>
            <a:r>
              <a:rPr lang="ru-RU" altLang="ru-RU" sz="3200" dirty="0"/>
              <a:t>128 </a:t>
            </a:r>
            <a:r>
              <a:rPr lang="en-US" altLang="ru-RU" sz="3200" dirty="0"/>
              <a:t>x 128</a:t>
            </a:r>
            <a:endParaRPr lang="ru-RU" altLang="ru-RU" sz="3200" dirty="0" smtClean="0">
              <a:latin typeface="+mn-lt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182927"/>
              </p:ext>
            </p:extLst>
          </p:nvPr>
        </p:nvGraphicFramePr>
        <p:xfrm>
          <a:off x="6444208" y="3220738"/>
          <a:ext cx="2638880" cy="833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3" imgW="2641320" imgH="838080" progId="Equation.DSMT4">
                  <p:embed/>
                </p:oleObj>
              </mc:Choice>
              <mc:Fallback>
                <p:oleObj name="Equation" r:id="rId3" imgW="264132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3220738"/>
                        <a:ext cx="2638880" cy="833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651564" y="2619878"/>
            <a:ext cx="19388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ea typeface="Calibri" pitchFamily="34" charset="0"/>
                <a:cs typeface="Times New Roman" pitchFamily="18" charset="0"/>
              </a:rPr>
              <a:t>Внешняя сила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299743" y="5136673"/>
            <a:ext cx="28334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Начальное возмущение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338454"/>
              </p:ext>
            </p:extLst>
          </p:nvPr>
        </p:nvGraphicFramePr>
        <p:xfrm>
          <a:off x="6844723" y="5662166"/>
          <a:ext cx="1741488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5" imgW="1739880" imgH="253800" progId="Equation.DSMT4">
                  <p:embed/>
                </p:oleObj>
              </mc:Choice>
              <mc:Fallback>
                <p:oleObj name="Equation" r:id="rId5" imgW="1739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4723" y="5662166"/>
                        <a:ext cx="1741488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940201"/>
              </p:ext>
            </p:extLst>
          </p:nvPr>
        </p:nvGraphicFramePr>
        <p:xfrm>
          <a:off x="6799669" y="5983312"/>
          <a:ext cx="183356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7" imgW="1828800" imgH="253800" progId="Equation.DSMT4">
                  <p:embed/>
                </p:oleObj>
              </mc:Choice>
              <mc:Fallback>
                <p:oleObj name="Equation" r:id="rId7" imgW="1828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9669" y="5983312"/>
                        <a:ext cx="1833562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7544" y="714636"/>
            <a:ext cx="172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Расчет числа </a:t>
            </a:r>
            <a:r>
              <a:rPr lang="en-US" dirty="0" smtClean="0"/>
              <a:t>Re</a:t>
            </a:r>
            <a:endParaRPr lang="ru-RU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747933" y="1136938"/>
            <a:ext cx="193886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smtClean="0">
                <a:ea typeface="Calibri" pitchFamily="34" charset="0"/>
                <a:cs typeface="Times New Roman" pitchFamily="18" charset="0"/>
              </a:rPr>
              <a:t>995</a:t>
            </a:r>
            <a:r>
              <a:rPr lang="ru-RU" altLang="ru-RU" sz="2000" dirty="0" smtClean="0">
                <a:ea typeface="Calibri" pitchFamily="34" charset="0"/>
                <a:cs typeface="Times New Roman" pitchFamily="18" charset="0"/>
              </a:rPr>
              <a:t> выдач</a:t>
            </a:r>
            <a:r>
              <a:rPr lang="en-US" altLang="ru-RU" sz="2000" dirty="0" smtClean="0">
                <a:ea typeface="Calibri" pitchFamily="34" charset="0"/>
                <a:cs typeface="Times New Roman" pitchFamily="18" charset="0"/>
              </a:rPr>
              <a:t>a</a:t>
            </a:r>
            <a:r>
              <a:rPr lang="ru-RU" altLang="ru-RU" sz="2000" dirty="0" smtClean="0">
                <a:ea typeface="Calibri" pitchFamily="34" charset="0"/>
                <a:cs typeface="Times New Roman" pitchFamily="18" charset="0"/>
              </a:rPr>
              <a:t> </a:t>
            </a:r>
            <a:endParaRPr lang="ru-RU" altLang="ru-RU" sz="2000" dirty="0" smtClean="0">
              <a:ea typeface="Calibri" pitchFamily="34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ea typeface="Calibri" pitchFamily="34" charset="0"/>
                <a:cs typeface="Times New Roman" pitchFamily="18" charset="0"/>
              </a:rPr>
              <a:t>по времени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3212976"/>
            <a:ext cx="4714627" cy="3537045"/>
          </a:xfrm>
          <a:prstGeom prst="rect">
            <a:avLst/>
          </a:prstGeom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2281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01825"/>
            <a:ext cx="12192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23016"/>
            <a:ext cx="1398871" cy="335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534292" y="714636"/>
            <a:ext cx="2336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Расчет скорости звука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534292" y="1167714"/>
            <a:ext cx="298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данных расчетах принята</a:t>
            </a:r>
          </a:p>
          <a:p>
            <a:r>
              <a:rPr lang="ru-RU" dirty="0" smtClean="0"/>
              <a:t>искусственная сжимаемость</a:t>
            </a:r>
            <a:endParaRPr lang="ru-RU" dirty="0"/>
          </a:p>
        </p:txBody>
      </p:sp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318" y="1817851"/>
            <a:ext cx="2011363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784" y="2265526"/>
            <a:ext cx="13335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74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57200" y="44450"/>
            <a:ext cx="8229600" cy="648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2800" dirty="0" smtClean="0">
                <a:latin typeface="+mn-lt"/>
              </a:rPr>
              <a:t>Стенка с прилипанием</a:t>
            </a:r>
            <a:r>
              <a:rPr lang="en-US" altLang="ru-RU" sz="2800" dirty="0" smtClean="0">
                <a:latin typeface="+mn-lt"/>
              </a:rPr>
              <a:t>, </a:t>
            </a:r>
            <a:r>
              <a:rPr lang="ru-RU" altLang="ru-RU" sz="3200" dirty="0"/>
              <a:t>128 </a:t>
            </a:r>
            <a:r>
              <a:rPr lang="en-US" altLang="ru-RU" sz="3200" dirty="0"/>
              <a:t>x 128</a:t>
            </a:r>
            <a:endParaRPr lang="ru-RU" altLang="ru-RU" sz="3200" dirty="0" smtClean="0">
              <a:latin typeface="+mn-lt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15341"/>
              </p:ext>
            </p:extLst>
          </p:nvPr>
        </p:nvGraphicFramePr>
        <p:xfrm>
          <a:off x="6411913" y="3221038"/>
          <a:ext cx="2703512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3" imgW="2705040" imgH="838080" progId="Equation.DSMT4">
                  <p:embed/>
                </p:oleObj>
              </mc:Choice>
              <mc:Fallback>
                <p:oleObj name="Equation" r:id="rId3" imgW="270504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913" y="3221038"/>
                        <a:ext cx="2703512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651564" y="2619878"/>
            <a:ext cx="19388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ea typeface="Calibri" pitchFamily="34" charset="0"/>
                <a:cs typeface="Times New Roman" pitchFamily="18" charset="0"/>
              </a:rPr>
              <a:t>Внешняя сила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299743" y="5136673"/>
            <a:ext cx="28334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Начальное возмущение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785201"/>
              </p:ext>
            </p:extLst>
          </p:nvPr>
        </p:nvGraphicFramePr>
        <p:xfrm>
          <a:off x="6800850" y="5662613"/>
          <a:ext cx="1830388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5" imgW="1828800" imgH="253800" progId="Equation.DSMT4">
                  <p:embed/>
                </p:oleObj>
              </mc:Choice>
              <mc:Fallback>
                <p:oleObj name="Equation" r:id="rId5" imgW="1828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0850" y="5662613"/>
                        <a:ext cx="1830388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416866"/>
              </p:ext>
            </p:extLst>
          </p:nvPr>
        </p:nvGraphicFramePr>
        <p:xfrm>
          <a:off x="6754813" y="5983288"/>
          <a:ext cx="192246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7" imgW="1917360" imgH="253800" progId="Equation.DSMT4">
                  <p:embed/>
                </p:oleObj>
              </mc:Choice>
              <mc:Fallback>
                <p:oleObj name="Equation" r:id="rId7" imgW="1917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4813" y="5983288"/>
                        <a:ext cx="1922462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9389" y="836712"/>
            <a:ext cx="518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данный момент хоть что-то интересное есть с представленными параметрами.</a:t>
            </a:r>
          </a:p>
          <a:p>
            <a:r>
              <a:rPr lang="ru-RU" dirty="0" smtClean="0"/>
              <a:t>Такая картина наблюдается примерно с 10-й выдачи и до конечной, 999-й выдачи.</a:t>
            </a:r>
            <a:endParaRPr lang="ru-RU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6747933" y="1136938"/>
            <a:ext cx="193886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ea typeface="Calibri" pitchFamily="34" charset="0"/>
                <a:cs typeface="Times New Roman" pitchFamily="18" charset="0"/>
              </a:rPr>
              <a:t>1000 </a:t>
            </a:r>
            <a:r>
              <a:rPr lang="ru-RU" altLang="ru-RU" sz="2000" dirty="0" smtClean="0">
                <a:ea typeface="Calibri" pitchFamily="34" charset="0"/>
                <a:cs typeface="Times New Roman" pitchFamily="18" charset="0"/>
              </a:rPr>
              <a:t>выдач </a:t>
            </a:r>
            <a:endParaRPr lang="ru-RU" altLang="ru-RU" sz="2000" dirty="0" smtClean="0">
              <a:ea typeface="Calibri" pitchFamily="34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ea typeface="Calibri" pitchFamily="34" charset="0"/>
                <a:cs typeface="Times New Roman" pitchFamily="18" charset="0"/>
              </a:rPr>
              <a:t>по времени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437112"/>
            <a:ext cx="94296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2303984"/>
            <a:ext cx="5818370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8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57200" y="44450"/>
            <a:ext cx="8229600" cy="648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2800" dirty="0" smtClean="0">
                <a:latin typeface="+mn-lt"/>
              </a:rPr>
              <a:t>Стенка с прилипанием</a:t>
            </a:r>
            <a:r>
              <a:rPr lang="en-US" altLang="ru-RU" sz="2800" dirty="0" smtClean="0">
                <a:latin typeface="+mn-lt"/>
              </a:rPr>
              <a:t>, </a:t>
            </a:r>
            <a:r>
              <a:rPr lang="ru-RU" altLang="ru-RU" sz="3200" dirty="0"/>
              <a:t>128 </a:t>
            </a:r>
            <a:r>
              <a:rPr lang="en-US" altLang="ru-RU" sz="3200" dirty="0"/>
              <a:t>x 128</a:t>
            </a:r>
            <a:endParaRPr lang="ru-RU" altLang="ru-RU" sz="3200" dirty="0" smtClean="0">
              <a:latin typeface="+mn-lt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547196"/>
              </p:ext>
            </p:extLst>
          </p:nvPr>
        </p:nvGraphicFramePr>
        <p:xfrm>
          <a:off x="6411913" y="3221038"/>
          <a:ext cx="2703512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3" imgW="2705040" imgH="838080" progId="Equation.DSMT4">
                  <p:embed/>
                </p:oleObj>
              </mc:Choice>
              <mc:Fallback>
                <p:oleObj name="Equation" r:id="rId3" imgW="270504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913" y="3221038"/>
                        <a:ext cx="2703512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651564" y="2619878"/>
            <a:ext cx="19388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ea typeface="Calibri" pitchFamily="34" charset="0"/>
                <a:cs typeface="Times New Roman" pitchFamily="18" charset="0"/>
              </a:rPr>
              <a:t>Внешняя сила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299743" y="5136673"/>
            <a:ext cx="28334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Начальное возмущение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611788"/>
              </p:ext>
            </p:extLst>
          </p:nvPr>
        </p:nvGraphicFramePr>
        <p:xfrm>
          <a:off x="6800850" y="5662613"/>
          <a:ext cx="1830388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5" imgW="1828800" imgH="253800" progId="Equation.DSMT4">
                  <p:embed/>
                </p:oleObj>
              </mc:Choice>
              <mc:Fallback>
                <p:oleObj name="Equation" r:id="rId5" imgW="1828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0850" y="5662613"/>
                        <a:ext cx="1830388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662618"/>
              </p:ext>
            </p:extLst>
          </p:nvPr>
        </p:nvGraphicFramePr>
        <p:xfrm>
          <a:off x="6754813" y="5983288"/>
          <a:ext cx="192246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7" imgW="1917360" imgH="253800" progId="Equation.DSMT4">
                  <p:embed/>
                </p:oleObj>
              </mc:Choice>
              <mc:Fallback>
                <p:oleObj name="Equation" r:id="rId7" imgW="1917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4813" y="5983288"/>
                        <a:ext cx="1922462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9389" y="836712"/>
            <a:ext cx="5184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данный момент хоть что-то интересное есть с представленными параметрами.</a:t>
            </a:r>
          </a:p>
          <a:p>
            <a:r>
              <a:rPr lang="ru-RU" dirty="0" smtClean="0"/>
              <a:t>Такая картина наблюдается примерно с 10-й выдачи и до конечной, 999-й выдачи. Максимумы скорости меньше, чем при </a:t>
            </a:r>
            <a:r>
              <a:rPr lang="en-US" dirty="0" smtClean="0"/>
              <a:t>G=0.1.</a:t>
            </a:r>
            <a:endParaRPr lang="ru-RU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6747933" y="1136938"/>
            <a:ext cx="193886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ea typeface="Calibri" pitchFamily="34" charset="0"/>
                <a:cs typeface="Times New Roman" pitchFamily="18" charset="0"/>
              </a:rPr>
              <a:t>1000 </a:t>
            </a:r>
            <a:r>
              <a:rPr lang="ru-RU" altLang="ru-RU" sz="2000" dirty="0" smtClean="0">
                <a:ea typeface="Calibri" pitchFamily="34" charset="0"/>
                <a:cs typeface="Times New Roman" pitchFamily="18" charset="0"/>
              </a:rPr>
              <a:t>выдач </a:t>
            </a:r>
            <a:endParaRPr lang="ru-RU" altLang="ru-RU" sz="2000" dirty="0" smtClean="0">
              <a:ea typeface="Calibri" pitchFamily="34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ea typeface="Calibri" pitchFamily="34" charset="0"/>
                <a:cs typeface="Times New Roman" pitchFamily="18" charset="0"/>
              </a:rPr>
              <a:t>по времени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076" y="4437112"/>
            <a:ext cx="1214579" cy="386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9" y="2270429"/>
            <a:ext cx="5832474" cy="437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3395</TotalTime>
  <Words>247</Words>
  <Application>Microsoft Office PowerPoint</Application>
  <PresentationFormat>Экран (4:3)</PresentationFormat>
  <Paragraphs>58</Paragraphs>
  <Slides>6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Тема Office</vt:lpstr>
      <vt:lpstr>Equation</vt:lpstr>
      <vt:lpstr>MathType 6.0 Equation</vt:lpstr>
      <vt:lpstr>Презентация PowerPoint</vt:lpstr>
      <vt:lpstr>Численное моделирование (основные уравнения)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Aleksey</cp:lastModifiedBy>
  <cp:revision>70</cp:revision>
  <dcterms:modified xsi:type="dcterms:W3CDTF">2019-12-13T11:33:24Z</dcterms:modified>
</cp:coreProperties>
</file>