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91" r:id="rId2"/>
    <p:sldId id="292" r:id="rId3"/>
    <p:sldId id="297" r:id="rId4"/>
    <p:sldId id="298" r:id="rId5"/>
    <p:sldId id="299" r:id="rId6"/>
    <p:sldId id="300" r:id="rId7"/>
    <p:sldId id="301" r:id="rId8"/>
    <p:sldId id="302" r:id="rId9"/>
    <p:sldId id="305" r:id="rId10"/>
    <p:sldId id="306" r:id="rId11"/>
    <p:sldId id="307" r:id="rId12"/>
    <p:sldId id="308" r:id="rId13"/>
    <p:sldId id="309" r:id="rId14"/>
    <p:sldId id="310" r:id="rId15"/>
    <p:sldId id="313" r:id="rId16"/>
    <p:sldId id="314" r:id="rId17"/>
    <p:sldId id="315" r:id="rId18"/>
    <p:sldId id="317" r:id="rId19"/>
    <p:sldId id="316" r:id="rId20"/>
    <p:sldId id="318" r:id="rId21"/>
    <p:sldId id="319" r:id="rId22"/>
    <p:sldId id="320" r:id="rId23"/>
    <p:sldId id="322" r:id="rId24"/>
    <p:sldId id="321" r:id="rId25"/>
    <p:sldId id="323" r:id="rId26"/>
    <p:sldId id="324" r:id="rId27"/>
    <p:sldId id="32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79559" autoAdjust="0"/>
  </p:normalViewPr>
  <p:slideViewPr>
    <p:cSldViewPr>
      <p:cViewPr varScale="1">
        <p:scale>
          <a:sx n="72" d="100"/>
          <a:sy n="72" d="100"/>
        </p:scale>
        <p:origin x="534" y="78"/>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6/30/2019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6/30/2019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890453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2657811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1933816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1905396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2421326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2376692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4093386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23</a:t>
            </a:fld>
            <a:endParaRPr lang="en-US"/>
          </a:p>
        </p:txBody>
      </p:sp>
    </p:spTree>
    <p:extLst>
      <p:ext uri="{BB962C8B-B14F-4D97-AF65-F5344CB8AC3E}">
        <p14:creationId xmlns:p14="http://schemas.microsoft.com/office/powerpoint/2010/main" val="639929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24</a:t>
            </a:fld>
            <a:endParaRPr lang="en-US"/>
          </a:p>
        </p:txBody>
      </p:sp>
    </p:spTree>
    <p:extLst>
      <p:ext uri="{BB962C8B-B14F-4D97-AF65-F5344CB8AC3E}">
        <p14:creationId xmlns:p14="http://schemas.microsoft.com/office/powerpoint/2010/main" val="2847972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25</a:t>
            </a:fld>
            <a:endParaRPr lang="en-US"/>
          </a:p>
        </p:txBody>
      </p:sp>
    </p:spTree>
    <p:extLst>
      <p:ext uri="{BB962C8B-B14F-4D97-AF65-F5344CB8AC3E}">
        <p14:creationId xmlns:p14="http://schemas.microsoft.com/office/powerpoint/2010/main" val="302503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26</a:t>
            </a:fld>
            <a:endParaRPr lang="en-US"/>
          </a:p>
        </p:txBody>
      </p:sp>
    </p:spTree>
    <p:extLst>
      <p:ext uri="{BB962C8B-B14F-4D97-AF65-F5344CB8AC3E}">
        <p14:creationId xmlns:p14="http://schemas.microsoft.com/office/powerpoint/2010/main" val="1982970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595231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27</a:t>
            </a:fld>
            <a:endParaRPr lang="en-US"/>
          </a:p>
        </p:txBody>
      </p:sp>
    </p:spTree>
    <p:extLst>
      <p:ext uri="{BB962C8B-B14F-4D97-AF65-F5344CB8AC3E}">
        <p14:creationId xmlns:p14="http://schemas.microsoft.com/office/powerpoint/2010/main" val="139711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2228044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2217853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289382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3892358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3499669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15</a:t>
            </a:fld>
            <a:endParaRPr lang="en-US"/>
          </a:p>
        </p:txBody>
      </p:sp>
    </p:spTree>
    <p:extLst>
      <p:ext uri="{BB962C8B-B14F-4D97-AF65-F5344CB8AC3E}">
        <p14:creationId xmlns:p14="http://schemas.microsoft.com/office/powerpoint/2010/main" val="2756005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19697331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6/30/2019</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6/30/2019</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6/30/2019</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6/30/2019</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6/30/2019</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6/30/2019</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6/30/2019</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6/30/2019</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6/30/2019</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6/30/2019</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6/30/2019</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6/30/2019</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accent4">
                <a:lumMod val="50000"/>
              </a:schemeClr>
            </a:gs>
            <a:gs pos="72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6/30/2019</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wunderground.com/" TargetMode="External"/><Relationship Id="rId5" Type="http://schemas.openxmlformats.org/officeDocument/2006/relationships/hyperlink" Target="http://www.baseball-reference.com/"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baseball-reference.com/"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AA02-4539-4240-BBE3-B0CB7680CFEF}"/>
              </a:ext>
            </a:extLst>
          </p:cNvPr>
          <p:cNvSpPr>
            <a:spLocks noGrp="1"/>
          </p:cNvSpPr>
          <p:nvPr>
            <p:ph type="ctrTitle"/>
          </p:nvPr>
        </p:nvSpPr>
        <p:spPr/>
        <p:txBody>
          <a:bodyPr/>
          <a:lstStyle/>
          <a:p>
            <a:r>
              <a:rPr lang="en-US" b="1" dirty="0" err="1">
                <a:solidFill>
                  <a:srgbClr val="000000"/>
                </a:solidFill>
              </a:rPr>
              <a:t>Bettin</a:t>
            </a:r>
            <a:r>
              <a:rPr lang="en-US" b="1" dirty="0">
                <a:solidFill>
                  <a:srgbClr val="000000"/>
                </a:solidFill>
              </a:rPr>
              <a:t> with Breton</a:t>
            </a:r>
          </a:p>
        </p:txBody>
      </p:sp>
      <p:sp>
        <p:nvSpPr>
          <p:cNvPr id="3" name="Subtitle 2">
            <a:extLst>
              <a:ext uri="{FF2B5EF4-FFF2-40B4-BE49-F238E27FC236}">
                <a16:creationId xmlns:a16="http://schemas.microsoft.com/office/drawing/2014/main" id="{68C32F5D-E333-493D-905A-4E86BB339845}"/>
              </a:ext>
            </a:extLst>
          </p:cNvPr>
          <p:cNvSpPr>
            <a:spLocks noGrp="1"/>
          </p:cNvSpPr>
          <p:nvPr>
            <p:ph type="subTitle" idx="1"/>
          </p:nvPr>
        </p:nvSpPr>
        <p:spPr/>
        <p:txBody>
          <a:bodyPr/>
          <a:lstStyle/>
          <a:p>
            <a:r>
              <a:rPr lang="en-US" dirty="0">
                <a:solidFill>
                  <a:schemeClr val="tx1"/>
                </a:solidFill>
              </a:rPr>
              <a:t>Atmospheric Conditions and their impact on runs scored at Coors Field</a:t>
            </a:r>
          </a:p>
          <a:p>
            <a:endParaRPr lang="en-US" dirty="0"/>
          </a:p>
        </p:txBody>
      </p:sp>
      <p:pic>
        <p:nvPicPr>
          <p:cNvPr id="4" name="Picture 3">
            <a:extLst>
              <a:ext uri="{FF2B5EF4-FFF2-40B4-BE49-F238E27FC236}">
                <a16:creationId xmlns:a16="http://schemas.microsoft.com/office/drawing/2014/main" id="{649E9731-F210-4E02-8D57-B6D2DC9821A0}"/>
              </a:ext>
            </a:extLst>
          </p:cNvPr>
          <p:cNvPicPr>
            <a:picLocks noChangeAspect="1"/>
          </p:cNvPicPr>
          <p:nvPr/>
        </p:nvPicPr>
        <p:blipFill rotWithShape="1">
          <a:blip r:embed="rId2">
            <a:extLst>
              <a:ext uri="{28A0092B-C50C-407E-A947-70E740481C1C}">
                <a14:useLocalDpi xmlns:a14="http://schemas.microsoft.com/office/drawing/2010/main" val="0"/>
              </a:ext>
            </a:extLst>
          </a:blip>
          <a:srcRect t="42765" b="1056"/>
          <a:stretch/>
        </p:blipFill>
        <p:spPr>
          <a:xfrm>
            <a:off x="-3983" y="10"/>
            <a:ext cx="12192000" cy="4800590"/>
          </a:xfrm>
          <a:prstGeom prst="rect">
            <a:avLst/>
          </a:prstGeom>
        </p:spPr>
      </p:pic>
    </p:spTree>
    <p:extLst>
      <p:ext uri="{BB962C8B-B14F-4D97-AF65-F5344CB8AC3E}">
        <p14:creationId xmlns:p14="http://schemas.microsoft.com/office/powerpoint/2010/main" val="263665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9E9731-F210-4E02-8D57-B6D2DC9821A0}"/>
              </a:ext>
            </a:extLst>
          </p:cNvPr>
          <p:cNvPicPr>
            <a:picLocks noChangeAspect="1"/>
          </p:cNvPicPr>
          <p:nvPr/>
        </p:nvPicPr>
        <p:blipFill rotWithShape="1">
          <a:blip r:embed="rId2">
            <a:extLst>
              <a:ext uri="{28A0092B-C50C-407E-A947-70E740481C1C}">
                <a14:useLocalDpi xmlns:a14="http://schemas.microsoft.com/office/drawing/2010/main" val="0"/>
              </a:ext>
            </a:extLst>
          </a:blip>
          <a:srcRect t="42765" b="1056"/>
          <a:stretch/>
        </p:blipFill>
        <p:spPr>
          <a:xfrm>
            <a:off x="0" y="0"/>
            <a:ext cx="12192000" cy="6857990"/>
          </a:xfrm>
          <a:prstGeom prst="rect">
            <a:avLst/>
          </a:prstGeom>
        </p:spPr>
      </p:pic>
      <p:sp>
        <p:nvSpPr>
          <p:cNvPr id="2" name="Title 1">
            <a:extLst>
              <a:ext uri="{FF2B5EF4-FFF2-40B4-BE49-F238E27FC236}">
                <a16:creationId xmlns:a16="http://schemas.microsoft.com/office/drawing/2014/main" id="{2D82AA02-4539-4240-BBE3-B0CB7680CFEF}"/>
              </a:ext>
            </a:extLst>
          </p:cNvPr>
          <p:cNvSpPr>
            <a:spLocks noGrp="1"/>
          </p:cNvSpPr>
          <p:nvPr>
            <p:ph type="title"/>
          </p:nvPr>
        </p:nvSpPr>
        <p:spPr>
          <a:xfrm>
            <a:off x="321636" y="698564"/>
            <a:ext cx="2832170" cy="3187636"/>
          </a:xfrm>
        </p:spPr>
        <p:txBody>
          <a:bodyPr>
            <a:normAutofit fontScale="90000"/>
          </a:bodyPr>
          <a:lstStyle/>
          <a:p>
            <a:pPr algn="ctr"/>
            <a:r>
              <a:rPr lang="en-US" sz="4900" b="1" dirty="0">
                <a:ln w="19050">
                  <a:solidFill>
                    <a:srgbClr val="7030A0"/>
                  </a:solidFill>
                </a:ln>
                <a:solidFill>
                  <a:schemeClr val="bg1"/>
                </a:solidFill>
              </a:rPr>
              <a:t>Runs by Month and Day/Night</a:t>
            </a:r>
          </a:p>
        </p:txBody>
      </p:sp>
      <p:pic>
        <p:nvPicPr>
          <p:cNvPr id="8" name="Picture 7">
            <a:extLst>
              <a:ext uri="{FF2B5EF4-FFF2-40B4-BE49-F238E27FC236}">
                <a16:creationId xmlns:a16="http://schemas.microsoft.com/office/drawing/2014/main" id="{67C3E93D-AE75-4159-866B-7FECC6EFD855}"/>
              </a:ext>
            </a:extLst>
          </p:cNvPr>
          <p:cNvPicPr>
            <a:picLocks noChangeAspect="1"/>
          </p:cNvPicPr>
          <p:nvPr/>
        </p:nvPicPr>
        <p:blipFill>
          <a:blip r:embed="rId3"/>
          <a:stretch>
            <a:fillRect/>
          </a:stretch>
        </p:blipFill>
        <p:spPr>
          <a:xfrm>
            <a:off x="3128962" y="1155769"/>
            <a:ext cx="6086475" cy="5460862"/>
          </a:xfrm>
          <a:prstGeom prst="rect">
            <a:avLst/>
          </a:prstGeom>
        </p:spPr>
      </p:pic>
      <p:sp>
        <p:nvSpPr>
          <p:cNvPr id="9" name="Oval 8">
            <a:extLst>
              <a:ext uri="{FF2B5EF4-FFF2-40B4-BE49-F238E27FC236}">
                <a16:creationId xmlns:a16="http://schemas.microsoft.com/office/drawing/2014/main" id="{6E7C45BA-BC26-4969-8E70-DB3F0E96B75A}"/>
              </a:ext>
            </a:extLst>
          </p:cNvPr>
          <p:cNvSpPr/>
          <p:nvPr/>
        </p:nvSpPr>
        <p:spPr>
          <a:xfrm rot="5400000">
            <a:off x="4349786" y="4337017"/>
            <a:ext cx="2806627"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08E7351-7633-4381-8FB8-1AC0F90F4A59}"/>
              </a:ext>
            </a:extLst>
          </p:cNvPr>
          <p:cNvSpPr/>
          <p:nvPr/>
        </p:nvSpPr>
        <p:spPr>
          <a:xfrm rot="5400000">
            <a:off x="6949079" y="2043737"/>
            <a:ext cx="2806627"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5F8D07A-BE53-4F72-9991-2E684B8AF223}"/>
              </a:ext>
            </a:extLst>
          </p:cNvPr>
          <p:cNvSpPr txBox="1"/>
          <p:nvPr/>
        </p:nvSpPr>
        <p:spPr>
          <a:xfrm>
            <a:off x="-3983" y="340576"/>
            <a:ext cx="12192000" cy="646331"/>
          </a:xfrm>
          <a:prstGeom prst="rect">
            <a:avLst/>
          </a:prstGeom>
          <a:noFill/>
        </p:spPr>
        <p:txBody>
          <a:bodyPr wrap="square" rtlCol="0">
            <a:spAutoFit/>
          </a:bodyPr>
          <a:lstStyle/>
          <a:p>
            <a:pPr algn="ctr"/>
            <a:r>
              <a:rPr lang="en-US" sz="3600" b="1" dirty="0">
                <a:ln w="12700">
                  <a:solidFill>
                    <a:srgbClr val="7030A0"/>
                  </a:solidFill>
                </a:ln>
                <a:solidFill>
                  <a:schemeClr val="bg1"/>
                </a:solidFill>
              </a:rPr>
              <a:t>Baseball E.D.A</a:t>
            </a:r>
          </a:p>
        </p:txBody>
      </p:sp>
    </p:spTree>
    <p:extLst>
      <p:ext uri="{BB962C8B-B14F-4D97-AF65-F5344CB8AC3E}">
        <p14:creationId xmlns:p14="http://schemas.microsoft.com/office/powerpoint/2010/main" val="167185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9E9731-F210-4E02-8D57-B6D2DC9821A0}"/>
              </a:ext>
            </a:extLst>
          </p:cNvPr>
          <p:cNvPicPr>
            <a:picLocks noChangeAspect="1"/>
          </p:cNvPicPr>
          <p:nvPr/>
        </p:nvPicPr>
        <p:blipFill rotWithShape="1">
          <a:blip r:embed="rId2">
            <a:extLst>
              <a:ext uri="{28A0092B-C50C-407E-A947-70E740481C1C}">
                <a14:useLocalDpi xmlns:a14="http://schemas.microsoft.com/office/drawing/2010/main" val="0"/>
              </a:ext>
            </a:extLst>
          </a:blip>
          <a:srcRect t="42765" b="1056"/>
          <a:stretch/>
        </p:blipFill>
        <p:spPr>
          <a:xfrm>
            <a:off x="0" y="0"/>
            <a:ext cx="12192000" cy="6857990"/>
          </a:xfrm>
          <a:prstGeom prst="rect">
            <a:avLst/>
          </a:prstGeom>
        </p:spPr>
      </p:pic>
      <p:sp>
        <p:nvSpPr>
          <p:cNvPr id="2" name="Title 1">
            <a:extLst>
              <a:ext uri="{FF2B5EF4-FFF2-40B4-BE49-F238E27FC236}">
                <a16:creationId xmlns:a16="http://schemas.microsoft.com/office/drawing/2014/main" id="{2D82AA02-4539-4240-BBE3-B0CB7680CFEF}"/>
              </a:ext>
            </a:extLst>
          </p:cNvPr>
          <p:cNvSpPr>
            <a:spLocks noGrp="1"/>
          </p:cNvSpPr>
          <p:nvPr>
            <p:ph type="title"/>
          </p:nvPr>
        </p:nvSpPr>
        <p:spPr>
          <a:xfrm>
            <a:off x="95250" y="1175084"/>
            <a:ext cx="2800350" cy="2711116"/>
          </a:xfrm>
        </p:spPr>
        <p:txBody>
          <a:bodyPr>
            <a:normAutofit/>
          </a:bodyPr>
          <a:lstStyle/>
          <a:p>
            <a:pPr algn="ctr"/>
            <a:r>
              <a:rPr lang="en-US" sz="4400" b="1" dirty="0">
                <a:ln w="19050">
                  <a:solidFill>
                    <a:srgbClr val="7030A0"/>
                  </a:solidFill>
                </a:ln>
                <a:solidFill>
                  <a:schemeClr val="bg1"/>
                </a:solidFill>
              </a:rPr>
              <a:t>Runs by Opponent/ Rockies</a:t>
            </a:r>
          </a:p>
        </p:txBody>
      </p:sp>
      <p:sp>
        <p:nvSpPr>
          <p:cNvPr id="9" name="Oval 8">
            <a:extLst>
              <a:ext uri="{FF2B5EF4-FFF2-40B4-BE49-F238E27FC236}">
                <a16:creationId xmlns:a16="http://schemas.microsoft.com/office/drawing/2014/main" id="{6E7C45BA-BC26-4969-8E70-DB3F0E96B75A}"/>
              </a:ext>
            </a:extLst>
          </p:cNvPr>
          <p:cNvSpPr/>
          <p:nvPr/>
        </p:nvSpPr>
        <p:spPr>
          <a:xfrm rot="5400000">
            <a:off x="4349786" y="4337017"/>
            <a:ext cx="2806627"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F595B44-AF13-464D-8F6A-C6B78DBF8860}"/>
              </a:ext>
            </a:extLst>
          </p:cNvPr>
          <p:cNvPicPr>
            <a:picLocks noChangeAspect="1"/>
          </p:cNvPicPr>
          <p:nvPr/>
        </p:nvPicPr>
        <p:blipFill>
          <a:blip r:embed="rId3"/>
          <a:stretch>
            <a:fillRect/>
          </a:stretch>
        </p:blipFill>
        <p:spPr>
          <a:xfrm>
            <a:off x="3057525" y="1471612"/>
            <a:ext cx="6076950" cy="4395788"/>
          </a:xfrm>
          <a:prstGeom prst="rect">
            <a:avLst/>
          </a:prstGeom>
        </p:spPr>
      </p:pic>
      <p:sp>
        <p:nvSpPr>
          <p:cNvPr id="11" name="TextBox 10">
            <a:extLst>
              <a:ext uri="{FF2B5EF4-FFF2-40B4-BE49-F238E27FC236}">
                <a16:creationId xmlns:a16="http://schemas.microsoft.com/office/drawing/2014/main" id="{BEDB15E6-6096-4A96-8659-D7041E3AE358}"/>
              </a:ext>
            </a:extLst>
          </p:cNvPr>
          <p:cNvSpPr txBox="1"/>
          <p:nvPr/>
        </p:nvSpPr>
        <p:spPr>
          <a:xfrm>
            <a:off x="-3983" y="340576"/>
            <a:ext cx="12192000" cy="646331"/>
          </a:xfrm>
          <a:prstGeom prst="rect">
            <a:avLst/>
          </a:prstGeom>
          <a:noFill/>
        </p:spPr>
        <p:txBody>
          <a:bodyPr wrap="square" rtlCol="0">
            <a:spAutoFit/>
          </a:bodyPr>
          <a:lstStyle/>
          <a:p>
            <a:pPr algn="ctr"/>
            <a:r>
              <a:rPr lang="en-US" sz="3600" b="1" dirty="0">
                <a:ln w="12700">
                  <a:solidFill>
                    <a:srgbClr val="7030A0"/>
                  </a:solidFill>
                </a:ln>
                <a:solidFill>
                  <a:schemeClr val="bg1"/>
                </a:solidFill>
              </a:rPr>
              <a:t>Baseball E.D.A</a:t>
            </a:r>
          </a:p>
        </p:txBody>
      </p:sp>
    </p:spTree>
    <p:extLst>
      <p:ext uri="{BB962C8B-B14F-4D97-AF65-F5344CB8AC3E}">
        <p14:creationId xmlns:p14="http://schemas.microsoft.com/office/powerpoint/2010/main" val="388456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9E9731-F210-4E02-8D57-B6D2DC9821A0}"/>
              </a:ext>
            </a:extLst>
          </p:cNvPr>
          <p:cNvPicPr>
            <a:picLocks noChangeAspect="1"/>
          </p:cNvPicPr>
          <p:nvPr/>
        </p:nvPicPr>
        <p:blipFill rotWithShape="1">
          <a:blip r:embed="rId2">
            <a:extLst>
              <a:ext uri="{28A0092B-C50C-407E-A947-70E740481C1C}">
                <a14:useLocalDpi xmlns:a14="http://schemas.microsoft.com/office/drawing/2010/main" val="0"/>
              </a:ext>
            </a:extLst>
          </a:blip>
          <a:srcRect t="42765" b="1056"/>
          <a:stretch/>
        </p:blipFill>
        <p:spPr>
          <a:xfrm>
            <a:off x="0" y="0"/>
            <a:ext cx="12192000" cy="6857990"/>
          </a:xfrm>
          <a:prstGeom prst="rect">
            <a:avLst/>
          </a:prstGeom>
        </p:spPr>
      </p:pic>
      <p:sp>
        <p:nvSpPr>
          <p:cNvPr id="2" name="Title 1">
            <a:extLst>
              <a:ext uri="{FF2B5EF4-FFF2-40B4-BE49-F238E27FC236}">
                <a16:creationId xmlns:a16="http://schemas.microsoft.com/office/drawing/2014/main" id="{2D82AA02-4539-4240-BBE3-B0CB7680CFEF}"/>
              </a:ext>
            </a:extLst>
          </p:cNvPr>
          <p:cNvSpPr>
            <a:spLocks noGrp="1"/>
          </p:cNvSpPr>
          <p:nvPr>
            <p:ph type="title"/>
          </p:nvPr>
        </p:nvSpPr>
        <p:spPr>
          <a:xfrm>
            <a:off x="95250" y="1175084"/>
            <a:ext cx="2800350" cy="2711116"/>
          </a:xfrm>
        </p:spPr>
        <p:txBody>
          <a:bodyPr>
            <a:normAutofit/>
          </a:bodyPr>
          <a:lstStyle/>
          <a:p>
            <a:pPr algn="ctr"/>
            <a:r>
              <a:rPr lang="en-US" sz="4400" b="1" dirty="0">
                <a:ln w="19050">
                  <a:solidFill>
                    <a:srgbClr val="7030A0"/>
                  </a:solidFill>
                </a:ln>
                <a:solidFill>
                  <a:schemeClr val="bg1"/>
                </a:solidFill>
              </a:rPr>
              <a:t>Runs by Month and Day/Night</a:t>
            </a:r>
          </a:p>
        </p:txBody>
      </p:sp>
      <p:sp>
        <p:nvSpPr>
          <p:cNvPr id="7" name="TextBox 6">
            <a:extLst>
              <a:ext uri="{FF2B5EF4-FFF2-40B4-BE49-F238E27FC236}">
                <a16:creationId xmlns:a16="http://schemas.microsoft.com/office/drawing/2014/main" id="{35A56CAB-DC92-4DEC-85C4-2889367A4999}"/>
              </a:ext>
            </a:extLst>
          </p:cNvPr>
          <p:cNvSpPr txBox="1"/>
          <p:nvPr/>
        </p:nvSpPr>
        <p:spPr>
          <a:xfrm>
            <a:off x="-3983" y="340576"/>
            <a:ext cx="12192000" cy="646331"/>
          </a:xfrm>
          <a:prstGeom prst="rect">
            <a:avLst/>
          </a:prstGeom>
          <a:noFill/>
        </p:spPr>
        <p:txBody>
          <a:bodyPr wrap="square" rtlCol="0">
            <a:spAutoFit/>
          </a:bodyPr>
          <a:lstStyle/>
          <a:p>
            <a:pPr algn="ctr"/>
            <a:r>
              <a:rPr lang="en-US" sz="3600" b="1" dirty="0">
                <a:ln w="12700">
                  <a:solidFill>
                    <a:srgbClr val="7030A0"/>
                  </a:solidFill>
                </a:ln>
                <a:solidFill>
                  <a:schemeClr val="bg1"/>
                </a:solidFill>
              </a:rPr>
              <a:t>Baseball E.D.A</a:t>
            </a:r>
          </a:p>
        </p:txBody>
      </p:sp>
      <p:pic>
        <p:nvPicPr>
          <p:cNvPr id="6" name="Picture 5">
            <a:extLst>
              <a:ext uri="{FF2B5EF4-FFF2-40B4-BE49-F238E27FC236}">
                <a16:creationId xmlns:a16="http://schemas.microsoft.com/office/drawing/2014/main" id="{8782A186-9993-4BBB-ACD2-66FBFBE29D60}"/>
              </a:ext>
            </a:extLst>
          </p:cNvPr>
          <p:cNvPicPr>
            <a:picLocks noChangeAspect="1"/>
          </p:cNvPicPr>
          <p:nvPr/>
        </p:nvPicPr>
        <p:blipFill>
          <a:blip r:embed="rId3"/>
          <a:stretch>
            <a:fillRect/>
          </a:stretch>
        </p:blipFill>
        <p:spPr>
          <a:xfrm>
            <a:off x="3109912" y="1033462"/>
            <a:ext cx="5972175" cy="4791075"/>
          </a:xfrm>
          <a:prstGeom prst="rect">
            <a:avLst/>
          </a:prstGeom>
        </p:spPr>
      </p:pic>
    </p:spTree>
    <p:extLst>
      <p:ext uri="{BB962C8B-B14F-4D97-AF65-F5344CB8AC3E}">
        <p14:creationId xmlns:p14="http://schemas.microsoft.com/office/powerpoint/2010/main" val="161363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9E9731-F210-4E02-8D57-B6D2DC9821A0}"/>
              </a:ext>
            </a:extLst>
          </p:cNvPr>
          <p:cNvPicPr>
            <a:picLocks noChangeAspect="1"/>
          </p:cNvPicPr>
          <p:nvPr/>
        </p:nvPicPr>
        <p:blipFill rotWithShape="1">
          <a:blip r:embed="rId2">
            <a:extLst>
              <a:ext uri="{28A0092B-C50C-407E-A947-70E740481C1C}">
                <a14:useLocalDpi xmlns:a14="http://schemas.microsoft.com/office/drawing/2010/main" val="0"/>
              </a:ext>
            </a:extLst>
          </a:blip>
          <a:srcRect t="42765" b="1056"/>
          <a:stretch/>
        </p:blipFill>
        <p:spPr>
          <a:xfrm>
            <a:off x="0" y="0"/>
            <a:ext cx="12192000" cy="6857990"/>
          </a:xfrm>
          <a:prstGeom prst="rect">
            <a:avLst/>
          </a:prstGeom>
        </p:spPr>
      </p:pic>
      <p:sp>
        <p:nvSpPr>
          <p:cNvPr id="2" name="Title 1">
            <a:extLst>
              <a:ext uri="{FF2B5EF4-FFF2-40B4-BE49-F238E27FC236}">
                <a16:creationId xmlns:a16="http://schemas.microsoft.com/office/drawing/2014/main" id="{2D82AA02-4539-4240-BBE3-B0CB7680CFEF}"/>
              </a:ext>
            </a:extLst>
          </p:cNvPr>
          <p:cNvSpPr>
            <a:spLocks noGrp="1"/>
          </p:cNvSpPr>
          <p:nvPr>
            <p:ph type="title"/>
          </p:nvPr>
        </p:nvSpPr>
        <p:spPr>
          <a:xfrm>
            <a:off x="152400" y="838200"/>
            <a:ext cx="3014662" cy="646331"/>
          </a:xfrm>
        </p:spPr>
        <p:txBody>
          <a:bodyPr>
            <a:normAutofit fontScale="90000"/>
          </a:bodyPr>
          <a:lstStyle/>
          <a:p>
            <a:pPr algn="ctr"/>
            <a:r>
              <a:rPr lang="en-US" sz="4400" b="1" dirty="0">
                <a:ln w="19050">
                  <a:solidFill>
                    <a:srgbClr val="7030A0"/>
                  </a:solidFill>
                </a:ln>
                <a:solidFill>
                  <a:schemeClr val="bg1"/>
                </a:solidFill>
              </a:rPr>
              <a:t>Histograms</a:t>
            </a:r>
          </a:p>
        </p:txBody>
      </p:sp>
      <p:sp>
        <p:nvSpPr>
          <p:cNvPr id="7" name="TextBox 6">
            <a:extLst>
              <a:ext uri="{FF2B5EF4-FFF2-40B4-BE49-F238E27FC236}">
                <a16:creationId xmlns:a16="http://schemas.microsoft.com/office/drawing/2014/main" id="{35A56CAB-DC92-4DEC-85C4-2889367A4999}"/>
              </a:ext>
            </a:extLst>
          </p:cNvPr>
          <p:cNvSpPr txBox="1"/>
          <p:nvPr/>
        </p:nvSpPr>
        <p:spPr>
          <a:xfrm>
            <a:off x="-3983" y="340576"/>
            <a:ext cx="12192000" cy="646331"/>
          </a:xfrm>
          <a:prstGeom prst="rect">
            <a:avLst/>
          </a:prstGeom>
          <a:noFill/>
        </p:spPr>
        <p:txBody>
          <a:bodyPr wrap="square" rtlCol="0">
            <a:spAutoFit/>
          </a:bodyPr>
          <a:lstStyle/>
          <a:p>
            <a:pPr algn="ctr"/>
            <a:r>
              <a:rPr lang="en-US" sz="3600" b="1" dirty="0">
                <a:ln w="12700">
                  <a:solidFill>
                    <a:srgbClr val="7030A0"/>
                  </a:solidFill>
                </a:ln>
                <a:solidFill>
                  <a:schemeClr val="bg1"/>
                </a:solidFill>
              </a:rPr>
              <a:t>Weather E.D.A</a:t>
            </a:r>
          </a:p>
        </p:txBody>
      </p:sp>
      <p:pic>
        <p:nvPicPr>
          <p:cNvPr id="3" name="Picture 2">
            <a:extLst>
              <a:ext uri="{FF2B5EF4-FFF2-40B4-BE49-F238E27FC236}">
                <a16:creationId xmlns:a16="http://schemas.microsoft.com/office/drawing/2014/main" id="{2BE43EA0-A090-4AA6-864B-CE80D05F795E}"/>
              </a:ext>
            </a:extLst>
          </p:cNvPr>
          <p:cNvPicPr>
            <a:picLocks noChangeAspect="1"/>
          </p:cNvPicPr>
          <p:nvPr/>
        </p:nvPicPr>
        <p:blipFill>
          <a:blip r:embed="rId3"/>
          <a:stretch>
            <a:fillRect/>
          </a:stretch>
        </p:blipFill>
        <p:spPr>
          <a:xfrm>
            <a:off x="304800" y="1484531"/>
            <a:ext cx="3517746" cy="2314575"/>
          </a:xfrm>
          <a:prstGeom prst="rect">
            <a:avLst/>
          </a:prstGeom>
        </p:spPr>
      </p:pic>
      <p:pic>
        <p:nvPicPr>
          <p:cNvPr id="5" name="Picture 4">
            <a:extLst>
              <a:ext uri="{FF2B5EF4-FFF2-40B4-BE49-F238E27FC236}">
                <a16:creationId xmlns:a16="http://schemas.microsoft.com/office/drawing/2014/main" id="{315A9756-7482-47A8-9B5C-A0CD13DE5E4C}"/>
              </a:ext>
            </a:extLst>
          </p:cNvPr>
          <p:cNvPicPr>
            <a:picLocks noChangeAspect="1"/>
          </p:cNvPicPr>
          <p:nvPr/>
        </p:nvPicPr>
        <p:blipFill>
          <a:blip r:embed="rId4"/>
          <a:stretch>
            <a:fillRect/>
          </a:stretch>
        </p:blipFill>
        <p:spPr>
          <a:xfrm>
            <a:off x="304800" y="4148468"/>
            <a:ext cx="3517746" cy="2360160"/>
          </a:xfrm>
          <a:prstGeom prst="rect">
            <a:avLst/>
          </a:prstGeom>
        </p:spPr>
      </p:pic>
      <p:pic>
        <p:nvPicPr>
          <p:cNvPr id="8" name="Picture 7">
            <a:extLst>
              <a:ext uri="{FF2B5EF4-FFF2-40B4-BE49-F238E27FC236}">
                <a16:creationId xmlns:a16="http://schemas.microsoft.com/office/drawing/2014/main" id="{E90994EE-1978-46CC-B7F5-01B51E846AE1}"/>
              </a:ext>
            </a:extLst>
          </p:cNvPr>
          <p:cNvPicPr>
            <a:picLocks noChangeAspect="1"/>
          </p:cNvPicPr>
          <p:nvPr/>
        </p:nvPicPr>
        <p:blipFill>
          <a:blip r:embed="rId5"/>
          <a:stretch>
            <a:fillRect/>
          </a:stretch>
        </p:blipFill>
        <p:spPr>
          <a:xfrm>
            <a:off x="4213769" y="1484531"/>
            <a:ext cx="3463770" cy="2314575"/>
          </a:xfrm>
          <a:prstGeom prst="rect">
            <a:avLst/>
          </a:prstGeom>
        </p:spPr>
      </p:pic>
      <p:pic>
        <p:nvPicPr>
          <p:cNvPr id="9" name="Picture 8">
            <a:extLst>
              <a:ext uri="{FF2B5EF4-FFF2-40B4-BE49-F238E27FC236}">
                <a16:creationId xmlns:a16="http://schemas.microsoft.com/office/drawing/2014/main" id="{F10E1210-A09C-4BA2-9E62-131162D6546B}"/>
              </a:ext>
            </a:extLst>
          </p:cNvPr>
          <p:cNvPicPr>
            <a:picLocks noChangeAspect="1"/>
          </p:cNvPicPr>
          <p:nvPr/>
        </p:nvPicPr>
        <p:blipFill>
          <a:blip r:embed="rId6"/>
          <a:stretch>
            <a:fillRect/>
          </a:stretch>
        </p:blipFill>
        <p:spPr>
          <a:xfrm>
            <a:off x="4213769" y="4148468"/>
            <a:ext cx="3463770" cy="2351943"/>
          </a:xfrm>
          <a:prstGeom prst="rect">
            <a:avLst/>
          </a:prstGeom>
        </p:spPr>
      </p:pic>
      <p:pic>
        <p:nvPicPr>
          <p:cNvPr id="10" name="Picture 9">
            <a:extLst>
              <a:ext uri="{FF2B5EF4-FFF2-40B4-BE49-F238E27FC236}">
                <a16:creationId xmlns:a16="http://schemas.microsoft.com/office/drawing/2014/main" id="{249E0D9D-AABA-46B9-A097-CA19714A9593}"/>
              </a:ext>
            </a:extLst>
          </p:cNvPr>
          <p:cNvPicPr>
            <a:picLocks noChangeAspect="1"/>
          </p:cNvPicPr>
          <p:nvPr/>
        </p:nvPicPr>
        <p:blipFill>
          <a:blip r:embed="rId7"/>
          <a:stretch>
            <a:fillRect/>
          </a:stretch>
        </p:blipFill>
        <p:spPr>
          <a:xfrm>
            <a:off x="8061505" y="1484702"/>
            <a:ext cx="3463770" cy="2314404"/>
          </a:xfrm>
          <a:prstGeom prst="rect">
            <a:avLst/>
          </a:prstGeom>
        </p:spPr>
      </p:pic>
    </p:spTree>
    <p:extLst>
      <p:ext uri="{BB962C8B-B14F-4D97-AF65-F5344CB8AC3E}">
        <p14:creationId xmlns:p14="http://schemas.microsoft.com/office/powerpoint/2010/main" val="407922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9E9731-F210-4E02-8D57-B6D2DC9821A0}"/>
              </a:ext>
            </a:extLst>
          </p:cNvPr>
          <p:cNvPicPr>
            <a:picLocks noChangeAspect="1"/>
          </p:cNvPicPr>
          <p:nvPr/>
        </p:nvPicPr>
        <p:blipFill rotWithShape="1">
          <a:blip r:embed="rId2">
            <a:extLst>
              <a:ext uri="{28A0092B-C50C-407E-A947-70E740481C1C}">
                <a14:useLocalDpi xmlns:a14="http://schemas.microsoft.com/office/drawing/2010/main" val="0"/>
              </a:ext>
            </a:extLst>
          </a:blip>
          <a:srcRect t="42765" b="1056"/>
          <a:stretch/>
        </p:blipFill>
        <p:spPr>
          <a:xfrm>
            <a:off x="0" y="0"/>
            <a:ext cx="12192000" cy="6857990"/>
          </a:xfrm>
          <a:prstGeom prst="rect">
            <a:avLst/>
          </a:prstGeom>
        </p:spPr>
      </p:pic>
      <p:sp>
        <p:nvSpPr>
          <p:cNvPr id="2" name="Title 1">
            <a:extLst>
              <a:ext uri="{FF2B5EF4-FFF2-40B4-BE49-F238E27FC236}">
                <a16:creationId xmlns:a16="http://schemas.microsoft.com/office/drawing/2014/main" id="{2D82AA02-4539-4240-BBE3-B0CB7680CFEF}"/>
              </a:ext>
            </a:extLst>
          </p:cNvPr>
          <p:cNvSpPr>
            <a:spLocks noGrp="1"/>
          </p:cNvSpPr>
          <p:nvPr>
            <p:ph type="title"/>
          </p:nvPr>
        </p:nvSpPr>
        <p:spPr>
          <a:xfrm>
            <a:off x="152400" y="838200"/>
            <a:ext cx="3014662" cy="646331"/>
          </a:xfrm>
        </p:spPr>
        <p:txBody>
          <a:bodyPr>
            <a:normAutofit fontScale="90000"/>
          </a:bodyPr>
          <a:lstStyle/>
          <a:p>
            <a:pPr algn="ctr"/>
            <a:r>
              <a:rPr lang="en-US" sz="4400" b="1" dirty="0">
                <a:ln w="19050">
                  <a:solidFill>
                    <a:srgbClr val="7030A0"/>
                  </a:solidFill>
                </a:ln>
                <a:solidFill>
                  <a:schemeClr val="bg1"/>
                </a:solidFill>
              </a:rPr>
              <a:t>Clustering</a:t>
            </a:r>
          </a:p>
        </p:txBody>
      </p:sp>
      <p:sp>
        <p:nvSpPr>
          <p:cNvPr id="7" name="TextBox 6">
            <a:extLst>
              <a:ext uri="{FF2B5EF4-FFF2-40B4-BE49-F238E27FC236}">
                <a16:creationId xmlns:a16="http://schemas.microsoft.com/office/drawing/2014/main" id="{35A56CAB-DC92-4DEC-85C4-2889367A4999}"/>
              </a:ext>
            </a:extLst>
          </p:cNvPr>
          <p:cNvSpPr txBox="1"/>
          <p:nvPr/>
        </p:nvSpPr>
        <p:spPr>
          <a:xfrm>
            <a:off x="-3983" y="340576"/>
            <a:ext cx="12192000" cy="646331"/>
          </a:xfrm>
          <a:prstGeom prst="rect">
            <a:avLst/>
          </a:prstGeom>
          <a:noFill/>
        </p:spPr>
        <p:txBody>
          <a:bodyPr wrap="square" rtlCol="0">
            <a:spAutoFit/>
          </a:bodyPr>
          <a:lstStyle/>
          <a:p>
            <a:pPr algn="ctr"/>
            <a:r>
              <a:rPr lang="en-US" sz="3600" b="1" dirty="0">
                <a:ln w="12700">
                  <a:solidFill>
                    <a:srgbClr val="7030A0"/>
                  </a:solidFill>
                </a:ln>
                <a:solidFill>
                  <a:schemeClr val="bg1"/>
                </a:solidFill>
              </a:rPr>
              <a:t>Weather E.D.A</a:t>
            </a:r>
          </a:p>
        </p:txBody>
      </p:sp>
      <p:sp>
        <p:nvSpPr>
          <p:cNvPr id="6" name="TextBox 5">
            <a:extLst>
              <a:ext uri="{FF2B5EF4-FFF2-40B4-BE49-F238E27FC236}">
                <a16:creationId xmlns:a16="http://schemas.microsoft.com/office/drawing/2014/main" id="{D4BFA00D-7AC3-4285-B151-A3A3E6B9CA91}"/>
              </a:ext>
            </a:extLst>
          </p:cNvPr>
          <p:cNvSpPr txBox="1"/>
          <p:nvPr/>
        </p:nvSpPr>
        <p:spPr>
          <a:xfrm>
            <a:off x="381000" y="1676400"/>
            <a:ext cx="3962400" cy="2585323"/>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p:spPr>
        <p:txBody>
          <a:bodyPr wrap="square" rtlCol="0">
            <a:spAutoFit/>
          </a:bodyPr>
          <a:lstStyle/>
          <a:p>
            <a:pPr marL="285750" indent="-285750">
              <a:buFont typeface="Arial" panose="020B0604020202020204" pitchFamily="34" charset="0"/>
              <a:buChar char="•"/>
            </a:pPr>
            <a:r>
              <a:rPr lang="en-US" dirty="0"/>
              <a:t>Scaled all my data so that calculated distances would not be skewed based on different measurement types</a:t>
            </a:r>
          </a:p>
          <a:p>
            <a:pPr marL="285750" indent="-285750">
              <a:buFont typeface="Arial" panose="020B0604020202020204" pitchFamily="34" charset="0"/>
              <a:buChar char="•"/>
            </a:pPr>
            <a:r>
              <a:rPr lang="en-US" dirty="0"/>
              <a:t>Added back my </a:t>
            </a:r>
            <a:r>
              <a:rPr lang="en-US" dirty="0" err="1"/>
              <a:t>Date+Day_Night</a:t>
            </a:r>
            <a:r>
              <a:rPr lang="en-US" dirty="0"/>
              <a:t> as it is my primary key and required to get back to baseball data</a:t>
            </a:r>
          </a:p>
          <a:p>
            <a:pPr marL="285750" indent="-285750">
              <a:buFont typeface="Arial" panose="020B0604020202020204" pitchFamily="34" charset="0"/>
              <a:buChar char="•"/>
            </a:pPr>
            <a:r>
              <a:rPr lang="en-US" dirty="0"/>
              <a:t>Ran for multiple different values of K</a:t>
            </a:r>
          </a:p>
          <a:p>
            <a:pPr marL="285750" indent="-285750">
              <a:buFont typeface="Arial" panose="020B0604020202020204" pitchFamily="34" charset="0"/>
              <a:buChar char="•"/>
            </a:pPr>
            <a:r>
              <a:rPr lang="en-US" dirty="0"/>
              <a:t>Graphed outputs</a:t>
            </a:r>
          </a:p>
        </p:txBody>
      </p:sp>
      <p:pic>
        <p:nvPicPr>
          <p:cNvPr id="11" name="Picture 10">
            <a:extLst>
              <a:ext uri="{FF2B5EF4-FFF2-40B4-BE49-F238E27FC236}">
                <a16:creationId xmlns:a16="http://schemas.microsoft.com/office/drawing/2014/main" id="{D75FE7B7-5EA1-4319-9F2F-EBF7A65C9912}"/>
              </a:ext>
            </a:extLst>
          </p:cNvPr>
          <p:cNvPicPr>
            <a:picLocks noChangeAspect="1"/>
          </p:cNvPicPr>
          <p:nvPr/>
        </p:nvPicPr>
        <p:blipFill>
          <a:blip r:embed="rId3"/>
          <a:stretch>
            <a:fillRect/>
          </a:stretch>
        </p:blipFill>
        <p:spPr>
          <a:xfrm>
            <a:off x="4938939" y="1203843"/>
            <a:ext cx="6515100" cy="4667250"/>
          </a:xfrm>
          <a:prstGeom prst="rect">
            <a:avLst/>
          </a:prstGeom>
        </p:spPr>
      </p:pic>
    </p:spTree>
    <p:extLst>
      <p:ext uri="{BB962C8B-B14F-4D97-AF65-F5344CB8AC3E}">
        <p14:creationId xmlns:p14="http://schemas.microsoft.com/office/powerpoint/2010/main" val="109558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0"/>
              </a:schemeClr>
            </a:gs>
            <a:gs pos="30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867400"/>
            <a:ext cx="12192000" cy="961892"/>
          </a:xfrm>
          <a:prstGeom prst="rect">
            <a:avLst/>
          </a:prstGeom>
        </p:spPr>
      </p:pic>
      <p:sp>
        <p:nvSpPr>
          <p:cNvPr id="12" name="Title 1">
            <a:extLst>
              <a:ext uri="{FF2B5EF4-FFF2-40B4-BE49-F238E27FC236}">
                <a16:creationId xmlns:a16="http://schemas.microsoft.com/office/drawing/2014/main" id="{5C5FC32C-9AD4-41F6-98D5-82C8736593B2}"/>
              </a:ext>
            </a:extLst>
          </p:cNvPr>
          <p:cNvSpPr>
            <a:spLocks noGrp="1"/>
          </p:cNvSpPr>
          <p:nvPr>
            <p:ph type="title"/>
          </p:nvPr>
        </p:nvSpPr>
        <p:spPr/>
        <p:txBody>
          <a:bodyPr/>
          <a:lstStyle/>
          <a:p>
            <a:r>
              <a:rPr lang="en-US" dirty="0"/>
              <a:t>Determining K</a:t>
            </a:r>
          </a:p>
        </p:txBody>
      </p:sp>
      <p:sp>
        <p:nvSpPr>
          <p:cNvPr id="5" name="Text Placeholder 4">
            <a:extLst>
              <a:ext uri="{FF2B5EF4-FFF2-40B4-BE49-F238E27FC236}">
                <a16:creationId xmlns:a16="http://schemas.microsoft.com/office/drawing/2014/main" id="{C01E1106-857D-4968-B222-88B36CC8AD74}"/>
              </a:ext>
            </a:extLst>
          </p:cNvPr>
          <p:cNvSpPr>
            <a:spLocks noGrp="1"/>
          </p:cNvSpPr>
          <p:nvPr>
            <p:ph type="body" idx="1"/>
          </p:nvPr>
        </p:nvSpPr>
        <p:spPr/>
        <p:txBody>
          <a:bodyPr/>
          <a:lstStyle/>
          <a:p>
            <a:r>
              <a:rPr lang="en-US" dirty="0"/>
              <a:t>Elbow Method</a:t>
            </a:r>
          </a:p>
        </p:txBody>
      </p:sp>
      <p:pic>
        <p:nvPicPr>
          <p:cNvPr id="11" name="Content Placeholder 10">
            <a:extLst>
              <a:ext uri="{FF2B5EF4-FFF2-40B4-BE49-F238E27FC236}">
                <a16:creationId xmlns:a16="http://schemas.microsoft.com/office/drawing/2014/main" id="{F1C8DBC9-7D46-44A4-9875-A3A090AD411E}"/>
              </a:ext>
            </a:extLst>
          </p:cNvPr>
          <p:cNvPicPr>
            <a:picLocks noGrp="1" noChangeAspect="1"/>
          </p:cNvPicPr>
          <p:nvPr>
            <p:ph sz="half" idx="2"/>
          </p:nvPr>
        </p:nvPicPr>
        <p:blipFill>
          <a:blip r:embed="rId5"/>
          <a:stretch>
            <a:fillRect/>
          </a:stretch>
        </p:blipFill>
        <p:spPr>
          <a:xfrm>
            <a:off x="1341120" y="2549623"/>
            <a:ext cx="4559091" cy="3289300"/>
          </a:xfrm>
          <a:prstGeom prst="rect">
            <a:avLst/>
          </a:prstGeom>
        </p:spPr>
      </p:pic>
      <p:sp>
        <p:nvSpPr>
          <p:cNvPr id="7" name="Text Placeholder 6">
            <a:extLst>
              <a:ext uri="{FF2B5EF4-FFF2-40B4-BE49-F238E27FC236}">
                <a16:creationId xmlns:a16="http://schemas.microsoft.com/office/drawing/2014/main" id="{D40000F9-1BC6-4890-A39A-5EF342A621B0}"/>
              </a:ext>
            </a:extLst>
          </p:cNvPr>
          <p:cNvSpPr>
            <a:spLocks noGrp="1"/>
          </p:cNvSpPr>
          <p:nvPr>
            <p:ph type="body" sz="quarter" idx="3"/>
          </p:nvPr>
        </p:nvSpPr>
        <p:spPr/>
        <p:txBody>
          <a:bodyPr/>
          <a:lstStyle/>
          <a:p>
            <a:r>
              <a:rPr lang="en-US" dirty="0"/>
              <a:t>N Bust</a:t>
            </a:r>
          </a:p>
        </p:txBody>
      </p:sp>
      <p:pic>
        <p:nvPicPr>
          <p:cNvPr id="13" name="Content Placeholder 12">
            <a:extLst>
              <a:ext uri="{FF2B5EF4-FFF2-40B4-BE49-F238E27FC236}">
                <a16:creationId xmlns:a16="http://schemas.microsoft.com/office/drawing/2014/main" id="{460A3168-0EEE-402E-BEAB-708FCB98D9BC}"/>
              </a:ext>
            </a:extLst>
          </p:cNvPr>
          <p:cNvPicPr>
            <a:picLocks noGrp="1" noChangeAspect="1"/>
          </p:cNvPicPr>
          <p:nvPr>
            <p:ph sz="quarter" idx="4"/>
          </p:nvPr>
        </p:nvPicPr>
        <p:blipFill>
          <a:blip r:embed="rId6"/>
          <a:stretch>
            <a:fillRect/>
          </a:stretch>
        </p:blipFill>
        <p:spPr>
          <a:xfrm>
            <a:off x="6304280" y="2558203"/>
            <a:ext cx="4531317" cy="3289300"/>
          </a:xfrm>
          <a:prstGeom prst="rect">
            <a:avLst/>
          </a:prstGeom>
        </p:spPr>
      </p:pic>
      <p:sp>
        <p:nvSpPr>
          <p:cNvPr id="14" name="Oval 13">
            <a:extLst>
              <a:ext uri="{FF2B5EF4-FFF2-40B4-BE49-F238E27FC236}">
                <a16:creationId xmlns:a16="http://schemas.microsoft.com/office/drawing/2014/main" id="{577C6680-7C90-4C32-B3C5-69CB93CB3C55}"/>
              </a:ext>
            </a:extLst>
          </p:cNvPr>
          <p:cNvSpPr/>
          <p:nvPr/>
        </p:nvSpPr>
        <p:spPr>
          <a:xfrm rot="1548839">
            <a:off x="2743200" y="4050037"/>
            <a:ext cx="877465" cy="4439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DE6487E-9D5B-4E6D-A011-C3F137674C2D}"/>
              </a:ext>
            </a:extLst>
          </p:cNvPr>
          <p:cNvSpPr/>
          <p:nvPr/>
        </p:nvSpPr>
        <p:spPr>
          <a:xfrm rot="5400000">
            <a:off x="6840331" y="4023800"/>
            <a:ext cx="3005148" cy="4439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CFBC277-8A70-42AB-BC3C-99BAE6175DCE}"/>
              </a:ext>
            </a:extLst>
          </p:cNvPr>
          <p:cNvSpPr txBox="1"/>
          <p:nvPr/>
        </p:nvSpPr>
        <p:spPr>
          <a:xfrm>
            <a:off x="3930391" y="1793564"/>
            <a:ext cx="2386798" cy="830997"/>
          </a:xfrm>
          <a:prstGeom prst="rect">
            <a:avLst/>
          </a:prstGeom>
          <a:noFill/>
        </p:spPr>
        <p:txBody>
          <a:bodyPr wrap="square" rtlCol="0">
            <a:spAutoFit/>
          </a:bodyPr>
          <a:lstStyle/>
          <a:p>
            <a:r>
              <a:rPr lang="en-US" sz="2400" b="1" dirty="0">
                <a:solidFill>
                  <a:srgbClr val="FF0000"/>
                </a:solidFill>
              </a:rPr>
              <a:t>3= Optimum Value of Clusters</a:t>
            </a:r>
          </a:p>
        </p:txBody>
      </p:sp>
      <p:sp>
        <p:nvSpPr>
          <p:cNvPr id="15" name="Rectangle 14">
            <a:extLst>
              <a:ext uri="{FF2B5EF4-FFF2-40B4-BE49-F238E27FC236}">
                <a16:creationId xmlns:a16="http://schemas.microsoft.com/office/drawing/2014/main" id="{E6C50332-8E8D-4B42-B9BB-3B740A1A6AA3}"/>
              </a:ext>
            </a:extLst>
          </p:cNvPr>
          <p:cNvSpPr/>
          <p:nvPr/>
        </p:nvSpPr>
        <p:spPr>
          <a:xfrm>
            <a:off x="10656580" y="5491848"/>
            <a:ext cx="1535420" cy="375552"/>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(Matt.0, 2019)</a:t>
            </a:r>
          </a:p>
        </p:txBody>
      </p:sp>
    </p:spTree>
    <p:extLst>
      <p:ext uri="{BB962C8B-B14F-4D97-AF65-F5344CB8AC3E}">
        <p14:creationId xmlns:p14="http://schemas.microsoft.com/office/powerpoint/2010/main" val="272152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0"/>
              </a:schemeClr>
            </a:gs>
            <a:gs pos="30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867400"/>
            <a:ext cx="12192000" cy="961892"/>
          </a:xfrm>
          <a:prstGeom prst="rect">
            <a:avLst/>
          </a:prstGeom>
        </p:spPr>
      </p:pic>
      <p:sp>
        <p:nvSpPr>
          <p:cNvPr id="12" name="Title 1">
            <a:extLst>
              <a:ext uri="{FF2B5EF4-FFF2-40B4-BE49-F238E27FC236}">
                <a16:creationId xmlns:a16="http://schemas.microsoft.com/office/drawing/2014/main" id="{5C5FC32C-9AD4-41F6-98D5-82C8736593B2}"/>
              </a:ext>
            </a:extLst>
          </p:cNvPr>
          <p:cNvSpPr>
            <a:spLocks noGrp="1"/>
          </p:cNvSpPr>
          <p:nvPr>
            <p:ph type="title"/>
          </p:nvPr>
        </p:nvSpPr>
        <p:spPr/>
        <p:txBody>
          <a:bodyPr/>
          <a:lstStyle/>
          <a:p>
            <a:r>
              <a:rPr lang="en-US" dirty="0"/>
              <a:t>Clusters K=3</a:t>
            </a:r>
          </a:p>
        </p:txBody>
      </p:sp>
      <p:sp>
        <p:nvSpPr>
          <p:cNvPr id="5" name="Text Placeholder 4">
            <a:extLst>
              <a:ext uri="{FF2B5EF4-FFF2-40B4-BE49-F238E27FC236}">
                <a16:creationId xmlns:a16="http://schemas.microsoft.com/office/drawing/2014/main" id="{C01E1106-857D-4968-B222-88B36CC8AD74}"/>
              </a:ext>
            </a:extLst>
          </p:cNvPr>
          <p:cNvSpPr>
            <a:spLocks noGrp="1"/>
          </p:cNvSpPr>
          <p:nvPr>
            <p:ph type="body" idx="1"/>
          </p:nvPr>
        </p:nvSpPr>
        <p:spPr/>
        <p:txBody>
          <a:bodyPr/>
          <a:lstStyle/>
          <a:p>
            <a:r>
              <a:rPr lang="en-US" dirty="0"/>
              <a:t>Findings</a:t>
            </a:r>
          </a:p>
        </p:txBody>
      </p:sp>
      <p:pic>
        <p:nvPicPr>
          <p:cNvPr id="10" name="Picture 9">
            <a:extLst>
              <a:ext uri="{FF2B5EF4-FFF2-40B4-BE49-F238E27FC236}">
                <a16:creationId xmlns:a16="http://schemas.microsoft.com/office/drawing/2014/main" id="{BA55E940-F4DC-4F7F-AD3A-5F4A2319ECA5}"/>
              </a:ext>
            </a:extLst>
          </p:cNvPr>
          <p:cNvPicPr>
            <a:picLocks noChangeAspect="1"/>
          </p:cNvPicPr>
          <p:nvPr/>
        </p:nvPicPr>
        <p:blipFill>
          <a:blip r:embed="rId5"/>
          <a:stretch>
            <a:fillRect/>
          </a:stretch>
        </p:blipFill>
        <p:spPr>
          <a:xfrm>
            <a:off x="6477000" y="2847243"/>
            <a:ext cx="5438215" cy="2116889"/>
          </a:xfrm>
          <a:prstGeom prst="rect">
            <a:avLst/>
          </a:prstGeom>
        </p:spPr>
      </p:pic>
      <p:sp>
        <p:nvSpPr>
          <p:cNvPr id="17" name="Content Placeholder 16">
            <a:extLst>
              <a:ext uri="{FF2B5EF4-FFF2-40B4-BE49-F238E27FC236}">
                <a16:creationId xmlns:a16="http://schemas.microsoft.com/office/drawing/2014/main" id="{ED6557B0-3832-45C4-8EFF-47BD9ED5CCDC}"/>
              </a:ext>
            </a:extLst>
          </p:cNvPr>
          <p:cNvSpPr>
            <a:spLocks noGrp="1"/>
          </p:cNvSpPr>
          <p:nvPr>
            <p:ph sz="half" idx="2"/>
          </p:nvPr>
        </p:nvSpPr>
        <p:spPr>
          <a:xfrm>
            <a:off x="1341120" y="2740733"/>
            <a:ext cx="4572000" cy="1665616"/>
          </a:xfrm>
        </p:spPr>
        <p:txBody>
          <a:bodyPr/>
          <a:lstStyle/>
          <a:p>
            <a:r>
              <a:rPr lang="en-US" dirty="0"/>
              <a:t>Unfortunately clusters did not produce distinct weather types as I had hoped (need more data)</a:t>
            </a:r>
          </a:p>
          <a:p>
            <a:r>
              <a:rPr lang="en-US" dirty="0"/>
              <a:t>This was especially true when data was reduced on the join to my baseball data set</a:t>
            </a:r>
          </a:p>
        </p:txBody>
      </p:sp>
    </p:spTree>
    <p:extLst>
      <p:ext uri="{BB962C8B-B14F-4D97-AF65-F5344CB8AC3E}">
        <p14:creationId xmlns:p14="http://schemas.microsoft.com/office/powerpoint/2010/main" val="248527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4">
                <a:lumMod val="50000"/>
              </a:schemeClr>
            </a:gs>
            <a:gs pos="28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1120" y="685800"/>
            <a:ext cx="9509760" cy="1014984"/>
          </a:xfrm>
        </p:spPr>
        <p:txBody>
          <a:bodyPr/>
          <a:lstStyle/>
          <a:p>
            <a:r>
              <a:rPr lang="en-US" dirty="0"/>
              <a:t>Combining the data set</a:t>
            </a:r>
          </a:p>
        </p:txBody>
      </p:sp>
      <p:sp>
        <p:nvSpPr>
          <p:cNvPr id="3" name="Content Placeholder 2"/>
          <p:cNvSpPr>
            <a:spLocks noGrp="1"/>
          </p:cNvSpPr>
          <p:nvPr>
            <p:ph idx="1"/>
          </p:nvPr>
        </p:nvSpPr>
        <p:spPr/>
        <p:txBody>
          <a:bodyPr>
            <a:normAutofit/>
          </a:bodyPr>
          <a:lstStyle/>
          <a:p>
            <a:r>
              <a:rPr lang="en-US" dirty="0"/>
              <a:t>Both date sets cleaned and explored, now bring the two together</a:t>
            </a:r>
          </a:p>
          <a:p>
            <a:r>
              <a:rPr lang="en-US" dirty="0"/>
              <a:t>Issue number one, I only had 5 years of atmospheric data and some dates were missing in the most recent 5 years</a:t>
            </a:r>
          </a:p>
          <a:p>
            <a:r>
              <a:rPr lang="en-US" dirty="0"/>
              <a:t>Total combined data set 405 records</a:t>
            </a:r>
          </a:p>
          <a:p>
            <a:r>
              <a:rPr lang="en-US" dirty="0"/>
              <a:t>Will continue to explore new ways of atmospheric data obtaining</a:t>
            </a:r>
          </a:p>
          <a:p>
            <a:endParaRPr lang="en-US" dirty="0"/>
          </a:p>
        </p:txBody>
      </p:sp>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577141"/>
            <a:ext cx="12192000" cy="1252151"/>
          </a:xfrm>
          <a:prstGeom prst="rect">
            <a:avLst/>
          </a:prstGeom>
        </p:spPr>
      </p:pic>
    </p:spTree>
    <p:extLst>
      <p:ext uri="{BB962C8B-B14F-4D97-AF65-F5344CB8AC3E}">
        <p14:creationId xmlns:p14="http://schemas.microsoft.com/office/powerpoint/2010/main" val="247298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4">
                <a:lumMod val="50000"/>
              </a:schemeClr>
            </a:gs>
            <a:gs pos="28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1120" y="685800"/>
            <a:ext cx="9509760" cy="1014984"/>
          </a:xfrm>
        </p:spPr>
        <p:txBody>
          <a:bodyPr/>
          <a:lstStyle/>
          <a:p>
            <a:r>
              <a:rPr lang="en-US" dirty="0"/>
              <a:t>Testing the Data Set</a:t>
            </a:r>
          </a:p>
        </p:txBody>
      </p:sp>
      <p:sp>
        <p:nvSpPr>
          <p:cNvPr id="3" name="Content Placeholder 2"/>
          <p:cNvSpPr>
            <a:spLocks noGrp="1"/>
          </p:cNvSpPr>
          <p:nvPr>
            <p:ph idx="1"/>
          </p:nvPr>
        </p:nvSpPr>
        <p:spPr/>
        <p:txBody>
          <a:bodyPr>
            <a:normAutofit/>
          </a:bodyPr>
          <a:lstStyle/>
          <a:p>
            <a:r>
              <a:rPr lang="en-US" dirty="0"/>
              <a:t>Ran Density Plots for all measures</a:t>
            </a:r>
          </a:p>
          <a:p>
            <a:r>
              <a:rPr lang="en-US" dirty="0"/>
              <a:t>Ran Histograms for all measures</a:t>
            </a:r>
          </a:p>
          <a:p>
            <a:r>
              <a:rPr lang="en-US" dirty="0"/>
              <a:t>Ran QQ Plots for all measures</a:t>
            </a:r>
          </a:p>
          <a:p>
            <a:r>
              <a:rPr lang="en-US" dirty="0"/>
              <a:t>Performed Shapiro Test on all measures</a:t>
            </a:r>
          </a:p>
          <a:p>
            <a:r>
              <a:rPr lang="en-US" dirty="0"/>
              <a:t>Concluded that data was not normally distributed therefore, I would have to use a Non Parametric means of predictive analytics</a:t>
            </a:r>
          </a:p>
        </p:txBody>
      </p:sp>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577141"/>
            <a:ext cx="12192000" cy="1252151"/>
          </a:xfrm>
          <a:prstGeom prst="rect">
            <a:avLst/>
          </a:prstGeom>
        </p:spPr>
      </p:pic>
    </p:spTree>
    <p:extLst>
      <p:ext uri="{BB962C8B-B14F-4D97-AF65-F5344CB8AC3E}">
        <p14:creationId xmlns:p14="http://schemas.microsoft.com/office/powerpoint/2010/main" val="75015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4">
                <a:lumMod val="50000"/>
              </a:schemeClr>
            </a:gs>
            <a:gs pos="28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1120" y="685800"/>
            <a:ext cx="9509760" cy="1014984"/>
          </a:xfrm>
        </p:spPr>
        <p:txBody>
          <a:bodyPr/>
          <a:lstStyle/>
          <a:p>
            <a:r>
              <a:rPr lang="en-US" dirty="0"/>
              <a:t>KNN Classifier</a:t>
            </a:r>
          </a:p>
        </p:txBody>
      </p:sp>
      <p:sp>
        <p:nvSpPr>
          <p:cNvPr id="3" name="Content Placeholder 2"/>
          <p:cNvSpPr>
            <a:spLocks noGrp="1"/>
          </p:cNvSpPr>
          <p:nvPr>
            <p:ph idx="1"/>
          </p:nvPr>
        </p:nvSpPr>
        <p:spPr/>
        <p:txBody>
          <a:bodyPr>
            <a:normAutofit/>
          </a:bodyPr>
          <a:lstStyle/>
          <a:p>
            <a:pPr marL="45720" indent="0">
              <a:buNone/>
            </a:pPr>
            <a:r>
              <a:rPr lang="en-US" dirty="0"/>
              <a:t>I chose to use KNN Classifier for a variety of reasons</a:t>
            </a:r>
          </a:p>
          <a:p>
            <a:pPr marL="502920" indent="-457200">
              <a:buFont typeface="+mj-lt"/>
              <a:buAutoNum type="arabicPeriod"/>
            </a:pPr>
            <a:r>
              <a:rPr lang="en-US" dirty="0"/>
              <a:t>Of all the machine learning methods, I had the best grasp of KNN from a theoretic perspective</a:t>
            </a:r>
          </a:p>
          <a:p>
            <a:pPr marL="502920" indent="-457200">
              <a:buFont typeface="+mj-lt"/>
              <a:buAutoNum type="arabicPeriod"/>
            </a:pPr>
            <a:r>
              <a:rPr lang="en-US" dirty="0"/>
              <a:t>All my measures were integers, so it made distance calculation easier without the hassle of conversion</a:t>
            </a:r>
          </a:p>
          <a:p>
            <a:pPr marL="502920" indent="-457200">
              <a:buFont typeface="+mj-lt"/>
              <a:buAutoNum type="arabicPeriod"/>
            </a:pPr>
            <a:r>
              <a:rPr lang="en-US" dirty="0"/>
              <a:t>No need to tune complex parameters just find the optimal value for K</a:t>
            </a:r>
          </a:p>
        </p:txBody>
      </p:sp>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577141"/>
            <a:ext cx="12192000" cy="1252151"/>
          </a:xfrm>
          <a:prstGeom prst="rect">
            <a:avLst/>
          </a:prstGeom>
        </p:spPr>
      </p:pic>
    </p:spTree>
    <p:extLst>
      <p:ext uri="{BB962C8B-B14F-4D97-AF65-F5344CB8AC3E}">
        <p14:creationId xmlns:p14="http://schemas.microsoft.com/office/powerpoint/2010/main" val="271810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0"/>
              </a:schemeClr>
            </a:gs>
            <a:gs pos="29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1120" y="685800"/>
            <a:ext cx="9509760" cy="1014984"/>
          </a:xfrm>
        </p:spPr>
        <p:txBody>
          <a:bodyPr/>
          <a:lstStyle/>
          <a:p>
            <a:r>
              <a:rPr lang="en-US" dirty="0"/>
              <a:t>Why Coors Field?</a:t>
            </a:r>
          </a:p>
        </p:txBody>
      </p:sp>
      <p:sp>
        <p:nvSpPr>
          <p:cNvPr id="3" name="Content Placeholder 2"/>
          <p:cNvSpPr>
            <a:spLocks noGrp="1"/>
          </p:cNvSpPr>
          <p:nvPr>
            <p:ph idx="1"/>
          </p:nvPr>
        </p:nvSpPr>
        <p:spPr/>
        <p:txBody>
          <a:bodyPr>
            <a:normAutofit/>
          </a:bodyPr>
          <a:lstStyle/>
          <a:p>
            <a:r>
              <a:rPr lang="en-US" dirty="0"/>
              <a:t>Since its inception in 1995, Coors has been feared by pitchers and praised by hitters</a:t>
            </a:r>
          </a:p>
          <a:p>
            <a:r>
              <a:rPr lang="en-US" dirty="0"/>
              <a:t>Typically Over/Under totals for MLB hover in the 6-8 range, Coors consistently in the 11 plus range</a:t>
            </a:r>
          </a:p>
          <a:p>
            <a:r>
              <a:rPr lang="en-US" dirty="0"/>
              <a:t>Thin air increases ball flight</a:t>
            </a:r>
          </a:p>
          <a:p>
            <a:r>
              <a:rPr lang="en-US" dirty="0"/>
              <a:t>Dry air hardens baseballs making them more elastic when they hit a bat thus adding to exit velocity</a:t>
            </a:r>
          </a:p>
          <a:p>
            <a:r>
              <a:rPr lang="en-US" dirty="0"/>
              <a:t>Seams do not catch thin mountain air as much as they do at sea level, thus breaking pitches lose much of their break as well as the pitchers ability to control them (more to come on this in Practicum 2!)</a:t>
            </a:r>
          </a:p>
          <a:p>
            <a:endParaRPr lang="en-US" dirty="0"/>
          </a:p>
        </p:txBody>
      </p:sp>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577141"/>
            <a:ext cx="12192000" cy="1252151"/>
          </a:xfrm>
          <a:prstGeom prst="rect">
            <a:avLst/>
          </a:prstGeom>
        </p:spPr>
      </p:pic>
    </p:spTree>
    <p:extLst>
      <p:ext uri="{BB962C8B-B14F-4D97-AF65-F5344CB8AC3E}">
        <p14:creationId xmlns:p14="http://schemas.microsoft.com/office/powerpoint/2010/main" val="253072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4">
                <a:lumMod val="50000"/>
              </a:schemeClr>
            </a:gs>
            <a:gs pos="28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1120" y="685800"/>
            <a:ext cx="9509760" cy="1014984"/>
          </a:xfrm>
        </p:spPr>
        <p:txBody>
          <a:bodyPr/>
          <a:lstStyle/>
          <a:p>
            <a:r>
              <a:rPr lang="en-US" dirty="0"/>
              <a:t>KNN Classifier</a:t>
            </a:r>
          </a:p>
        </p:txBody>
      </p:sp>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577141"/>
            <a:ext cx="12192000" cy="1252151"/>
          </a:xfrm>
          <a:prstGeom prst="rect">
            <a:avLst/>
          </a:prstGeom>
        </p:spPr>
      </p:pic>
      <p:pic>
        <p:nvPicPr>
          <p:cNvPr id="6" name="Picture 5">
            <a:extLst>
              <a:ext uri="{FF2B5EF4-FFF2-40B4-BE49-F238E27FC236}">
                <a16:creationId xmlns:a16="http://schemas.microsoft.com/office/drawing/2014/main" id="{3DA83958-9C92-4693-9A9C-7DDD19B48B51}"/>
              </a:ext>
            </a:extLst>
          </p:cNvPr>
          <p:cNvPicPr>
            <a:picLocks noChangeAspect="1"/>
          </p:cNvPicPr>
          <p:nvPr/>
        </p:nvPicPr>
        <p:blipFill>
          <a:blip r:embed="rId5"/>
          <a:stretch>
            <a:fillRect/>
          </a:stretch>
        </p:blipFill>
        <p:spPr>
          <a:xfrm>
            <a:off x="755196" y="2052637"/>
            <a:ext cx="5362575" cy="2752725"/>
          </a:xfrm>
          <a:prstGeom prst="rect">
            <a:avLst/>
          </a:prstGeom>
        </p:spPr>
      </p:pic>
      <p:sp>
        <p:nvSpPr>
          <p:cNvPr id="7" name="Rectangle 6">
            <a:extLst>
              <a:ext uri="{FF2B5EF4-FFF2-40B4-BE49-F238E27FC236}">
                <a16:creationId xmlns:a16="http://schemas.microsoft.com/office/drawing/2014/main" id="{8862E57A-EE2D-494C-8310-874F435B03E7}"/>
              </a:ext>
            </a:extLst>
          </p:cNvPr>
          <p:cNvSpPr/>
          <p:nvPr/>
        </p:nvSpPr>
        <p:spPr>
          <a:xfrm>
            <a:off x="685800" y="2262600"/>
            <a:ext cx="914400"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137EB7-B847-4853-A1B5-9B42A9CB673D}"/>
              </a:ext>
            </a:extLst>
          </p:cNvPr>
          <p:cNvSpPr txBox="1"/>
          <p:nvPr/>
        </p:nvSpPr>
        <p:spPr>
          <a:xfrm>
            <a:off x="7162800" y="2052637"/>
            <a:ext cx="3886200" cy="2419124"/>
          </a:xfrm>
          <a:prstGeom prst="rect">
            <a:avLst/>
          </a:prstGeom>
          <a:noFill/>
        </p:spPr>
        <p:txBody>
          <a:bodyPr wrap="square" rtlCol="0">
            <a:spAutoFit/>
          </a:bodyPr>
          <a:lstStyle/>
          <a:p>
            <a:pPr>
              <a:lnSpc>
                <a:spcPct val="90000"/>
              </a:lnSpc>
              <a:spcBef>
                <a:spcPct val="0"/>
              </a:spcBef>
            </a:pPr>
            <a:r>
              <a:rPr lang="en-US" sz="2400" dirty="0">
                <a:solidFill>
                  <a:schemeClr val="tx2">
                    <a:lumMod val="75000"/>
                  </a:schemeClr>
                </a:solidFill>
                <a:latin typeface="+mj-lt"/>
                <a:ea typeface="+mj-ea"/>
                <a:cs typeface="+mj-cs"/>
              </a:rPr>
              <a:t>Ability to move my line was critical to my project as Over/Under lines change by the game, this gives my model flexibility, though it does require me to reassess optimal values for K.</a:t>
            </a:r>
          </a:p>
        </p:txBody>
      </p:sp>
      <p:cxnSp>
        <p:nvCxnSpPr>
          <p:cNvPr id="12" name="Straight Arrow Connector 11">
            <a:extLst>
              <a:ext uri="{FF2B5EF4-FFF2-40B4-BE49-F238E27FC236}">
                <a16:creationId xmlns:a16="http://schemas.microsoft.com/office/drawing/2014/main" id="{D77B1145-90FC-47E5-BEBC-C0794315086F}"/>
              </a:ext>
            </a:extLst>
          </p:cNvPr>
          <p:cNvCxnSpPr/>
          <p:nvPr/>
        </p:nvCxnSpPr>
        <p:spPr>
          <a:xfrm flipH="1">
            <a:off x="1600200" y="2262600"/>
            <a:ext cx="5562600" cy="1239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6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4">
                <a:lumMod val="50000"/>
              </a:schemeClr>
            </a:gs>
            <a:gs pos="28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1120" y="685800"/>
            <a:ext cx="9509760" cy="1014984"/>
          </a:xfrm>
        </p:spPr>
        <p:txBody>
          <a:bodyPr/>
          <a:lstStyle/>
          <a:p>
            <a:r>
              <a:rPr lang="en-US" dirty="0"/>
              <a:t>Running the Code</a:t>
            </a:r>
          </a:p>
        </p:txBody>
      </p:sp>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577141"/>
            <a:ext cx="12192000" cy="1252151"/>
          </a:xfrm>
          <a:prstGeom prst="rect">
            <a:avLst/>
          </a:prstGeom>
        </p:spPr>
      </p:pic>
      <p:sp>
        <p:nvSpPr>
          <p:cNvPr id="10" name="TextBox 9">
            <a:extLst>
              <a:ext uri="{FF2B5EF4-FFF2-40B4-BE49-F238E27FC236}">
                <a16:creationId xmlns:a16="http://schemas.microsoft.com/office/drawing/2014/main" id="{2E137EB7-B847-4853-A1B5-9B42A9CB673D}"/>
              </a:ext>
            </a:extLst>
          </p:cNvPr>
          <p:cNvSpPr txBox="1"/>
          <p:nvPr/>
        </p:nvSpPr>
        <p:spPr>
          <a:xfrm>
            <a:off x="6400800" y="1700784"/>
            <a:ext cx="3886200" cy="1421928"/>
          </a:xfrm>
          <a:prstGeom prst="rect">
            <a:avLst/>
          </a:prstGeom>
          <a:noFill/>
        </p:spPr>
        <p:txBody>
          <a:bodyPr wrap="square" rtlCol="0">
            <a:spAutoFit/>
          </a:bodyPr>
          <a:lstStyle/>
          <a:p>
            <a:pPr marL="342900" indent="-342900">
              <a:lnSpc>
                <a:spcPct val="90000"/>
              </a:lnSpc>
              <a:spcBef>
                <a:spcPct val="0"/>
              </a:spcBef>
              <a:buFont typeface="Arial" panose="020B0604020202020204" pitchFamily="34" charset="0"/>
              <a:buChar char="•"/>
            </a:pPr>
            <a:r>
              <a:rPr lang="en-US" sz="2400" dirty="0">
                <a:solidFill>
                  <a:schemeClr val="tx2">
                    <a:lumMod val="75000"/>
                  </a:schemeClr>
                </a:solidFill>
                <a:latin typeface="+mj-lt"/>
                <a:ea typeface="+mj-ea"/>
                <a:cs typeface="+mj-cs"/>
              </a:rPr>
              <a:t>Dividing my data into training and testing</a:t>
            </a:r>
          </a:p>
          <a:p>
            <a:pPr marL="342900" indent="-342900">
              <a:lnSpc>
                <a:spcPct val="90000"/>
              </a:lnSpc>
              <a:spcBef>
                <a:spcPct val="0"/>
              </a:spcBef>
              <a:buFont typeface="Arial" panose="020B0604020202020204" pitchFamily="34" charset="0"/>
              <a:buChar char="•"/>
            </a:pPr>
            <a:r>
              <a:rPr lang="en-US" sz="2400" dirty="0">
                <a:solidFill>
                  <a:schemeClr val="tx2">
                    <a:lumMod val="75000"/>
                  </a:schemeClr>
                </a:solidFill>
                <a:latin typeface="+mj-lt"/>
                <a:ea typeface="+mj-ea"/>
                <a:cs typeface="+mj-cs"/>
              </a:rPr>
              <a:t>Separating my targets from my features</a:t>
            </a:r>
          </a:p>
        </p:txBody>
      </p:sp>
      <p:pic>
        <p:nvPicPr>
          <p:cNvPr id="3" name="Picture 2">
            <a:extLst>
              <a:ext uri="{FF2B5EF4-FFF2-40B4-BE49-F238E27FC236}">
                <a16:creationId xmlns:a16="http://schemas.microsoft.com/office/drawing/2014/main" id="{C478152E-26D8-4DCC-BA31-5E9230F222C2}"/>
              </a:ext>
            </a:extLst>
          </p:cNvPr>
          <p:cNvPicPr>
            <a:picLocks noChangeAspect="1"/>
          </p:cNvPicPr>
          <p:nvPr/>
        </p:nvPicPr>
        <p:blipFill>
          <a:blip r:embed="rId5"/>
          <a:stretch>
            <a:fillRect/>
          </a:stretch>
        </p:blipFill>
        <p:spPr>
          <a:xfrm>
            <a:off x="1341120" y="1749845"/>
            <a:ext cx="3124200" cy="3269512"/>
          </a:xfrm>
          <a:prstGeom prst="rect">
            <a:avLst/>
          </a:prstGeom>
        </p:spPr>
      </p:pic>
    </p:spTree>
    <p:extLst>
      <p:ext uri="{BB962C8B-B14F-4D97-AF65-F5344CB8AC3E}">
        <p14:creationId xmlns:p14="http://schemas.microsoft.com/office/powerpoint/2010/main" val="3346954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4">
                <a:lumMod val="50000"/>
              </a:schemeClr>
            </a:gs>
            <a:gs pos="28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1120" y="685800"/>
            <a:ext cx="9509760" cy="1014984"/>
          </a:xfrm>
        </p:spPr>
        <p:txBody>
          <a:bodyPr/>
          <a:lstStyle/>
          <a:p>
            <a:r>
              <a:rPr lang="en-US" dirty="0"/>
              <a:t>Running the Code</a:t>
            </a:r>
          </a:p>
        </p:txBody>
      </p:sp>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577141"/>
            <a:ext cx="12192000" cy="1252151"/>
          </a:xfrm>
          <a:prstGeom prst="rect">
            <a:avLst/>
          </a:prstGeom>
        </p:spPr>
      </p:pic>
      <p:sp>
        <p:nvSpPr>
          <p:cNvPr id="10" name="TextBox 9">
            <a:extLst>
              <a:ext uri="{FF2B5EF4-FFF2-40B4-BE49-F238E27FC236}">
                <a16:creationId xmlns:a16="http://schemas.microsoft.com/office/drawing/2014/main" id="{2E137EB7-B847-4853-A1B5-9B42A9CB673D}"/>
              </a:ext>
            </a:extLst>
          </p:cNvPr>
          <p:cNvSpPr txBox="1"/>
          <p:nvPr/>
        </p:nvSpPr>
        <p:spPr>
          <a:xfrm>
            <a:off x="6400800" y="1700784"/>
            <a:ext cx="3886200" cy="2751522"/>
          </a:xfrm>
          <a:prstGeom prst="rect">
            <a:avLst/>
          </a:prstGeom>
          <a:noFill/>
        </p:spPr>
        <p:txBody>
          <a:bodyPr wrap="square" rtlCol="0">
            <a:spAutoFit/>
          </a:bodyPr>
          <a:lstStyle/>
          <a:p>
            <a:pPr marL="342900" indent="-342900">
              <a:lnSpc>
                <a:spcPct val="90000"/>
              </a:lnSpc>
              <a:spcBef>
                <a:spcPct val="0"/>
              </a:spcBef>
              <a:buFont typeface="Arial" panose="020B0604020202020204" pitchFamily="34" charset="0"/>
              <a:buChar char="•"/>
            </a:pPr>
            <a:r>
              <a:rPr lang="en-US" sz="2400" dirty="0">
                <a:solidFill>
                  <a:schemeClr val="tx2">
                    <a:lumMod val="75000"/>
                  </a:schemeClr>
                </a:solidFill>
                <a:latin typeface="+mj-lt"/>
                <a:ea typeface="+mj-ea"/>
                <a:cs typeface="+mj-cs"/>
              </a:rPr>
              <a:t>Create function to help measure accuracy</a:t>
            </a:r>
          </a:p>
          <a:p>
            <a:pPr marL="342900" indent="-342900">
              <a:lnSpc>
                <a:spcPct val="90000"/>
              </a:lnSpc>
              <a:spcBef>
                <a:spcPct val="0"/>
              </a:spcBef>
              <a:buFont typeface="Arial" panose="020B0604020202020204" pitchFamily="34" charset="0"/>
              <a:buChar char="•"/>
            </a:pPr>
            <a:r>
              <a:rPr lang="en-US" sz="2400" dirty="0">
                <a:solidFill>
                  <a:schemeClr val="tx2">
                    <a:lumMod val="75000"/>
                  </a:schemeClr>
                </a:solidFill>
                <a:latin typeface="+mj-lt"/>
                <a:ea typeface="+mj-ea"/>
                <a:cs typeface="+mj-cs"/>
              </a:rPr>
              <a:t>Run for all values of K for target features on target predictors</a:t>
            </a:r>
          </a:p>
          <a:p>
            <a:pPr marL="342900" indent="-342900">
              <a:lnSpc>
                <a:spcPct val="90000"/>
              </a:lnSpc>
              <a:spcBef>
                <a:spcPct val="0"/>
              </a:spcBef>
              <a:buFont typeface="Arial" panose="020B0604020202020204" pitchFamily="34" charset="0"/>
              <a:buChar char="•"/>
            </a:pPr>
            <a:r>
              <a:rPr lang="en-US" sz="2400" dirty="0">
                <a:solidFill>
                  <a:schemeClr val="tx2">
                    <a:lumMod val="75000"/>
                  </a:schemeClr>
                </a:solidFill>
              </a:rPr>
              <a:t>Run for all values of K for target features on test predictors</a:t>
            </a:r>
          </a:p>
        </p:txBody>
      </p:sp>
      <p:pic>
        <p:nvPicPr>
          <p:cNvPr id="4" name="Picture 3">
            <a:extLst>
              <a:ext uri="{FF2B5EF4-FFF2-40B4-BE49-F238E27FC236}">
                <a16:creationId xmlns:a16="http://schemas.microsoft.com/office/drawing/2014/main" id="{2B054646-5377-46AD-BC7A-8D36449C972A}"/>
              </a:ext>
            </a:extLst>
          </p:cNvPr>
          <p:cNvPicPr>
            <a:picLocks noChangeAspect="1"/>
          </p:cNvPicPr>
          <p:nvPr/>
        </p:nvPicPr>
        <p:blipFill>
          <a:blip r:embed="rId5"/>
          <a:stretch>
            <a:fillRect/>
          </a:stretch>
        </p:blipFill>
        <p:spPr>
          <a:xfrm>
            <a:off x="609600" y="1828800"/>
            <a:ext cx="5057775" cy="2809875"/>
          </a:xfrm>
          <a:prstGeom prst="rect">
            <a:avLst/>
          </a:prstGeom>
        </p:spPr>
      </p:pic>
    </p:spTree>
    <p:extLst>
      <p:ext uri="{BB962C8B-B14F-4D97-AF65-F5344CB8AC3E}">
        <p14:creationId xmlns:p14="http://schemas.microsoft.com/office/powerpoint/2010/main" val="151684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4">
                <a:lumMod val="50000"/>
              </a:schemeClr>
            </a:gs>
            <a:gs pos="28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1120" y="685800"/>
            <a:ext cx="9509760" cy="1014984"/>
          </a:xfrm>
        </p:spPr>
        <p:txBody>
          <a:bodyPr/>
          <a:lstStyle/>
          <a:p>
            <a:r>
              <a:rPr lang="en-US" dirty="0"/>
              <a:t>Running the Code</a:t>
            </a:r>
          </a:p>
        </p:txBody>
      </p:sp>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577141"/>
            <a:ext cx="12192000" cy="1252151"/>
          </a:xfrm>
          <a:prstGeom prst="rect">
            <a:avLst/>
          </a:prstGeom>
        </p:spPr>
      </p:pic>
      <p:pic>
        <p:nvPicPr>
          <p:cNvPr id="3" name="Picture 2">
            <a:extLst>
              <a:ext uri="{FF2B5EF4-FFF2-40B4-BE49-F238E27FC236}">
                <a16:creationId xmlns:a16="http://schemas.microsoft.com/office/drawing/2014/main" id="{BE81C229-F4DA-4356-A81D-18CDE3608AEC}"/>
              </a:ext>
            </a:extLst>
          </p:cNvPr>
          <p:cNvPicPr>
            <a:picLocks noChangeAspect="1"/>
          </p:cNvPicPr>
          <p:nvPr/>
        </p:nvPicPr>
        <p:blipFill>
          <a:blip r:embed="rId5"/>
          <a:stretch>
            <a:fillRect/>
          </a:stretch>
        </p:blipFill>
        <p:spPr>
          <a:xfrm>
            <a:off x="838200" y="1828800"/>
            <a:ext cx="3914775" cy="1409700"/>
          </a:xfrm>
          <a:prstGeom prst="rect">
            <a:avLst/>
          </a:prstGeom>
        </p:spPr>
      </p:pic>
      <p:pic>
        <p:nvPicPr>
          <p:cNvPr id="5" name="Picture 4">
            <a:extLst>
              <a:ext uri="{FF2B5EF4-FFF2-40B4-BE49-F238E27FC236}">
                <a16:creationId xmlns:a16="http://schemas.microsoft.com/office/drawing/2014/main" id="{77EC8277-4C80-4D50-873C-5AD0ADD5465D}"/>
              </a:ext>
            </a:extLst>
          </p:cNvPr>
          <p:cNvPicPr>
            <a:picLocks noChangeAspect="1"/>
          </p:cNvPicPr>
          <p:nvPr/>
        </p:nvPicPr>
        <p:blipFill>
          <a:blip r:embed="rId6"/>
          <a:stretch>
            <a:fillRect/>
          </a:stretch>
        </p:blipFill>
        <p:spPr>
          <a:xfrm>
            <a:off x="5153025" y="1802960"/>
            <a:ext cx="6200775" cy="3409950"/>
          </a:xfrm>
          <a:prstGeom prst="rect">
            <a:avLst/>
          </a:prstGeom>
        </p:spPr>
      </p:pic>
      <p:pic>
        <p:nvPicPr>
          <p:cNvPr id="4" name="Picture 3">
            <a:extLst>
              <a:ext uri="{FF2B5EF4-FFF2-40B4-BE49-F238E27FC236}">
                <a16:creationId xmlns:a16="http://schemas.microsoft.com/office/drawing/2014/main" id="{7B81A598-2192-49B2-961D-77E32CA820ED}"/>
              </a:ext>
            </a:extLst>
          </p:cNvPr>
          <p:cNvPicPr>
            <a:picLocks noChangeAspect="1"/>
          </p:cNvPicPr>
          <p:nvPr/>
        </p:nvPicPr>
        <p:blipFill>
          <a:blip r:embed="rId7"/>
          <a:stretch>
            <a:fillRect/>
          </a:stretch>
        </p:blipFill>
        <p:spPr>
          <a:xfrm>
            <a:off x="820057" y="3635058"/>
            <a:ext cx="3248025" cy="1447800"/>
          </a:xfrm>
          <a:prstGeom prst="rect">
            <a:avLst/>
          </a:prstGeom>
        </p:spPr>
      </p:pic>
      <p:sp>
        <p:nvSpPr>
          <p:cNvPr id="6" name="Rectangle 5">
            <a:extLst>
              <a:ext uri="{FF2B5EF4-FFF2-40B4-BE49-F238E27FC236}">
                <a16:creationId xmlns:a16="http://schemas.microsoft.com/office/drawing/2014/main" id="{6494DA57-2E73-4AC3-B0F7-2FF349643814}"/>
              </a:ext>
            </a:extLst>
          </p:cNvPr>
          <p:cNvSpPr/>
          <p:nvPr/>
        </p:nvSpPr>
        <p:spPr>
          <a:xfrm>
            <a:off x="6477000" y="1981200"/>
            <a:ext cx="76200" cy="2438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418DD9-7860-4B81-90E5-BD75911B04DF}"/>
              </a:ext>
            </a:extLst>
          </p:cNvPr>
          <p:cNvSpPr/>
          <p:nvPr/>
        </p:nvSpPr>
        <p:spPr>
          <a:xfrm>
            <a:off x="9372600" y="2065015"/>
            <a:ext cx="76200" cy="2438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11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4">
                <a:lumMod val="50000"/>
              </a:schemeClr>
            </a:gs>
            <a:gs pos="28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Results</a:t>
            </a:r>
          </a:p>
        </p:txBody>
      </p:sp>
      <p:sp>
        <p:nvSpPr>
          <p:cNvPr id="6" name="Content Placeholder 5">
            <a:extLst>
              <a:ext uri="{FF2B5EF4-FFF2-40B4-BE49-F238E27FC236}">
                <a16:creationId xmlns:a16="http://schemas.microsoft.com/office/drawing/2014/main" id="{FCE337AE-ACA6-471F-A7ED-58FD0680B133}"/>
              </a:ext>
            </a:extLst>
          </p:cNvPr>
          <p:cNvSpPr>
            <a:spLocks noGrp="1"/>
          </p:cNvSpPr>
          <p:nvPr>
            <p:ph idx="1"/>
          </p:nvPr>
        </p:nvSpPr>
        <p:spPr/>
        <p:txBody>
          <a:bodyPr/>
          <a:lstStyle/>
          <a:p>
            <a:r>
              <a:rPr lang="en-US" dirty="0"/>
              <a:t>Additionally ran K means 5 fold cross validation</a:t>
            </a:r>
          </a:p>
          <a:p>
            <a:r>
              <a:rPr lang="en-US" dirty="0"/>
              <a:t>Ran on training data set as well as the entire data set</a:t>
            </a:r>
          </a:p>
          <a:p>
            <a:r>
              <a:rPr lang="en-US" dirty="0"/>
              <a:t>Averaged an optimal number of k between 7 and 9 with an accuracy of about 57%</a:t>
            </a:r>
          </a:p>
        </p:txBody>
      </p:sp>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577141"/>
            <a:ext cx="12192000" cy="1252151"/>
          </a:xfrm>
          <a:prstGeom prst="rect">
            <a:avLst/>
          </a:prstGeom>
        </p:spPr>
      </p:pic>
    </p:spTree>
    <p:extLst>
      <p:ext uri="{BB962C8B-B14F-4D97-AF65-F5344CB8AC3E}">
        <p14:creationId xmlns:p14="http://schemas.microsoft.com/office/powerpoint/2010/main" val="153789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4">
                <a:lumMod val="50000"/>
              </a:schemeClr>
            </a:gs>
            <a:gs pos="28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Model</a:t>
            </a:r>
          </a:p>
        </p:txBody>
      </p:sp>
      <p:sp>
        <p:nvSpPr>
          <p:cNvPr id="6" name="Content Placeholder 5">
            <a:extLst>
              <a:ext uri="{FF2B5EF4-FFF2-40B4-BE49-F238E27FC236}">
                <a16:creationId xmlns:a16="http://schemas.microsoft.com/office/drawing/2014/main" id="{FCE337AE-ACA6-471F-A7ED-58FD0680B133}"/>
              </a:ext>
            </a:extLst>
          </p:cNvPr>
          <p:cNvSpPr>
            <a:spLocks noGrp="1"/>
          </p:cNvSpPr>
          <p:nvPr>
            <p:ph idx="1"/>
          </p:nvPr>
        </p:nvSpPr>
        <p:spPr/>
        <p:txBody>
          <a:bodyPr/>
          <a:lstStyle/>
          <a:p>
            <a:r>
              <a:rPr lang="en-US" dirty="0"/>
              <a:t>Adjust value for Line in R script</a:t>
            </a:r>
          </a:p>
          <a:p>
            <a:r>
              <a:rPr lang="en-US" dirty="0"/>
              <a:t>Add row of data for the game along with the corresponding atmospheric conditions for the game including day night</a:t>
            </a:r>
          </a:p>
        </p:txBody>
      </p:sp>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577141"/>
            <a:ext cx="12192000" cy="1252151"/>
          </a:xfrm>
          <a:prstGeom prst="rect">
            <a:avLst/>
          </a:prstGeom>
        </p:spPr>
      </p:pic>
    </p:spTree>
    <p:extLst>
      <p:ext uri="{BB962C8B-B14F-4D97-AF65-F5344CB8AC3E}">
        <p14:creationId xmlns:p14="http://schemas.microsoft.com/office/powerpoint/2010/main" val="171001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4">
                <a:lumMod val="50000"/>
              </a:schemeClr>
            </a:gs>
            <a:gs pos="28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6" name="Content Placeholder 5">
            <a:extLst>
              <a:ext uri="{FF2B5EF4-FFF2-40B4-BE49-F238E27FC236}">
                <a16:creationId xmlns:a16="http://schemas.microsoft.com/office/drawing/2014/main" id="{FCE337AE-ACA6-471F-A7ED-58FD0680B133}"/>
              </a:ext>
            </a:extLst>
          </p:cNvPr>
          <p:cNvSpPr>
            <a:spLocks noGrp="1"/>
          </p:cNvSpPr>
          <p:nvPr>
            <p:ph idx="1"/>
          </p:nvPr>
        </p:nvSpPr>
        <p:spPr/>
        <p:txBody>
          <a:bodyPr/>
          <a:lstStyle/>
          <a:p>
            <a:r>
              <a:rPr lang="en-US" dirty="0"/>
              <a:t>There is no MAGIC BULLET</a:t>
            </a:r>
          </a:p>
          <a:p>
            <a:r>
              <a:rPr lang="en-US" dirty="0"/>
              <a:t>Think BIG than react small, focus on big trends, do not try to unlock minute mysteries</a:t>
            </a:r>
          </a:p>
          <a:p>
            <a:r>
              <a:rPr lang="en-US" dirty="0"/>
              <a:t>CHECK SOURCE DATA!</a:t>
            </a:r>
          </a:p>
          <a:p>
            <a:r>
              <a:rPr lang="en-US" dirty="0"/>
              <a:t>Incremental QA checks</a:t>
            </a:r>
          </a:p>
          <a:p>
            <a:r>
              <a:rPr lang="en-US" dirty="0"/>
              <a:t>Get more data, (I did correlation plots for my measures to runs but no trends, I think more data would have changed this)</a:t>
            </a:r>
          </a:p>
        </p:txBody>
      </p:sp>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577141"/>
            <a:ext cx="12192000" cy="1252151"/>
          </a:xfrm>
          <a:prstGeom prst="rect">
            <a:avLst/>
          </a:prstGeom>
        </p:spPr>
      </p:pic>
    </p:spTree>
    <p:extLst>
      <p:ext uri="{BB962C8B-B14F-4D97-AF65-F5344CB8AC3E}">
        <p14:creationId xmlns:p14="http://schemas.microsoft.com/office/powerpoint/2010/main" val="91375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4">
                <a:lumMod val="50000"/>
              </a:schemeClr>
            </a:gs>
            <a:gs pos="28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 Cited</a:t>
            </a:r>
          </a:p>
        </p:txBody>
      </p:sp>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577141"/>
            <a:ext cx="12192000" cy="1252151"/>
          </a:xfrm>
          <a:prstGeom prst="rect">
            <a:avLst/>
          </a:prstGeom>
        </p:spPr>
      </p:pic>
      <p:pic>
        <p:nvPicPr>
          <p:cNvPr id="7" name="Content Placeholder 6">
            <a:extLst>
              <a:ext uri="{FF2B5EF4-FFF2-40B4-BE49-F238E27FC236}">
                <a16:creationId xmlns:a16="http://schemas.microsoft.com/office/drawing/2014/main" id="{155C4935-D9E2-4BFF-807B-4FDC192D4F43}"/>
              </a:ext>
            </a:extLst>
          </p:cNvPr>
          <p:cNvPicPr>
            <a:picLocks noGrp="1" noChangeAspect="1"/>
          </p:cNvPicPr>
          <p:nvPr>
            <p:ph idx="1"/>
          </p:nvPr>
        </p:nvPicPr>
        <p:blipFill>
          <a:blip r:embed="rId5"/>
          <a:stretch>
            <a:fillRect/>
          </a:stretch>
        </p:blipFill>
        <p:spPr>
          <a:xfrm>
            <a:off x="1447800" y="1914525"/>
            <a:ext cx="6248400" cy="1514475"/>
          </a:xfrm>
          <a:prstGeom prst="rect">
            <a:avLst/>
          </a:prstGeom>
        </p:spPr>
      </p:pic>
    </p:spTree>
    <p:extLst>
      <p:ext uri="{BB962C8B-B14F-4D97-AF65-F5344CB8AC3E}">
        <p14:creationId xmlns:p14="http://schemas.microsoft.com/office/powerpoint/2010/main" val="309847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0"/>
              </a:schemeClr>
            </a:gs>
            <a:gs pos="29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867400"/>
            <a:ext cx="12192000" cy="961892"/>
          </a:xfrm>
          <a:prstGeom prst="rect">
            <a:avLst/>
          </a:prstGeom>
        </p:spPr>
      </p:pic>
      <p:sp>
        <p:nvSpPr>
          <p:cNvPr id="10" name="Title 1">
            <a:extLst>
              <a:ext uri="{FF2B5EF4-FFF2-40B4-BE49-F238E27FC236}">
                <a16:creationId xmlns:a16="http://schemas.microsoft.com/office/drawing/2014/main" id="{FE113ADF-3EC5-42C0-9BCA-C7E8F01A0F03}"/>
              </a:ext>
            </a:extLst>
          </p:cNvPr>
          <p:cNvSpPr>
            <a:spLocks noGrp="1"/>
          </p:cNvSpPr>
          <p:nvPr>
            <p:ph type="title"/>
          </p:nvPr>
        </p:nvSpPr>
        <p:spPr>
          <a:xfrm>
            <a:off x="1315720" y="731255"/>
            <a:ext cx="9509760" cy="1099207"/>
          </a:xfrm>
        </p:spPr>
        <p:txBody>
          <a:bodyPr/>
          <a:lstStyle/>
          <a:p>
            <a:r>
              <a:rPr lang="en-US" dirty="0"/>
              <a:t>Extracting Data</a:t>
            </a:r>
          </a:p>
        </p:txBody>
      </p:sp>
      <p:sp>
        <p:nvSpPr>
          <p:cNvPr id="11" name="Content Placeholder 5">
            <a:extLst>
              <a:ext uri="{FF2B5EF4-FFF2-40B4-BE49-F238E27FC236}">
                <a16:creationId xmlns:a16="http://schemas.microsoft.com/office/drawing/2014/main" id="{74B2A359-B469-467C-8186-2730453A49D5}"/>
              </a:ext>
            </a:extLst>
          </p:cNvPr>
          <p:cNvSpPr>
            <a:spLocks noGrp="1"/>
          </p:cNvSpPr>
          <p:nvPr>
            <p:ph sz="half" idx="1"/>
          </p:nvPr>
        </p:nvSpPr>
        <p:spPr>
          <a:xfrm>
            <a:off x="1341120" y="1901952"/>
            <a:ext cx="4572000" cy="3675189"/>
          </a:xfrm>
        </p:spPr>
        <p:txBody>
          <a:bodyPr>
            <a:normAutofit lnSpcReduction="10000"/>
          </a:bodyPr>
          <a:lstStyle/>
          <a:p>
            <a:r>
              <a:rPr lang="en-US" dirty="0"/>
              <a:t>Baseball Data</a:t>
            </a:r>
          </a:p>
          <a:p>
            <a:pPr lvl="1"/>
            <a:r>
              <a:rPr lang="en-US" dirty="0"/>
              <a:t>Utilize </a:t>
            </a:r>
            <a:r>
              <a:rPr lang="en-US" dirty="0">
                <a:hlinkClick r:id="rId5"/>
              </a:rPr>
              <a:t>www.baseball-reference.com</a:t>
            </a:r>
            <a:endParaRPr lang="en-US" dirty="0"/>
          </a:p>
          <a:p>
            <a:pPr lvl="1"/>
            <a:r>
              <a:rPr lang="en-US" dirty="0"/>
              <a:t>Pull every game the Rockies have played</a:t>
            </a:r>
          </a:p>
          <a:p>
            <a:pPr lvl="1"/>
            <a:r>
              <a:rPr lang="en-US" dirty="0"/>
              <a:t>Data includes</a:t>
            </a:r>
          </a:p>
          <a:p>
            <a:pPr lvl="2"/>
            <a:r>
              <a:rPr lang="en-US" dirty="0"/>
              <a:t>RA=Runs Against</a:t>
            </a:r>
          </a:p>
          <a:p>
            <a:pPr lvl="2"/>
            <a:r>
              <a:rPr lang="en-US" dirty="0"/>
              <a:t>R=Runs For</a:t>
            </a:r>
          </a:p>
          <a:p>
            <a:pPr lvl="2"/>
            <a:r>
              <a:rPr lang="en-US" dirty="0"/>
              <a:t>Home/Away</a:t>
            </a:r>
          </a:p>
          <a:p>
            <a:pPr lvl="2"/>
            <a:r>
              <a:rPr lang="en-US" dirty="0"/>
              <a:t>Starting Pitchers (will utilize in Practicum 2)</a:t>
            </a:r>
          </a:p>
          <a:p>
            <a:pPr lvl="2"/>
            <a:r>
              <a:rPr lang="en-US" dirty="0"/>
              <a:t>Date</a:t>
            </a:r>
          </a:p>
          <a:p>
            <a:pPr lvl="2"/>
            <a:r>
              <a:rPr lang="en-US" dirty="0"/>
              <a:t>Day/Night</a:t>
            </a:r>
          </a:p>
        </p:txBody>
      </p:sp>
      <p:sp>
        <p:nvSpPr>
          <p:cNvPr id="12" name="Content Placeholder 6">
            <a:extLst>
              <a:ext uri="{FF2B5EF4-FFF2-40B4-BE49-F238E27FC236}">
                <a16:creationId xmlns:a16="http://schemas.microsoft.com/office/drawing/2014/main" id="{66B1F787-CB40-4A58-920A-62262E42A093}"/>
              </a:ext>
            </a:extLst>
          </p:cNvPr>
          <p:cNvSpPr txBox="1">
            <a:spLocks/>
          </p:cNvSpPr>
          <p:nvPr/>
        </p:nvSpPr>
        <p:spPr>
          <a:xfrm>
            <a:off x="6278880" y="1901952"/>
            <a:ext cx="4572000" cy="3675189"/>
          </a:xfrm>
          <a:prstGeom prst="rect">
            <a:avLst/>
          </a:prstGeom>
        </p:spPr>
        <p:txBody>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a:t>Atmospheric Conditions</a:t>
            </a:r>
          </a:p>
          <a:p>
            <a:pPr lvl="1"/>
            <a:r>
              <a:rPr lang="en-US"/>
              <a:t>Utilize </a:t>
            </a:r>
          </a:p>
          <a:p>
            <a:pPr lvl="2"/>
            <a:r>
              <a:rPr lang="en-US">
                <a:hlinkClick r:id="rId6"/>
              </a:rPr>
              <a:t>https://www.wunderground.com</a:t>
            </a:r>
            <a:endParaRPr lang="en-US"/>
          </a:p>
          <a:p>
            <a:pPr lvl="2"/>
            <a:r>
              <a:rPr lang="en-US"/>
              <a:t>Pull atmospheric data for corresponding  data for dates of games</a:t>
            </a:r>
          </a:p>
          <a:p>
            <a:pPr lvl="2"/>
            <a:r>
              <a:rPr lang="en-US"/>
              <a:t>Pull hourly data to adjust to Day/Night Games</a:t>
            </a:r>
          </a:p>
          <a:p>
            <a:pPr lvl="2"/>
            <a:endParaRPr lang="en-US" dirty="0"/>
          </a:p>
        </p:txBody>
      </p:sp>
    </p:spTree>
    <p:extLst>
      <p:ext uri="{BB962C8B-B14F-4D97-AF65-F5344CB8AC3E}">
        <p14:creationId xmlns:p14="http://schemas.microsoft.com/office/powerpoint/2010/main" val="282069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0"/>
              </a:schemeClr>
            </a:gs>
            <a:gs pos="29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867400"/>
            <a:ext cx="12192000" cy="961892"/>
          </a:xfrm>
          <a:prstGeom prst="rect">
            <a:avLst/>
          </a:prstGeom>
        </p:spPr>
      </p:pic>
      <p:sp>
        <p:nvSpPr>
          <p:cNvPr id="13" name="Title 1">
            <a:extLst>
              <a:ext uri="{FF2B5EF4-FFF2-40B4-BE49-F238E27FC236}">
                <a16:creationId xmlns:a16="http://schemas.microsoft.com/office/drawing/2014/main" id="{7903E2A6-CB8B-4D73-BD63-AF2625AF9644}"/>
              </a:ext>
            </a:extLst>
          </p:cNvPr>
          <p:cNvSpPr>
            <a:spLocks noGrp="1"/>
          </p:cNvSpPr>
          <p:nvPr>
            <p:ph type="title"/>
          </p:nvPr>
        </p:nvSpPr>
        <p:spPr>
          <a:xfrm>
            <a:off x="1341120" y="467360"/>
            <a:ext cx="9509760" cy="1233424"/>
          </a:xfrm>
        </p:spPr>
        <p:txBody>
          <a:bodyPr/>
          <a:lstStyle/>
          <a:p>
            <a:r>
              <a:rPr lang="en-US" dirty="0"/>
              <a:t>Baseball Data Pull</a:t>
            </a:r>
          </a:p>
        </p:txBody>
      </p:sp>
      <p:sp>
        <p:nvSpPr>
          <p:cNvPr id="14" name="Content Placeholder 8">
            <a:extLst>
              <a:ext uri="{FF2B5EF4-FFF2-40B4-BE49-F238E27FC236}">
                <a16:creationId xmlns:a16="http://schemas.microsoft.com/office/drawing/2014/main" id="{BF29C1F4-B3F0-455B-94DB-37786D03BFA0}"/>
              </a:ext>
            </a:extLst>
          </p:cNvPr>
          <p:cNvSpPr>
            <a:spLocks noGrp="1"/>
          </p:cNvSpPr>
          <p:nvPr>
            <p:ph idx="1"/>
          </p:nvPr>
        </p:nvSpPr>
        <p:spPr>
          <a:xfrm>
            <a:off x="1341120" y="1901952"/>
            <a:ext cx="9509760" cy="1409193"/>
          </a:xfrm>
        </p:spPr>
        <p:txBody>
          <a:bodyPr/>
          <a:lstStyle/>
          <a:p>
            <a:r>
              <a:rPr lang="en-US" dirty="0"/>
              <a:t>Initial Code to grab data from </a:t>
            </a:r>
            <a:r>
              <a:rPr lang="en-US" dirty="0">
                <a:hlinkClick r:id="rId5"/>
              </a:rPr>
              <a:t>www.baseball-reference.com</a:t>
            </a:r>
            <a:endParaRPr lang="en-US" dirty="0"/>
          </a:p>
          <a:p>
            <a:pPr marL="45720" indent="0">
              <a:buNone/>
            </a:pPr>
            <a:r>
              <a:rPr lang="en-US" dirty="0"/>
              <a:t> </a:t>
            </a:r>
          </a:p>
        </p:txBody>
      </p:sp>
      <p:pic>
        <p:nvPicPr>
          <p:cNvPr id="15" name="Picture 14">
            <a:extLst>
              <a:ext uri="{FF2B5EF4-FFF2-40B4-BE49-F238E27FC236}">
                <a16:creationId xmlns:a16="http://schemas.microsoft.com/office/drawing/2014/main" id="{3BE7EFE4-5BF5-4C0A-B685-527BDFBD346F}"/>
              </a:ext>
            </a:extLst>
          </p:cNvPr>
          <p:cNvPicPr>
            <a:picLocks noChangeAspect="1"/>
          </p:cNvPicPr>
          <p:nvPr/>
        </p:nvPicPr>
        <p:blipFill>
          <a:blip r:embed="rId6"/>
          <a:stretch>
            <a:fillRect/>
          </a:stretch>
        </p:blipFill>
        <p:spPr>
          <a:xfrm>
            <a:off x="1676400" y="2215770"/>
            <a:ext cx="7820025" cy="1095375"/>
          </a:xfrm>
          <a:prstGeom prst="rect">
            <a:avLst/>
          </a:prstGeom>
        </p:spPr>
      </p:pic>
      <p:sp>
        <p:nvSpPr>
          <p:cNvPr id="16" name="Content Placeholder 8">
            <a:extLst>
              <a:ext uri="{FF2B5EF4-FFF2-40B4-BE49-F238E27FC236}">
                <a16:creationId xmlns:a16="http://schemas.microsoft.com/office/drawing/2014/main" id="{07A1837F-1CB8-4CBC-B761-61781EABFE4E}"/>
              </a:ext>
            </a:extLst>
          </p:cNvPr>
          <p:cNvSpPr txBox="1">
            <a:spLocks/>
          </p:cNvSpPr>
          <p:nvPr/>
        </p:nvSpPr>
        <p:spPr>
          <a:xfrm>
            <a:off x="1219200" y="3311145"/>
            <a:ext cx="9509760" cy="3546855"/>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This code tells R to go to the URL then read the HTML table which the desired data rests</a:t>
            </a:r>
          </a:p>
          <a:p>
            <a:r>
              <a:rPr lang="en-US" dirty="0"/>
              <a:t>Converts the data into a HTML Table which is more easily manipulated within R</a:t>
            </a:r>
          </a:p>
          <a:p>
            <a:pPr marL="45720" indent="0">
              <a:buFont typeface="Wingdings" pitchFamily="2" charset="2"/>
              <a:buNone/>
            </a:pPr>
            <a:r>
              <a:rPr lang="en-US" dirty="0"/>
              <a:t> </a:t>
            </a:r>
          </a:p>
        </p:txBody>
      </p:sp>
    </p:spTree>
    <p:extLst>
      <p:ext uri="{BB962C8B-B14F-4D97-AF65-F5344CB8AC3E}">
        <p14:creationId xmlns:p14="http://schemas.microsoft.com/office/powerpoint/2010/main" val="307490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0"/>
              </a:schemeClr>
            </a:gs>
            <a:gs pos="29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867400"/>
            <a:ext cx="12192000" cy="961892"/>
          </a:xfrm>
          <a:prstGeom prst="rect">
            <a:avLst/>
          </a:prstGeom>
        </p:spPr>
      </p:pic>
      <p:sp>
        <p:nvSpPr>
          <p:cNvPr id="12" name="Title 1">
            <a:extLst>
              <a:ext uri="{FF2B5EF4-FFF2-40B4-BE49-F238E27FC236}">
                <a16:creationId xmlns:a16="http://schemas.microsoft.com/office/drawing/2014/main" id="{5C5FC32C-9AD4-41F6-98D5-82C8736593B2}"/>
              </a:ext>
            </a:extLst>
          </p:cNvPr>
          <p:cNvSpPr>
            <a:spLocks noGrp="1"/>
          </p:cNvSpPr>
          <p:nvPr>
            <p:ph type="title"/>
          </p:nvPr>
        </p:nvSpPr>
        <p:spPr>
          <a:xfrm>
            <a:off x="1341120" y="467360"/>
            <a:ext cx="9509760" cy="1233424"/>
          </a:xfrm>
        </p:spPr>
        <p:txBody>
          <a:bodyPr/>
          <a:lstStyle/>
          <a:p>
            <a:r>
              <a:rPr lang="en-US" dirty="0"/>
              <a:t>Baseball Data Clean</a:t>
            </a:r>
          </a:p>
        </p:txBody>
      </p:sp>
      <p:sp>
        <p:nvSpPr>
          <p:cNvPr id="17" name="Content Placeholder 8">
            <a:extLst>
              <a:ext uri="{FF2B5EF4-FFF2-40B4-BE49-F238E27FC236}">
                <a16:creationId xmlns:a16="http://schemas.microsoft.com/office/drawing/2014/main" id="{205D9337-B942-4137-ABE5-D3DD209714E4}"/>
              </a:ext>
            </a:extLst>
          </p:cNvPr>
          <p:cNvSpPr>
            <a:spLocks noGrp="1"/>
          </p:cNvSpPr>
          <p:nvPr>
            <p:ph idx="1"/>
          </p:nvPr>
        </p:nvSpPr>
        <p:spPr>
          <a:xfrm>
            <a:off x="1341120" y="1901952"/>
            <a:ext cx="9509760" cy="4956048"/>
          </a:xfrm>
        </p:spPr>
        <p:txBody>
          <a:bodyPr/>
          <a:lstStyle/>
          <a:p>
            <a:r>
              <a:rPr lang="en-US" dirty="0"/>
              <a:t>The data in its inherit form is fairly messy and unable to be used for analysis, so I had to clean it and get it and format which could be joined to my weather data set</a:t>
            </a:r>
          </a:p>
          <a:p>
            <a:pPr marL="45720" indent="0">
              <a:buNone/>
            </a:pPr>
            <a:r>
              <a:rPr lang="en-US" dirty="0"/>
              <a:t> </a:t>
            </a:r>
          </a:p>
        </p:txBody>
      </p:sp>
      <p:pic>
        <p:nvPicPr>
          <p:cNvPr id="18" name="Picture 17">
            <a:extLst>
              <a:ext uri="{FF2B5EF4-FFF2-40B4-BE49-F238E27FC236}">
                <a16:creationId xmlns:a16="http://schemas.microsoft.com/office/drawing/2014/main" id="{A3EB6C79-4FA5-44A1-AE52-C413F6E80602}"/>
              </a:ext>
            </a:extLst>
          </p:cNvPr>
          <p:cNvPicPr>
            <a:picLocks noChangeAspect="1"/>
          </p:cNvPicPr>
          <p:nvPr/>
        </p:nvPicPr>
        <p:blipFill>
          <a:blip r:embed="rId5"/>
          <a:stretch>
            <a:fillRect/>
          </a:stretch>
        </p:blipFill>
        <p:spPr>
          <a:xfrm>
            <a:off x="1676400" y="2514600"/>
            <a:ext cx="4953000" cy="3306128"/>
          </a:xfrm>
          <a:prstGeom prst="rect">
            <a:avLst/>
          </a:prstGeom>
        </p:spPr>
      </p:pic>
    </p:spTree>
    <p:extLst>
      <p:ext uri="{BB962C8B-B14F-4D97-AF65-F5344CB8AC3E}">
        <p14:creationId xmlns:p14="http://schemas.microsoft.com/office/powerpoint/2010/main" val="322451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0"/>
              </a:schemeClr>
            </a:gs>
            <a:gs pos="29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867400"/>
            <a:ext cx="12192000" cy="961892"/>
          </a:xfrm>
          <a:prstGeom prst="rect">
            <a:avLst/>
          </a:prstGeom>
        </p:spPr>
      </p:pic>
      <p:sp>
        <p:nvSpPr>
          <p:cNvPr id="12" name="Title 1">
            <a:extLst>
              <a:ext uri="{FF2B5EF4-FFF2-40B4-BE49-F238E27FC236}">
                <a16:creationId xmlns:a16="http://schemas.microsoft.com/office/drawing/2014/main" id="{5C5FC32C-9AD4-41F6-98D5-82C8736593B2}"/>
              </a:ext>
            </a:extLst>
          </p:cNvPr>
          <p:cNvSpPr>
            <a:spLocks noGrp="1"/>
          </p:cNvSpPr>
          <p:nvPr>
            <p:ph type="title"/>
          </p:nvPr>
        </p:nvSpPr>
        <p:spPr>
          <a:xfrm>
            <a:off x="1341120" y="467360"/>
            <a:ext cx="9509760" cy="1233424"/>
          </a:xfrm>
        </p:spPr>
        <p:txBody>
          <a:bodyPr/>
          <a:lstStyle/>
          <a:p>
            <a:r>
              <a:rPr lang="en-US" dirty="0"/>
              <a:t>Baseball Data Clean</a:t>
            </a:r>
          </a:p>
        </p:txBody>
      </p:sp>
      <p:sp>
        <p:nvSpPr>
          <p:cNvPr id="17" name="Content Placeholder 8">
            <a:extLst>
              <a:ext uri="{FF2B5EF4-FFF2-40B4-BE49-F238E27FC236}">
                <a16:creationId xmlns:a16="http://schemas.microsoft.com/office/drawing/2014/main" id="{205D9337-B942-4137-ABE5-D3DD209714E4}"/>
              </a:ext>
            </a:extLst>
          </p:cNvPr>
          <p:cNvSpPr>
            <a:spLocks noGrp="1"/>
          </p:cNvSpPr>
          <p:nvPr>
            <p:ph idx="1"/>
          </p:nvPr>
        </p:nvSpPr>
        <p:spPr>
          <a:xfrm>
            <a:off x="1341120" y="1901952"/>
            <a:ext cx="9509760" cy="4956048"/>
          </a:xfrm>
        </p:spPr>
        <p:txBody>
          <a:bodyPr/>
          <a:lstStyle/>
          <a:p>
            <a:r>
              <a:rPr lang="en-US" dirty="0"/>
              <a:t>The data in its inherit form is fairly messy and unable to be used for analysis, so I had to clean it and get it and format which could be joined to my weather data set</a:t>
            </a:r>
          </a:p>
          <a:p>
            <a:pPr marL="45720" indent="0">
              <a:buNone/>
            </a:pPr>
            <a:r>
              <a:rPr lang="en-US" dirty="0"/>
              <a:t> </a:t>
            </a:r>
          </a:p>
        </p:txBody>
      </p:sp>
      <p:pic>
        <p:nvPicPr>
          <p:cNvPr id="18" name="Picture 17">
            <a:extLst>
              <a:ext uri="{FF2B5EF4-FFF2-40B4-BE49-F238E27FC236}">
                <a16:creationId xmlns:a16="http://schemas.microsoft.com/office/drawing/2014/main" id="{A3EB6C79-4FA5-44A1-AE52-C413F6E80602}"/>
              </a:ext>
            </a:extLst>
          </p:cNvPr>
          <p:cNvPicPr>
            <a:picLocks noChangeAspect="1"/>
          </p:cNvPicPr>
          <p:nvPr/>
        </p:nvPicPr>
        <p:blipFill>
          <a:blip r:embed="rId5"/>
          <a:stretch>
            <a:fillRect/>
          </a:stretch>
        </p:blipFill>
        <p:spPr>
          <a:xfrm>
            <a:off x="1676400" y="2514600"/>
            <a:ext cx="4953000" cy="3306128"/>
          </a:xfrm>
          <a:prstGeom prst="rect">
            <a:avLst/>
          </a:prstGeom>
        </p:spPr>
      </p:pic>
    </p:spTree>
    <p:extLst>
      <p:ext uri="{BB962C8B-B14F-4D97-AF65-F5344CB8AC3E}">
        <p14:creationId xmlns:p14="http://schemas.microsoft.com/office/powerpoint/2010/main" val="51463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0"/>
              </a:schemeClr>
            </a:gs>
            <a:gs pos="29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867400"/>
            <a:ext cx="12192000" cy="961892"/>
          </a:xfrm>
          <a:prstGeom prst="rect">
            <a:avLst/>
          </a:prstGeom>
        </p:spPr>
      </p:pic>
      <p:sp>
        <p:nvSpPr>
          <p:cNvPr id="12" name="Title 1">
            <a:extLst>
              <a:ext uri="{FF2B5EF4-FFF2-40B4-BE49-F238E27FC236}">
                <a16:creationId xmlns:a16="http://schemas.microsoft.com/office/drawing/2014/main" id="{5C5FC32C-9AD4-41F6-98D5-82C8736593B2}"/>
              </a:ext>
            </a:extLst>
          </p:cNvPr>
          <p:cNvSpPr>
            <a:spLocks noGrp="1"/>
          </p:cNvSpPr>
          <p:nvPr>
            <p:ph type="title"/>
          </p:nvPr>
        </p:nvSpPr>
        <p:spPr>
          <a:xfrm>
            <a:off x="1341120" y="467360"/>
            <a:ext cx="9509760" cy="1233424"/>
          </a:xfrm>
        </p:spPr>
        <p:txBody>
          <a:bodyPr/>
          <a:lstStyle/>
          <a:p>
            <a:r>
              <a:rPr lang="en-US" dirty="0"/>
              <a:t>Extracting Weather Data</a:t>
            </a:r>
          </a:p>
        </p:txBody>
      </p:sp>
      <p:sp>
        <p:nvSpPr>
          <p:cNvPr id="17" name="Content Placeholder 8">
            <a:extLst>
              <a:ext uri="{FF2B5EF4-FFF2-40B4-BE49-F238E27FC236}">
                <a16:creationId xmlns:a16="http://schemas.microsoft.com/office/drawing/2014/main" id="{205D9337-B942-4137-ABE5-D3DD209714E4}"/>
              </a:ext>
            </a:extLst>
          </p:cNvPr>
          <p:cNvSpPr>
            <a:spLocks noGrp="1"/>
          </p:cNvSpPr>
          <p:nvPr>
            <p:ph idx="1"/>
          </p:nvPr>
        </p:nvSpPr>
        <p:spPr>
          <a:xfrm>
            <a:off x="1341120" y="1901952"/>
            <a:ext cx="9509760" cy="4956048"/>
          </a:xfrm>
        </p:spPr>
        <p:txBody>
          <a:bodyPr/>
          <a:lstStyle/>
          <a:p>
            <a:r>
              <a:rPr lang="en-US" dirty="0"/>
              <a:t>Utilize </a:t>
            </a:r>
            <a:r>
              <a:rPr lang="en-US" dirty="0" err="1"/>
              <a:t>wunderground</a:t>
            </a:r>
            <a:r>
              <a:rPr lang="en-US" dirty="0"/>
              <a:t> package and an API I was able to receive from a work colleague (Weather Channel is an IBM Company)</a:t>
            </a:r>
          </a:p>
          <a:p>
            <a:pPr marL="45720" indent="0">
              <a:buNone/>
            </a:pPr>
            <a:r>
              <a:rPr lang="en-US" dirty="0"/>
              <a:t> </a:t>
            </a:r>
          </a:p>
        </p:txBody>
      </p:sp>
      <p:pic>
        <p:nvPicPr>
          <p:cNvPr id="2" name="Picture 1">
            <a:extLst>
              <a:ext uri="{FF2B5EF4-FFF2-40B4-BE49-F238E27FC236}">
                <a16:creationId xmlns:a16="http://schemas.microsoft.com/office/drawing/2014/main" id="{4977A673-CEF7-4844-A3C0-028726734FE5}"/>
              </a:ext>
            </a:extLst>
          </p:cNvPr>
          <p:cNvPicPr>
            <a:picLocks noChangeAspect="1"/>
          </p:cNvPicPr>
          <p:nvPr/>
        </p:nvPicPr>
        <p:blipFill>
          <a:blip r:embed="rId5"/>
          <a:stretch>
            <a:fillRect/>
          </a:stretch>
        </p:blipFill>
        <p:spPr>
          <a:xfrm>
            <a:off x="1600744" y="2583646"/>
            <a:ext cx="8201025" cy="3255046"/>
          </a:xfrm>
          <a:prstGeom prst="rect">
            <a:avLst/>
          </a:prstGeom>
        </p:spPr>
      </p:pic>
      <p:sp>
        <p:nvSpPr>
          <p:cNvPr id="3" name="TextBox 2">
            <a:extLst>
              <a:ext uri="{FF2B5EF4-FFF2-40B4-BE49-F238E27FC236}">
                <a16:creationId xmlns:a16="http://schemas.microsoft.com/office/drawing/2014/main" id="{5D2D8D41-A9A2-4149-9378-E53826A68D86}"/>
              </a:ext>
            </a:extLst>
          </p:cNvPr>
          <p:cNvSpPr txBox="1"/>
          <p:nvPr/>
        </p:nvSpPr>
        <p:spPr>
          <a:xfrm>
            <a:off x="7968932" y="5457585"/>
            <a:ext cx="2057400" cy="646331"/>
          </a:xfrm>
          <a:prstGeom prst="rect">
            <a:avLst/>
          </a:prstGeom>
          <a:noFill/>
        </p:spPr>
        <p:txBody>
          <a:bodyPr wrap="square" rtlCol="0">
            <a:spAutoFit/>
          </a:bodyPr>
          <a:lstStyle/>
          <a:p>
            <a:r>
              <a:rPr lang="en-US" dirty="0"/>
              <a:t>(rpubs.com, 2018)</a:t>
            </a:r>
          </a:p>
          <a:p>
            <a:endParaRPr lang="en-US" dirty="0"/>
          </a:p>
        </p:txBody>
      </p:sp>
    </p:spTree>
    <p:extLst>
      <p:ext uri="{BB962C8B-B14F-4D97-AF65-F5344CB8AC3E}">
        <p14:creationId xmlns:p14="http://schemas.microsoft.com/office/powerpoint/2010/main" val="345269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0"/>
              </a:schemeClr>
            </a:gs>
            <a:gs pos="29000">
              <a:schemeClr val="bg2"/>
            </a:gs>
            <a:gs pos="100000">
              <a:schemeClr val="bg2">
                <a:lumMod val="90000"/>
              </a:schemeClr>
            </a:gs>
          </a:gsLst>
          <a:lin ang="54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81C88F-32C6-4561-8810-6D5049141949}"/>
              </a:ext>
            </a:extLst>
          </p:cNvPr>
          <p:cNvPicPr>
            <a:picLocks noChangeAspect="1"/>
          </p:cNvPicPr>
          <p:nvPr/>
        </p:nvPicPr>
        <p:blipFill>
          <a:blip r:embed="rId3"/>
          <a:stretch>
            <a:fillRect/>
          </a:stretch>
        </p:blipFill>
        <p:spPr>
          <a:xfrm>
            <a:off x="0" y="0"/>
            <a:ext cx="12192000" cy="1143000"/>
          </a:xfrm>
          <a:prstGeom prst="rect">
            <a:avLst/>
          </a:prstGeom>
        </p:spPr>
      </p:pic>
      <p:pic>
        <p:nvPicPr>
          <p:cNvPr id="9" name="Picture 8">
            <a:extLst>
              <a:ext uri="{FF2B5EF4-FFF2-40B4-BE49-F238E27FC236}">
                <a16:creationId xmlns:a16="http://schemas.microsoft.com/office/drawing/2014/main" id="{EAD7C7FC-A288-44E9-A9E9-487E6612F33C}"/>
              </a:ext>
            </a:extLst>
          </p:cNvPr>
          <p:cNvPicPr>
            <a:picLocks noChangeAspect="1"/>
          </p:cNvPicPr>
          <p:nvPr/>
        </p:nvPicPr>
        <p:blipFill>
          <a:blip r:embed="rId4"/>
          <a:stretch>
            <a:fillRect/>
          </a:stretch>
        </p:blipFill>
        <p:spPr>
          <a:xfrm>
            <a:off x="-25400" y="5867400"/>
            <a:ext cx="12192000" cy="961892"/>
          </a:xfrm>
          <a:prstGeom prst="rect">
            <a:avLst/>
          </a:prstGeom>
        </p:spPr>
      </p:pic>
      <p:sp>
        <p:nvSpPr>
          <p:cNvPr id="12" name="Title 1">
            <a:extLst>
              <a:ext uri="{FF2B5EF4-FFF2-40B4-BE49-F238E27FC236}">
                <a16:creationId xmlns:a16="http://schemas.microsoft.com/office/drawing/2014/main" id="{5C5FC32C-9AD4-41F6-98D5-82C8736593B2}"/>
              </a:ext>
            </a:extLst>
          </p:cNvPr>
          <p:cNvSpPr>
            <a:spLocks noGrp="1"/>
          </p:cNvSpPr>
          <p:nvPr>
            <p:ph type="title"/>
          </p:nvPr>
        </p:nvSpPr>
        <p:spPr>
          <a:xfrm>
            <a:off x="1341120" y="467360"/>
            <a:ext cx="9509760" cy="1233424"/>
          </a:xfrm>
        </p:spPr>
        <p:txBody>
          <a:bodyPr/>
          <a:lstStyle/>
          <a:p>
            <a:r>
              <a:rPr lang="en-US" dirty="0"/>
              <a:t>Weather Data Clean</a:t>
            </a:r>
          </a:p>
        </p:txBody>
      </p:sp>
      <p:sp>
        <p:nvSpPr>
          <p:cNvPr id="17" name="Content Placeholder 8">
            <a:extLst>
              <a:ext uri="{FF2B5EF4-FFF2-40B4-BE49-F238E27FC236}">
                <a16:creationId xmlns:a16="http://schemas.microsoft.com/office/drawing/2014/main" id="{205D9337-B942-4137-ABE5-D3DD209714E4}"/>
              </a:ext>
            </a:extLst>
          </p:cNvPr>
          <p:cNvSpPr>
            <a:spLocks noGrp="1"/>
          </p:cNvSpPr>
          <p:nvPr>
            <p:ph idx="1"/>
          </p:nvPr>
        </p:nvSpPr>
        <p:spPr>
          <a:xfrm>
            <a:off x="1341120" y="1901952"/>
            <a:ext cx="9509760" cy="4956048"/>
          </a:xfrm>
        </p:spPr>
        <p:txBody>
          <a:bodyPr/>
          <a:lstStyle/>
          <a:p>
            <a:r>
              <a:rPr lang="en-US" dirty="0"/>
              <a:t>The data in its inherit form is fairly messy and unable to be used for analysis, pulled only two times 2:00 and 8:00 roughly times for day and night games</a:t>
            </a:r>
          </a:p>
        </p:txBody>
      </p:sp>
      <p:pic>
        <p:nvPicPr>
          <p:cNvPr id="2" name="Picture 1">
            <a:extLst>
              <a:ext uri="{FF2B5EF4-FFF2-40B4-BE49-F238E27FC236}">
                <a16:creationId xmlns:a16="http://schemas.microsoft.com/office/drawing/2014/main" id="{5390EE45-42AC-487A-B54E-456E5D7B0BC9}"/>
              </a:ext>
            </a:extLst>
          </p:cNvPr>
          <p:cNvPicPr>
            <a:picLocks noChangeAspect="1"/>
          </p:cNvPicPr>
          <p:nvPr/>
        </p:nvPicPr>
        <p:blipFill>
          <a:blip r:embed="rId5"/>
          <a:stretch>
            <a:fillRect/>
          </a:stretch>
        </p:blipFill>
        <p:spPr>
          <a:xfrm>
            <a:off x="1600200" y="2684208"/>
            <a:ext cx="6048375" cy="3147227"/>
          </a:xfrm>
          <a:prstGeom prst="rect">
            <a:avLst/>
          </a:prstGeom>
        </p:spPr>
      </p:pic>
    </p:spTree>
    <p:extLst>
      <p:ext uri="{BB962C8B-B14F-4D97-AF65-F5344CB8AC3E}">
        <p14:creationId xmlns:p14="http://schemas.microsoft.com/office/powerpoint/2010/main" val="33559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9E9731-F210-4E02-8D57-B6D2DC9821A0}"/>
              </a:ext>
            </a:extLst>
          </p:cNvPr>
          <p:cNvPicPr>
            <a:picLocks noChangeAspect="1"/>
          </p:cNvPicPr>
          <p:nvPr/>
        </p:nvPicPr>
        <p:blipFill rotWithShape="1">
          <a:blip r:embed="rId2">
            <a:extLst>
              <a:ext uri="{28A0092B-C50C-407E-A947-70E740481C1C}">
                <a14:useLocalDpi xmlns:a14="http://schemas.microsoft.com/office/drawing/2010/main" val="0"/>
              </a:ext>
            </a:extLst>
          </a:blip>
          <a:srcRect t="42765" b="1056"/>
          <a:stretch/>
        </p:blipFill>
        <p:spPr>
          <a:xfrm>
            <a:off x="0" y="0"/>
            <a:ext cx="12192000" cy="6857990"/>
          </a:xfrm>
          <a:prstGeom prst="rect">
            <a:avLst/>
          </a:prstGeom>
        </p:spPr>
      </p:pic>
      <p:sp>
        <p:nvSpPr>
          <p:cNvPr id="2" name="Title 1">
            <a:extLst>
              <a:ext uri="{FF2B5EF4-FFF2-40B4-BE49-F238E27FC236}">
                <a16:creationId xmlns:a16="http://schemas.microsoft.com/office/drawing/2014/main" id="{2D82AA02-4539-4240-BBE3-B0CB7680CFEF}"/>
              </a:ext>
            </a:extLst>
          </p:cNvPr>
          <p:cNvSpPr>
            <a:spLocks noGrp="1"/>
          </p:cNvSpPr>
          <p:nvPr>
            <p:ph type="title"/>
          </p:nvPr>
        </p:nvSpPr>
        <p:spPr>
          <a:xfrm>
            <a:off x="321636" y="1175084"/>
            <a:ext cx="2486471" cy="2711116"/>
          </a:xfrm>
        </p:spPr>
        <p:txBody>
          <a:bodyPr>
            <a:normAutofit/>
          </a:bodyPr>
          <a:lstStyle/>
          <a:p>
            <a:pPr algn="ctr"/>
            <a:r>
              <a:rPr lang="en-US" sz="4400" b="1" dirty="0">
                <a:ln w="12700">
                  <a:solidFill>
                    <a:srgbClr val="7030A0"/>
                  </a:solidFill>
                </a:ln>
                <a:solidFill>
                  <a:schemeClr val="bg1"/>
                </a:solidFill>
              </a:rPr>
              <a:t>Runs by Year Home vs Away</a:t>
            </a:r>
          </a:p>
        </p:txBody>
      </p:sp>
      <p:pic>
        <p:nvPicPr>
          <p:cNvPr id="5" name="Picture 4">
            <a:extLst>
              <a:ext uri="{FF2B5EF4-FFF2-40B4-BE49-F238E27FC236}">
                <a16:creationId xmlns:a16="http://schemas.microsoft.com/office/drawing/2014/main" id="{4DA74012-9E42-495A-B1AD-12F69D641011}"/>
              </a:ext>
            </a:extLst>
          </p:cNvPr>
          <p:cNvPicPr>
            <a:picLocks noChangeAspect="1"/>
          </p:cNvPicPr>
          <p:nvPr/>
        </p:nvPicPr>
        <p:blipFill>
          <a:blip r:embed="rId3"/>
          <a:stretch>
            <a:fillRect/>
          </a:stretch>
        </p:blipFill>
        <p:spPr>
          <a:xfrm>
            <a:off x="3129742" y="1143000"/>
            <a:ext cx="5924550" cy="4981575"/>
          </a:xfrm>
          <a:prstGeom prst="rect">
            <a:avLst/>
          </a:prstGeom>
        </p:spPr>
      </p:pic>
      <p:sp>
        <p:nvSpPr>
          <p:cNvPr id="3" name="Oval 2">
            <a:extLst>
              <a:ext uri="{FF2B5EF4-FFF2-40B4-BE49-F238E27FC236}">
                <a16:creationId xmlns:a16="http://schemas.microsoft.com/office/drawing/2014/main" id="{9AC00906-D12F-4897-8C07-6D4B346B1716}"/>
              </a:ext>
            </a:extLst>
          </p:cNvPr>
          <p:cNvSpPr/>
          <p:nvPr/>
        </p:nvSpPr>
        <p:spPr>
          <a:xfrm rot="615720">
            <a:off x="3359866" y="2174952"/>
            <a:ext cx="4864709"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BA6C80B-9B5E-477D-ACA3-011EEB936B15}"/>
              </a:ext>
            </a:extLst>
          </p:cNvPr>
          <p:cNvSpPr txBox="1"/>
          <p:nvPr/>
        </p:nvSpPr>
        <p:spPr>
          <a:xfrm>
            <a:off x="6172200" y="3952863"/>
            <a:ext cx="1905000" cy="1569660"/>
          </a:xfrm>
          <a:prstGeom prst="rect">
            <a:avLst/>
          </a:prstGeom>
          <a:noFill/>
        </p:spPr>
        <p:txBody>
          <a:bodyPr wrap="square" rtlCol="0">
            <a:spAutoFit/>
          </a:bodyPr>
          <a:lstStyle/>
          <a:p>
            <a:r>
              <a:rPr lang="en-US" sz="2400" b="1" dirty="0">
                <a:solidFill>
                  <a:srgbClr val="FF0000"/>
                </a:solidFill>
              </a:rPr>
              <a:t>Large gap between Home and Away</a:t>
            </a:r>
          </a:p>
        </p:txBody>
      </p:sp>
      <p:sp>
        <p:nvSpPr>
          <p:cNvPr id="7" name="TextBox 6">
            <a:extLst>
              <a:ext uri="{FF2B5EF4-FFF2-40B4-BE49-F238E27FC236}">
                <a16:creationId xmlns:a16="http://schemas.microsoft.com/office/drawing/2014/main" id="{F2B4743D-47B7-4C42-B79D-4466D45E224D}"/>
              </a:ext>
            </a:extLst>
          </p:cNvPr>
          <p:cNvSpPr txBox="1"/>
          <p:nvPr/>
        </p:nvSpPr>
        <p:spPr>
          <a:xfrm>
            <a:off x="-3983" y="340576"/>
            <a:ext cx="12192000" cy="646331"/>
          </a:xfrm>
          <a:prstGeom prst="rect">
            <a:avLst/>
          </a:prstGeom>
          <a:noFill/>
        </p:spPr>
        <p:txBody>
          <a:bodyPr wrap="square" rtlCol="0">
            <a:spAutoFit/>
          </a:bodyPr>
          <a:lstStyle/>
          <a:p>
            <a:pPr algn="ctr"/>
            <a:r>
              <a:rPr lang="en-US" sz="3600" b="1" dirty="0">
                <a:ln w="12700">
                  <a:solidFill>
                    <a:srgbClr val="7030A0"/>
                  </a:solidFill>
                </a:ln>
                <a:solidFill>
                  <a:schemeClr val="bg1"/>
                </a:solidFill>
              </a:rPr>
              <a:t>Baseball E.D.A</a:t>
            </a:r>
          </a:p>
        </p:txBody>
      </p:sp>
    </p:spTree>
    <p:extLst>
      <p:ext uri="{BB962C8B-B14F-4D97-AF65-F5344CB8AC3E}">
        <p14:creationId xmlns:p14="http://schemas.microsoft.com/office/powerpoint/2010/main" val="76887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141</TotalTime>
  <Words>1093</Words>
  <Application>Microsoft Office PowerPoint</Application>
  <PresentationFormat>Widescreen</PresentationFormat>
  <Paragraphs>148</Paragraphs>
  <Slides>27</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Corbel</vt:lpstr>
      <vt:lpstr>Euphemia</vt:lpstr>
      <vt:lpstr>Wingdings</vt:lpstr>
      <vt:lpstr>Banded Design Blue 16x9</vt:lpstr>
      <vt:lpstr>Bettin with Breton</vt:lpstr>
      <vt:lpstr>Why Coors Field?</vt:lpstr>
      <vt:lpstr>Extracting Data</vt:lpstr>
      <vt:lpstr>Baseball Data Pull</vt:lpstr>
      <vt:lpstr>Baseball Data Clean</vt:lpstr>
      <vt:lpstr>Baseball Data Clean</vt:lpstr>
      <vt:lpstr>Extracting Weather Data</vt:lpstr>
      <vt:lpstr>Weather Data Clean</vt:lpstr>
      <vt:lpstr>Runs by Year Home vs Away</vt:lpstr>
      <vt:lpstr>Runs by Month and Day/Night</vt:lpstr>
      <vt:lpstr>Runs by Opponent/ Rockies</vt:lpstr>
      <vt:lpstr>Runs by Month and Day/Night</vt:lpstr>
      <vt:lpstr>Histograms</vt:lpstr>
      <vt:lpstr>Clustering</vt:lpstr>
      <vt:lpstr>Determining K</vt:lpstr>
      <vt:lpstr>Clusters K=3</vt:lpstr>
      <vt:lpstr>Combining the data set</vt:lpstr>
      <vt:lpstr>Testing the Data Set</vt:lpstr>
      <vt:lpstr>KNN Classifier</vt:lpstr>
      <vt:lpstr>KNN Classifier</vt:lpstr>
      <vt:lpstr>Running the Code</vt:lpstr>
      <vt:lpstr>Running the Code</vt:lpstr>
      <vt:lpstr>Running the Code</vt:lpstr>
      <vt:lpstr>Cross Validation Results</vt:lpstr>
      <vt:lpstr>How to Use Model</vt:lpstr>
      <vt:lpstr>Lessons Learned</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Bettin with Breton</dc:title>
  <dc:creator>Eric Breton</dc:creator>
  <cp:lastModifiedBy>Eric Breton</cp:lastModifiedBy>
  <cp:revision>24</cp:revision>
  <dcterms:created xsi:type="dcterms:W3CDTF">2019-06-26T01:01:43Z</dcterms:created>
  <dcterms:modified xsi:type="dcterms:W3CDTF">2019-06-30T15:05:53Z</dcterms:modified>
</cp:coreProperties>
</file>