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89" r:id="rId5"/>
    <p:sldId id="260" r:id="rId6"/>
    <p:sldId id="283" r:id="rId7"/>
    <p:sldId id="287" r:id="rId8"/>
    <p:sldId id="288" r:id="rId9"/>
    <p:sldId id="275" r:id="rId10"/>
    <p:sldId id="280" r:id="rId11"/>
    <p:sldId id="279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145"/>
    <a:srgbClr val="093909"/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315" autoAdjust="0"/>
  </p:normalViewPr>
  <p:slideViewPr>
    <p:cSldViewPr snapToGrid="0" showGuides="1">
      <p:cViewPr varScale="1">
        <p:scale>
          <a:sx n="50" d="100"/>
          <a:sy n="50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ru-RU" smtClean="0"/>
              <a:t>02.11.2018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ru-RU" smtClean="0"/>
              <a:t>02.11.2018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dirty="0"/>
              <a:t>Billion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dirty="0"/>
              <a:t>Billion</a:t>
            </a:r>
            <a:endParaRPr lang="ru-RU" dirty="0"/>
          </a:p>
        </p:txBody>
      </p:sp>
      <p:sp>
        <p:nvSpPr>
          <p:cNvPr id="35" name="Text Placeholder 11">
            <a:extLst>
              <a:ext uri="{FF2B5EF4-FFF2-40B4-BE49-F238E27FC236}">
                <a16:creationId xmlns=""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dirty="0"/>
              <a:t>Billion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=""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=""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=""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=""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=""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=""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=""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=""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=""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=""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=""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=""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=""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=""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=""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=""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=""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=""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=""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Category Description</a:t>
            </a:r>
            <a:endParaRPr lang="ru-RU" dirty="0"/>
          </a:p>
        </p:txBody>
      </p:sp>
      <p:sp>
        <p:nvSpPr>
          <p:cNvPr id="32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=""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=""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18" name="Text Placeholder 16">
            <a:extLst>
              <a:ext uri="{FF2B5EF4-FFF2-40B4-BE49-F238E27FC236}">
                <a16:creationId xmlns=""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dirty="0" err="1"/>
              <a:t>victoria@fabrikam.com</a:t>
            </a:r>
            <a:endParaRPr lang="ru-RU" dirty="0"/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2" name="Text Placeholder 16">
            <a:extLst>
              <a:ext uri="{FF2B5EF4-FFF2-40B4-BE49-F238E27FC236}">
                <a16:creationId xmlns=""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404-555-0115</a:t>
            </a:r>
            <a:endParaRPr lang="ru-RU" dirty="0"/>
          </a:p>
        </p:txBody>
      </p:sp>
      <p:sp>
        <p:nvSpPr>
          <p:cNvPr id="11" name="Text Placeholder 12">
            <a:extLst>
              <a:ext uri="{FF2B5EF4-FFF2-40B4-BE49-F238E27FC236}">
                <a16:creationId xmlns=""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Website:</a:t>
            </a:r>
            <a:endParaRPr lang="ru-RU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www.fabrikam.com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=""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=""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=""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=""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FOOADDTER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=""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=""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dirty="0"/>
              <a:t>Click to edit title style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=""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=""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ru-RU" dirty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ru-RU" dirty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" b="2079"/>
          <a:stretch>
            <a:fillRect/>
          </a:stretch>
        </p:blipFill>
        <p:spPr>
          <a:xfrm>
            <a:off x="0" y="0"/>
            <a:ext cx="12425900" cy="6858000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695" y="4059375"/>
            <a:ext cx="5128816" cy="134872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360poll Exit Poll App</a:t>
            </a:r>
            <a:endParaRPr lang="ru-RU" sz="48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987" y="5523000"/>
            <a:ext cx="4178105" cy="5880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… seeing your votes count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40" y="557993"/>
            <a:ext cx="4727925" cy="35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F013D617-C4A8-45CD-9AAE-75C1C7BF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221" y="3442836"/>
            <a:ext cx="6179127" cy="10413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3F7145"/>
                </a:solidFill>
              </a:rPr>
              <a:t>   Love your Votes</a:t>
            </a:r>
            <a:r>
              <a:rPr lang="en-US" sz="4000" dirty="0" smtClean="0">
                <a:solidFill>
                  <a:srgbClr val="3F7145"/>
                </a:solidFill>
              </a:rPr>
              <a:t>!!! </a:t>
            </a:r>
            <a:r>
              <a:rPr lang="en-US" sz="4000" dirty="0" smtClean="0">
                <a:solidFill>
                  <a:srgbClr val="3F7145"/>
                </a:solidFill>
              </a:rPr>
              <a:t/>
            </a:r>
            <a:br>
              <a:rPr lang="en-US" sz="4000" dirty="0" smtClean="0">
                <a:solidFill>
                  <a:srgbClr val="3F7145"/>
                </a:solidFill>
              </a:rPr>
            </a:br>
            <a:r>
              <a:rPr lang="en-US" sz="4000" dirty="0" smtClean="0">
                <a:solidFill>
                  <a:srgbClr val="3F7145"/>
                </a:solidFill>
              </a:rPr>
              <a:t>Monitor your votes</a:t>
            </a:r>
            <a:r>
              <a:rPr lang="en-US" sz="4000" dirty="0" smtClean="0">
                <a:solidFill>
                  <a:srgbClr val="3F7145"/>
                </a:solidFill>
              </a:rPr>
              <a:t>!!!</a:t>
            </a:r>
            <a:endParaRPr lang="ru-RU" sz="4000" dirty="0">
              <a:solidFill>
                <a:srgbClr val="3F7145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BDD8F8-EE94-4A31-9A04-85F56FCC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225C-A326-43F6-99D9-A073D5261568}" type="datetime1">
              <a:rPr lang="en-US" smtClean="0">
                <a:solidFill>
                  <a:schemeClr val="bg1"/>
                </a:solidFill>
              </a:rPr>
              <a:t>11/2/2018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6F986D-7B49-4A3D-839A-23C11B40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A FOOTER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2F2930-1861-4A9A-99DA-9EEDA34B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2B939B42-FAF6-43B3-ABB2-F56EE571F2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170218" cy="2910383"/>
          </a:xfrm>
        </p:spPr>
      </p:pic>
      <p:pic>
        <p:nvPicPr>
          <p:cNvPr id="12" name="Picture Placeholder 11" descr="Logo with hanger, text, and mini mountain on the bottom">
            <a:extLst>
              <a:ext uri="{FF2B5EF4-FFF2-40B4-BE49-F238E27FC236}">
                <a16:creationId xmlns="" xmlns:a16="http://schemas.microsoft.com/office/drawing/2014/main" id="{F1972C02-2864-4369-BF43-A6A5FFA03BE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10142" b="-10142"/>
          <a:stretch/>
        </p:blipFill>
        <p:spPr>
          <a:prstGeom prst="rect">
            <a:avLst/>
          </a:prstGeom>
        </p:spPr>
      </p:pic>
      <p:pic>
        <p:nvPicPr>
          <p:cNvPr id="10" name="Picture Placeholder 8">
            <a:extLst>
              <a:ext uri="{FF2B5EF4-FFF2-40B4-BE49-F238E27FC236}">
                <a16:creationId xmlns="" xmlns:a16="http://schemas.microsoft.com/office/drawing/2014/main" id="{2B939B42-FAF6-43B3-ABB2-F56EE571F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0"/>
            <a:ext cx="4170218" cy="2910382"/>
          </a:xfrm>
          <a:prstGeom prst="rect">
            <a:avLst/>
          </a:prstGeom>
        </p:spPr>
      </p:pic>
      <p:pic>
        <p:nvPicPr>
          <p:cNvPr id="11" name="Picture Placeholder 8">
            <a:extLst>
              <a:ext uri="{FF2B5EF4-FFF2-40B4-BE49-F238E27FC236}">
                <a16:creationId xmlns="" xmlns:a16="http://schemas.microsoft.com/office/drawing/2014/main" id="{2B939B42-FAF6-43B3-ABB2-F56EE571F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8" y="3913"/>
            <a:ext cx="4198481" cy="2906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294" y="4163061"/>
            <a:ext cx="3892688" cy="26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179AA3B4-DDB4-4B2A-B234-DE5CD2E340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30304"/>
            <a:ext cx="11274552" cy="5397391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1A0A4F-F62B-4411-8D3E-82A00A1F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F7145"/>
                </a:solidFill>
              </a:rPr>
              <a:t>Thank you!</a:t>
            </a:r>
            <a:endParaRPr lang="ru-RU" dirty="0">
              <a:solidFill>
                <a:srgbClr val="3F7145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0BF050E-254E-4B6E-9FC2-EEF19C8B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685B246-8C76-4D5B-BE88-82AB21F8FF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info@360poll.ng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7041CB1-E53C-4035-AA8A-3C2202383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E186949-D27F-4D51-97AE-6BD792B73D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smtClean="0"/>
              <a:t>234-703-081-7535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5BD461F9-57FC-4A31-834B-644E9726B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F7C0374-7269-4D0D-8EE7-8FDFF0C65C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www.360polls.com</a:t>
            </a:r>
            <a:endParaRPr lang="ru-RU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8" y="485651"/>
            <a:ext cx="3009513" cy="20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8426" y="354207"/>
            <a:ext cx="2533355" cy="654395"/>
          </a:xfrm>
          <a:prstGeom prst="roundRect">
            <a:avLst/>
          </a:prstGeom>
          <a:gradFill>
            <a:gsLst>
              <a:gs pos="61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967" y="385126"/>
            <a:ext cx="2280814" cy="540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Justification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829CA4D-9E93-4EC3-A2A1-BABC2D0340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1165" y="1370994"/>
            <a:ext cx="11370925" cy="745614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92D050"/>
                </a:solidFill>
              </a:rPr>
              <a:t>Citizens want to know how electoral processes are handled and are willingly to </a:t>
            </a:r>
            <a:r>
              <a:rPr lang="en-GB" sz="2400" b="1" dirty="0" smtClean="0">
                <a:solidFill>
                  <a:srgbClr val="92D050"/>
                </a:solidFill>
              </a:rPr>
              <a:t>report</a:t>
            </a:r>
          </a:p>
          <a:p>
            <a:r>
              <a:rPr lang="en-GB" sz="2400" b="1" dirty="0" smtClean="0">
                <a:solidFill>
                  <a:srgbClr val="92D050"/>
                </a:solidFill>
              </a:rPr>
              <a:t>84.2 million registered voters</a:t>
            </a:r>
            <a:endParaRPr lang="en-GB" sz="2400" b="1" dirty="0" smtClean="0">
              <a:solidFill>
                <a:srgbClr val="92D050"/>
              </a:solidFill>
            </a:endParaRPr>
          </a:p>
          <a:p>
            <a:endParaRPr lang="en-GB" sz="2400" b="1" dirty="0">
              <a:solidFill>
                <a:srgbClr val="92D050"/>
              </a:solidFill>
            </a:endParaRPr>
          </a:p>
          <a:p>
            <a:endParaRPr lang="ru-RU" sz="2400" b="1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79" y="47089"/>
            <a:ext cx="2064344" cy="1435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42419" y="4179177"/>
            <a:ext cx="3593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92D050"/>
                </a:solidFill>
              </a:rPr>
              <a:t>167,371,935</a:t>
            </a:r>
          </a:p>
          <a:p>
            <a:r>
              <a:rPr lang="en-GB" sz="4000" b="1" dirty="0" smtClean="0">
                <a:solidFill>
                  <a:srgbClr val="92D050"/>
                </a:solidFill>
              </a:rPr>
              <a:t> </a:t>
            </a:r>
            <a:r>
              <a:rPr lang="en-GB" sz="4000" b="1" dirty="0">
                <a:solidFill>
                  <a:srgbClr val="92D050"/>
                </a:solidFill>
              </a:rPr>
              <a:t>people have mobile phones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6848" y="5113093"/>
            <a:ext cx="254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165" y="4179177"/>
            <a:ext cx="317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92D050"/>
                </a:solidFill>
              </a:rPr>
              <a:t>68,833,476</a:t>
            </a:r>
          </a:p>
          <a:p>
            <a:r>
              <a:rPr lang="en-GB" sz="4800" b="1" dirty="0" smtClean="0">
                <a:solidFill>
                  <a:srgbClr val="92D050"/>
                </a:solidFill>
              </a:rPr>
              <a:t>    Voters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50671" y="4143597"/>
            <a:ext cx="3371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92D050"/>
                </a:solidFill>
              </a:rPr>
              <a:t>45 million people</a:t>
            </a:r>
            <a:r>
              <a:rPr lang="en-GB" sz="3600" dirty="0">
                <a:solidFill>
                  <a:srgbClr val="92D050"/>
                </a:solidFill>
              </a:rPr>
              <a:t> </a:t>
            </a:r>
            <a:r>
              <a:rPr lang="en-GB" sz="3600" dirty="0" smtClean="0">
                <a:solidFill>
                  <a:srgbClr val="92D050"/>
                </a:solidFill>
              </a:rPr>
              <a:t>have </a:t>
            </a:r>
            <a:r>
              <a:rPr lang="en-GB" sz="3600" dirty="0">
                <a:solidFill>
                  <a:srgbClr val="92D050"/>
                </a:solidFill>
              </a:rPr>
              <a:t>access to the internet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5" y="457200"/>
            <a:ext cx="10334324" cy="297180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9" y="3521159"/>
            <a:ext cx="4999791" cy="1041316"/>
          </a:xfrm>
        </p:spPr>
        <p:txBody>
          <a:bodyPr/>
          <a:lstStyle/>
          <a:p>
            <a:r>
              <a:rPr lang="en-US" dirty="0" smtClean="0"/>
              <a:t>Elections are here again!!!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114C9E-240D-455D-9C3D-87EAC24F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60" y="4669674"/>
            <a:ext cx="3686146" cy="1041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Election times are very crucial times in Nigeria… </a:t>
            </a:r>
            <a:endParaRPr lang="ru-RU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4EA9C20-09FC-4326-BE41-113FA54568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50337" y="4624162"/>
            <a:ext cx="5156261" cy="166776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 time everyone want his voice to be heard. </a:t>
            </a:r>
          </a:p>
          <a:p>
            <a:r>
              <a:rPr lang="en-US" sz="2000" b="1" dirty="0" smtClean="0"/>
              <a:t>A time when all votes should count…</a:t>
            </a:r>
          </a:p>
          <a:p>
            <a:r>
              <a:rPr lang="en-US" sz="2000" b="1" dirty="0" smtClean="0"/>
              <a:t>Fairness, transparency, clarity.</a:t>
            </a: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2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29" y="5354629"/>
            <a:ext cx="2189871" cy="16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177090" y="0"/>
            <a:ext cx="3255428" cy="1361197"/>
          </a:xfrm>
          <a:prstGeom prst="rightArrow">
            <a:avLst/>
          </a:prstGeom>
          <a:solidFill>
            <a:srgbClr val="093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58174" y="221674"/>
            <a:ext cx="5409127" cy="6482474"/>
          </a:xfrm>
          <a:prstGeom prst="roundRect">
            <a:avLst/>
          </a:prstGeom>
          <a:solidFill>
            <a:srgbClr val="093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5" y="389612"/>
            <a:ext cx="4584212" cy="5303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0D5F10-D404-44BB-9FA3-BB375B5A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89" y="1700837"/>
            <a:ext cx="5683856" cy="104771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Love your votes? 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7DC52B-CC70-4061-93ED-F4C2DD548EB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16155" y="508436"/>
            <a:ext cx="5151146" cy="171625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Citizens not being observers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No </a:t>
            </a:r>
            <a:r>
              <a:rPr lang="en-US" sz="4000" b="1" dirty="0" smtClean="0">
                <a:solidFill>
                  <a:schemeClr val="bg1"/>
                </a:solidFill>
              </a:rPr>
              <a:t>real time views of final count  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No benchmark data for comparison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Dependence on final counts from head office</a:t>
            </a:r>
            <a:r>
              <a:rPr lang="en-US" sz="4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Election Monitoring left for a few</a:t>
            </a:r>
            <a:endParaRPr lang="en-US" sz="4000" b="1" dirty="0">
              <a:solidFill>
                <a:schemeClr val="bg1"/>
              </a:solidFill>
            </a:endParaRPr>
          </a:p>
          <a:p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3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81083"/>
            <a:ext cx="6478073" cy="3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901685" y="3068895"/>
            <a:ext cx="2140780" cy="781561"/>
          </a:xfrm>
        </p:spPr>
        <p:txBody>
          <a:bodyPr/>
          <a:lstStyle/>
          <a:p>
            <a:r>
              <a:rPr lang="en-US" sz="3200" dirty="0" smtClean="0"/>
              <a:t>Little Election Monitoring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Few electoral monitoring bodies</a:t>
            </a:r>
            <a:endParaRPr lang="en-US" sz="20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2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Over dependence on INEC for final results</a:t>
            </a:r>
            <a:endParaRPr lang="en-US" sz="18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33"/>
          </p:nvPr>
        </p:nvSpPr>
        <p:spPr>
          <a:xfrm>
            <a:off x="7383566" y="5907695"/>
            <a:ext cx="2484000" cy="33491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INEC results can not be verified against independent data source</a:t>
            </a:r>
            <a:endParaRPr lang="en-US" sz="18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4"/>
          </p:nvPr>
        </p:nvSpPr>
        <p:spPr>
          <a:xfrm>
            <a:off x="4042465" y="3143737"/>
            <a:ext cx="3036190" cy="781561"/>
          </a:xfrm>
        </p:spPr>
        <p:txBody>
          <a:bodyPr/>
          <a:lstStyle/>
          <a:p>
            <a:r>
              <a:rPr lang="en-US" sz="3600" dirty="0" smtClean="0"/>
              <a:t>Little Access to pre-election results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7383566" y="2865412"/>
            <a:ext cx="2645514" cy="781561"/>
          </a:xfrm>
        </p:spPr>
        <p:txBody>
          <a:bodyPr/>
          <a:lstStyle/>
          <a:p>
            <a:r>
              <a:rPr lang="en-US" sz="4000" dirty="0" smtClean="0"/>
              <a:t>Benchmark for comparison</a:t>
            </a:r>
            <a:endParaRPr lang="en-US" sz="4000" dirty="0"/>
          </a:p>
        </p:txBody>
      </p:sp>
      <p:sp>
        <p:nvSpPr>
          <p:cNvPr id="17" name="Rounded Rectangle 16"/>
          <p:cNvSpPr/>
          <p:nvPr/>
        </p:nvSpPr>
        <p:spPr>
          <a:xfrm>
            <a:off x="836611" y="632268"/>
            <a:ext cx="2959533" cy="6543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Problem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65" y="35399"/>
            <a:ext cx="2189871" cy="16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544219" y="5036637"/>
            <a:ext cx="3117898" cy="1021286"/>
          </a:xfrm>
          <a:prstGeom prst="roundRect">
            <a:avLst/>
          </a:prstGeom>
          <a:solidFill>
            <a:srgbClr val="3F7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79170" y="4981470"/>
            <a:ext cx="2888430" cy="1064879"/>
          </a:xfrm>
          <a:prstGeom prst="roundRect">
            <a:avLst/>
          </a:prstGeom>
          <a:solidFill>
            <a:srgbClr val="3F7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3244" y="4949917"/>
            <a:ext cx="2648719" cy="1108006"/>
          </a:xfrm>
          <a:prstGeom prst="roundRect">
            <a:avLst/>
          </a:prstGeom>
          <a:solidFill>
            <a:srgbClr val="3F7145"/>
          </a:solidFill>
          <a:ln>
            <a:solidFill>
              <a:srgbClr val="00B05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78427" y="354207"/>
            <a:ext cx="2176780" cy="654395"/>
          </a:xfrm>
          <a:prstGeom prst="roundRect">
            <a:avLst/>
          </a:prstGeom>
          <a:solidFill>
            <a:srgbClr val="3F7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967" y="385126"/>
            <a:ext cx="1671700" cy="54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829CA4D-9E93-4EC3-A2A1-BABC2D0340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1165" y="1370994"/>
            <a:ext cx="11370925" cy="74561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93909"/>
                </a:solidFill>
              </a:rPr>
              <a:t>A software solution that allows voters to become election observers </a:t>
            </a:r>
            <a:endParaRPr lang="en-US" sz="2400" b="1" dirty="0" smtClean="0">
              <a:solidFill>
                <a:srgbClr val="093909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93909"/>
                </a:solidFill>
              </a:rPr>
              <a:t>by </a:t>
            </a:r>
            <a:r>
              <a:rPr lang="en-US" sz="2400" b="1" dirty="0" smtClean="0">
                <a:solidFill>
                  <a:srgbClr val="093909"/>
                </a:solidFill>
              </a:rPr>
              <a:t>entering polling unit results as it is announced before it moves to head-quarters</a:t>
            </a:r>
            <a:endParaRPr lang="en-US" sz="2000" b="1" dirty="0">
              <a:solidFill>
                <a:srgbClr val="093909"/>
              </a:solidFill>
            </a:endParaRPr>
          </a:p>
          <a:p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79" y="47089"/>
            <a:ext cx="2064344" cy="1435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23" y="3052689"/>
            <a:ext cx="2233219" cy="1499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58423" y="5073038"/>
            <a:ext cx="27986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Real-time insights of votes from polling units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4" y="2951673"/>
            <a:ext cx="1442965" cy="17912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8205" y="5019950"/>
            <a:ext cx="290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Enter polling results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for polling unit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3661" y="5073038"/>
            <a:ext cx="313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Compare </a:t>
            </a:r>
            <a:r>
              <a:rPr lang="en-US" sz="2000" b="1" dirty="0">
                <a:solidFill>
                  <a:schemeClr val="bg1"/>
                </a:solidFill>
              </a:rPr>
              <a:t>final announced election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35" y="2583115"/>
            <a:ext cx="1593687" cy="20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D782-A32D-449C-88BB-32C20AD0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6E91F2-D311-41D1-B83F-F5FA4D687BD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070309" y="632268"/>
            <a:ext cx="5699305" cy="11749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Electorates present at each polling unit enter the final polling results announced by the collating officer. 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="" xmlns:a16="http://schemas.microsoft.com/office/drawing/2014/main" id="{ABCB21A9-8BB6-47B9-BBC1-D3F58F5346B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4" y="2277360"/>
            <a:ext cx="1987460" cy="3533263"/>
          </a:xfr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43A3CA8-EB52-4407-9F2B-3A8E9581C6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328020" y="5183895"/>
            <a:ext cx="4190053" cy="62672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Dashboard : View Results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6C41DE9-611C-4FB1-B248-718A8500DC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858680-B75A-4CFD-9296-83EBD38B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310B28-DE98-47F1-BCAF-54C56410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2D8113-793C-4791-8551-FE2B8DFC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8" y="157488"/>
            <a:ext cx="2179306" cy="151528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36611" y="632268"/>
            <a:ext cx="2959533" cy="6543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How it works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815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D782-A32D-449C-88BB-32C20AD0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6E91F2-D311-41D1-B83F-F5FA4D687BD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070309" y="632268"/>
            <a:ext cx="5699305" cy="11749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Electorates present at each polling unit enter the final polling results announced by the collating officer.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43A3CA8-EB52-4407-9F2B-3A8E9581C6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328020" y="5183895"/>
            <a:ext cx="4441594" cy="62672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Response: Submit Responses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6C41DE9-611C-4FB1-B248-718A8500DC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858680-B75A-4CFD-9296-83EBD38B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310B28-DE98-47F1-BCAF-54C56410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smtClean="0"/>
              <a:t>11/2/2018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2D8113-793C-4791-8551-FE2B8DFC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8" y="157488"/>
            <a:ext cx="2179306" cy="151528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36611" y="632268"/>
            <a:ext cx="2959533" cy="6543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How it works</a:t>
            </a:r>
            <a:endParaRPr lang="en-US" sz="3600" b="1" dirty="0"/>
          </a:p>
        </p:txBody>
      </p:sp>
      <p:pic>
        <p:nvPicPr>
          <p:cNvPr id="12" name="Picture Placeholder 15">
            <a:extLst>
              <a:ext uri="{FF2B5EF4-FFF2-40B4-BE49-F238E27FC236}">
                <a16:creationId xmlns="" xmlns:a16="http://schemas.microsoft.com/office/drawing/2014/main" id="{ABCB21A9-8BB6-47B9-BBC1-D3F58F5346B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49" y="2277360"/>
            <a:ext cx="1987460" cy="3533263"/>
          </a:xfrm>
        </p:spPr>
      </p:pic>
    </p:spTree>
    <p:extLst>
      <p:ext uri="{BB962C8B-B14F-4D97-AF65-F5344CB8AC3E}">
        <p14:creationId xmlns:p14="http://schemas.microsoft.com/office/powerpoint/2010/main" val="20075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838086" y="3012360"/>
            <a:ext cx="2990805" cy="781561"/>
          </a:xfrm>
        </p:spPr>
        <p:txBody>
          <a:bodyPr/>
          <a:lstStyle/>
          <a:p>
            <a:r>
              <a:rPr lang="en-US" sz="4800" dirty="0" err="1" smtClean="0"/>
              <a:t>Node.Js</a:t>
            </a:r>
            <a:endParaRPr lang="en-US" sz="4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836613" y="3793921"/>
            <a:ext cx="2992278" cy="199784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Scalability</a:t>
            </a:r>
          </a:p>
          <a:p>
            <a:r>
              <a:rPr lang="en-US" sz="2400" b="1" dirty="0" smtClean="0"/>
              <a:t>Easy to deploy</a:t>
            </a:r>
          </a:p>
          <a:p>
            <a:r>
              <a:rPr lang="en-US" sz="2400" b="1" dirty="0" smtClean="0"/>
              <a:t>Largest package manager in the world</a:t>
            </a:r>
          </a:p>
          <a:p>
            <a:r>
              <a:rPr lang="en-US" sz="2000" b="1" dirty="0" smtClean="0"/>
              <a:t>Large number of modules for </a:t>
            </a:r>
            <a:r>
              <a:rPr lang="en-US" sz="2000" b="1" dirty="0" err="1" smtClean="0"/>
              <a:t>developement</a:t>
            </a:r>
            <a:endParaRPr lang="en-US" b="1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6"/>
          </p:nvPr>
        </p:nvSpPr>
        <p:spPr>
          <a:xfrm>
            <a:off x="8358230" y="3012360"/>
            <a:ext cx="3303887" cy="781561"/>
          </a:xfrm>
        </p:spPr>
        <p:txBody>
          <a:bodyPr/>
          <a:lstStyle/>
          <a:p>
            <a:r>
              <a:rPr lang="en-US" sz="4800" dirty="0" err="1" smtClean="0"/>
              <a:t>Heroku</a:t>
            </a:r>
            <a:r>
              <a:rPr lang="en-US" sz="4800" dirty="0"/>
              <a:t> </a:t>
            </a:r>
            <a:r>
              <a:rPr lang="en-US" sz="4800" dirty="0" smtClean="0"/>
              <a:t>Hosting</a:t>
            </a:r>
            <a:endParaRPr lang="en-US" sz="48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Free hosting</a:t>
            </a:r>
          </a:p>
          <a:p>
            <a:r>
              <a:rPr lang="en-US" sz="2400" b="1" dirty="0" smtClean="0"/>
              <a:t>Robust support</a:t>
            </a:r>
            <a:endParaRPr lang="en-US" sz="2400" b="1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4445708" y="2465096"/>
            <a:ext cx="3295705" cy="781561"/>
          </a:xfrm>
        </p:spPr>
        <p:txBody>
          <a:bodyPr/>
          <a:lstStyle/>
          <a:p>
            <a:r>
              <a:rPr lang="en-US" sz="4800" dirty="0" smtClean="0"/>
              <a:t>Ionic Framework</a:t>
            </a:r>
            <a:endParaRPr lang="en-US" sz="480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4445708" y="3973233"/>
            <a:ext cx="2992278" cy="135811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Cross-Platform: Build once, deploy for all</a:t>
            </a:r>
          </a:p>
          <a:p>
            <a:r>
              <a:rPr lang="en-US" sz="2400" b="1" dirty="0" smtClean="0"/>
              <a:t>Scalability</a:t>
            </a:r>
          </a:p>
          <a:p>
            <a:endParaRPr lang="en-US" sz="2400" b="1" dirty="0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8" b="8458"/>
          <a:stretch>
            <a:fillRect/>
          </a:stretch>
        </p:blipFill>
        <p:spPr>
          <a:xfrm>
            <a:off x="9706708" y="74468"/>
            <a:ext cx="2450762" cy="1624343"/>
          </a:xfrm>
        </p:spPr>
      </p:pic>
    </p:spTree>
    <p:extLst>
      <p:ext uri="{BB962C8B-B14F-4D97-AF65-F5344CB8AC3E}">
        <p14:creationId xmlns:p14="http://schemas.microsoft.com/office/powerpoint/2010/main" val="23405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="" xmlns:a16="http://schemas.microsoft.com/office/drawing/2014/main" id="{3139E983-3819-4C13-9714-A3CE2E274969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8355" y="1791954"/>
            <a:ext cx="2743200" cy="2400300"/>
          </a:xfr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34F0E55-6DE0-448B-98CD-696690C0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50" y="4440377"/>
            <a:ext cx="1908000" cy="3349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F7145"/>
                </a:solidFill>
              </a:rPr>
              <a:t>Ebube Anya</a:t>
            </a:r>
            <a:endParaRPr lang="ru-RU" dirty="0">
              <a:solidFill>
                <a:srgbClr val="3F7145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E6D47F7-98FA-4060-AF0F-A1D2A82A5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032" y="4859410"/>
            <a:ext cx="1908000" cy="234269"/>
          </a:xfrm>
        </p:spPr>
        <p:txBody>
          <a:bodyPr/>
          <a:lstStyle/>
          <a:p>
            <a:r>
              <a:rPr lang="en-US" sz="2000" b="1" dirty="0" smtClean="0"/>
              <a:t>Team Lead</a:t>
            </a:r>
            <a:endParaRPr lang="ru-RU" sz="2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9906FBA-57D2-41B3-BC83-2F343150DC9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676819" y="5215090"/>
            <a:ext cx="2076218" cy="115333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3F7145"/>
                </a:solidFill>
              </a:rPr>
              <a:t>Google </a:t>
            </a:r>
            <a:r>
              <a:rPr lang="en-US" sz="1600" b="1" dirty="0" err="1" smtClean="0">
                <a:solidFill>
                  <a:srgbClr val="3F7145"/>
                </a:solidFill>
              </a:rPr>
              <a:t>Andela</a:t>
            </a:r>
            <a:r>
              <a:rPr lang="en-US" sz="1600" b="1" dirty="0" smtClean="0">
                <a:solidFill>
                  <a:srgbClr val="3F7145"/>
                </a:solidFill>
              </a:rPr>
              <a:t> Certified Developer, Co-founder </a:t>
            </a:r>
            <a:r>
              <a:rPr lang="en-US" sz="1600" b="1" dirty="0" err="1" smtClean="0">
                <a:solidFill>
                  <a:srgbClr val="3F7145"/>
                </a:solidFill>
              </a:rPr>
              <a:t>VotePro</a:t>
            </a:r>
            <a:r>
              <a:rPr lang="en-US" sz="1600" b="1" dirty="0" smtClean="0">
                <a:solidFill>
                  <a:srgbClr val="3F7145"/>
                </a:solidFill>
              </a:rPr>
              <a:t>: an E-voting solutions company</a:t>
            </a:r>
            <a:endParaRPr lang="en-US" sz="1600" b="1" dirty="0">
              <a:solidFill>
                <a:srgbClr val="3F7145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48E41B0-B40D-4298-B174-8442CFF11C4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458611" y="4479047"/>
            <a:ext cx="1908000" cy="334918"/>
          </a:xfrm>
        </p:spPr>
        <p:txBody>
          <a:bodyPr/>
          <a:lstStyle/>
          <a:p>
            <a:r>
              <a:rPr lang="en-US" dirty="0" err="1" smtClean="0">
                <a:solidFill>
                  <a:srgbClr val="3F7145"/>
                </a:solidFill>
              </a:rPr>
              <a:t>Ifeanyi</a:t>
            </a:r>
            <a:r>
              <a:rPr lang="en-US" dirty="0" smtClean="0">
                <a:solidFill>
                  <a:srgbClr val="3F7145"/>
                </a:solidFill>
              </a:rPr>
              <a:t> </a:t>
            </a:r>
            <a:r>
              <a:rPr lang="en-US" dirty="0" err="1" smtClean="0">
                <a:solidFill>
                  <a:srgbClr val="3F7145"/>
                </a:solidFill>
              </a:rPr>
              <a:t>Njoku</a:t>
            </a:r>
            <a:endParaRPr lang="ru-RU" dirty="0">
              <a:solidFill>
                <a:srgbClr val="3F7145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579C152-705D-4235-81C9-C91B934B8C3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458611" y="4896131"/>
            <a:ext cx="1908000" cy="234269"/>
          </a:xfrm>
        </p:spPr>
        <p:txBody>
          <a:bodyPr/>
          <a:lstStyle/>
          <a:p>
            <a:r>
              <a:rPr lang="en-US" sz="1600" b="1" dirty="0" smtClean="0"/>
              <a:t>Front End Developer</a:t>
            </a:r>
            <a:r>
              <a:rPr lang="en-US" sz="1600" b="1" dirty="0" smtClean="0"/>
              <a:t> </a:t>
            </a:r>
            <a:endParaRPr lang="ru-RU" sz="1600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6F7C7FA4-F4BD-4ADD-82C4-4A233527A2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273462" y="4366503"/>
            <a:ext cx="2525027" cy="417084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3F7145"/>
                </a:solidFill>
              </a:rPr>
              <a:t>Nwachukwu</a:t>
            </a:r>
            <a:r>
              <a:rPr lang="en-US" sz="2000" dirty="0" smtClean="0">
                <a:solidFill>
                  <a:srgbClr val="3F7145"/>
                </a:solidFill>
              </a:rPr>
              <a:t> </a:t>
            </a:r>
            <a:r>
              <a:rPr lang="en-US" sz="2000" dirty="0" err="1" smtClean="0">
                <a:solidFill>
                  <a:srgbClr val="3F7145"/>
                </a:solidFill>
              </a:rPr>
              <a:t>Chibuike</a:t>
            </a:r>
            <a:endParaRPr lang="ru-RU" sz="2000" dirty="0">
              <a:solidFill>
                <a:srgbClr val="3F7145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B6B0D9BB-6CC1-480B-B805-85DBFAC5A3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31413" y="4897672"/>
            <a:ext cx="1908000" cy="234269"/>
          </a:xfrm>
        </p:spPr>
        <p:txBody>
          <a:bodyPr/>
          <a:lstStyle/>
          <a:p>
            <a:r>
              <a:rPr lang="en-US" sz="1600" b="1" dirty="0" smtClean="0"/>
              <a:t>Back End Developer</a:t>
            </a:r>
            <a:endParaRPr lang="ru-RU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7E231BB-DC3A-4CA1-9934-F92D7E2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0300" y="1593850"/>
            <a:ext cx="2743200" cy="2743200"/>
          </a:xfrm>
        </p:spPr>
      </p:pic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6F7C7FA4-F4BD-4ADD-82C4-4A233527A29B}"/>
              </a:ext>
            </a:extLst>
          </p:cNvPr>
          <p:cNvSpPr txBox="1">
            <a:spLocks/>
          </p:cNvSpPr>
          <p:nvPr/>
        </p:nvSpPr>
        <p:spPr>
          <a:xfrm>
            <a:off x="9856043" y="4492897"/>
            <a:ext cx="1908000" cy="334918"/>
          </a:xfrm>
          <a:prstGeom prst="rect">
            <a:avLst/>
          </a:prstGeom>
        </p:spPr>
        <p:txBody>
          <a:bodyPr vert="horz" lIns="3600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F7145"/>
                </a:solidFill>
              </a:rPr>
              <a:t>Solution </a:t>
            </a:r>
            <a:r>
              <a:rPr lang="en-US" dirty="0" err="1" smtClean="0">
                <a:solidFill>
                  <a:srgbClr val="3F7145"/>
                </a:solidFill>
              </a:rPr>
              <a:t>Ibe</a:t>
            </a:r>
            <a:endParaRPr lang="ru-RU" dirty="0">
              <a:solidFill>
                <a:srgbClr val="3F7145"/>
              </a:solidFill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3C5C4FA5-E185-434A-923D-FE42624DD05F}"/>
              </a:ext>
            </a:extLst>
          </p:cNvPr>
          <p:cNvSpPr txBox="1">
            <a:spLocks/>
          </p:cNvSpPr>
          <p:nvPr/>
        </p:nvSpPr>
        <p:spPr>
          <a:xfrm>
            <a:off x="9668016" y="5130400"/>
            <a:ext cx="2041633" cy="693882"/>
          </a:xfrm>
          <a:prstGeom prst="rect">
            <a:avLst/>
          </a:prstGeom>
        </p:spPr>
        <p:txBody>
          <a:bodyPr vert="horz" lIns="3600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3F7145"/>
                </a:solidFill>
              </a:rPr>
              <a:t>Marketing and Business strategist, Digital Marketer, Social Scientist</a:t>
            </a:r>
            <a:endParaRPr lang="en-US" sz="1600" b="1" dirty="0">
              <a:solidFill>
                <a:srgbClr val="3F714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8" y="157488"/>
            <a:ext cx="2179306" cy="1515280"/>
          </a:xfrm>
          <a:prstGeom prst="rect">
            <a:avLst/>
          </a:prstGeom>
        </p:spPr>
      </p:pic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9906FBA-57D2-41B3-BC83-2F343150DC9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3420935" y="5212103"/>
            <a:ext cx="2076218" cy="115333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3F7145"/>
                </a:solidFill>
              </a:rPr>
              <a:t>JavaScript Developer, Robotics Engineer, Cross platform App Developer</a:t>
            </a:r>
            <a:endParaRPr lang="en-US" sz="1600" b="1" dirty="0">
              <a:solidFill>
                <a:srgbClr val="3F7145"/>
              </a:solidFill>
            </a:endParaRPr>
          </a:p>
        </p:txBody>
      </p:sp>
      <p:sp>
        <p:nvSpPr>
          <p:cNvPr id="28" name="Text Placeholder 11">
            <a:extLst>
              <a:ext uri="{FF2B5EF4-FFF2-40B4-BE49-F238E27FC236}">
                <a16:creationId xmlns="" xmlns:a16="http://schemas.microsoft.com/office/drawing/2014/main" id="{E9906FBA-57D2-41B3-BC83-2F343150DC9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6627924" y="5212103"/>
            <a:ext cx="2076218" cy="115333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3F7145"/>
                </a:solidFill>
              </a:rPr>
              <a:t>Computer Scientist, Full stack developer.</a:t>
            </a:r>
            <a:endParaRPr lang="en-US" sz="1600" b="1" dirty="0">
              <a:solidFill>
                <a:srgbClr val="3F7145"/>
              </a:solidFill>
            </a:endParaRPr>
          </a:p>
        </p:txBody>
      </p:sp>
      <p:sp>
        <p:nvSpPr>
          <p:cNvPr id="29" name="Text Placeholder 16">
            <a:extLst>
              <a:ext uri="{FF2B5EF4-FFF2-40B4-BE49-F238E27FC236}">
                <a16:creationId xmlns="" xmlns:a16="http://schemas.microsoft.com/office/drawing/2014/main" id="{B6B0D9BB-6CC1-480B-B805-85DBFAC5A3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04215" y="4859409"/>
            <a:ext cx="1908000" cy="234269"/>
          </a:xfrm>
        </p:spPr>
        <p:txBody>
          <a:bodyPr/>
          <a:lstStyle/>
          <a:p>
            <a:r>
              <a:rPr lang="en-US" sz="1600" b="1" dirty="0" smtClean="0"/>
              <a:t>Business Strategist</a:t>
            </a:r>
            <a:endParaRPr lang="ru-RU" sz="1600" b="1" dirty="0"/>
          </a:p>
        </p:txBody>
      </p:sp>
      <p:pic>
        <p:nvPicPr>
          <p:cNvPr id="1026" name="Picture 2" descr="Image may contain: 1 person, suit and indoor"/>
          <p:cNvPicPr>
            <a:picLocks noGrp="1" noChangeAspect="1" noChangeArrowheads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5" r="17565"/>
          <a:stretch>
            <a:fillRect/>
          </a:stretch>
        </p:blipFill>
        <p:spPr bwMode="auto">
          <a:xfrm>
            <a:off x="3103563" y="159385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958" y="1553716"/>
            <a:ext cx="2791399" cy="2783334"/>
          </a:xfrm>
          <a:prstGeom prst="rect">
            <a:avLst/>
          </a:prstGeom>
        </p:spPr>
      </p:pic>
      <p:sp>
        <p:nvSpPr>
          <p:cNvPr id="1029" name="Picture Placeholder 1028"/>
          <p:cNvSpPr>
            <a:spLocks noGrp="1"/>
          </p:cNvSpPr>
          <p:nvPr>
            <p:ph type="pic" sz="quarter" idx="51"/>
          </p:nvPr>
        </p:nvSpPr>
        <p:spPr>
          <a:xfrm>
            <a:off x="9219157" y="1620504"/>
            <a:ext cx="2743200" cy="2743200"/>
          </a:xfrm>
        </p:spPr>
      </p:sp>
      <p:sp>
        <p:nvSpPr>
          <p:cNvPr id="22" name="Rounded Rectangle 21"/>
          <p:cNvSpPr/>
          <p:nvPr/>
        </p:nvSpPr>
        <p:spPr>
          <a:xfrm>
            <a:off x="836611" y="632268"/>
            <a:ext cx="2959533" cy="654395"/>
          </a:xfrm>
          <a:prstGeom prst="roundRect">
            <a:avLst/>
          </a:prstGeom>
          <a:solidFill>
            <a:srgbClr val="3F7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Our t</a:t>
            </a:r>
            <a:r>
              <a:rPr lang="en-US" sz="3600" b="1" dirty="0" smtClean="0">
                <a:solidFill>
                  <a:schemeClr val="bg1"/>
                </a:solidFill>
              </a:rPr>
              <a:t>eam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32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ail_PitchDeck_MO - v7.potx" id="{04ED404D-92C0-42EC-90F3-6105F195F488}" vid="{403B413F-466D-4546-828D-306206A851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0</TotalTime>
  <Words>378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Office Theme</vt:lpstr>
      <vt:lpstr>360poll Exit Poll App</vt:lpstr>
      <vt:lpstr>Elections are here again!!!</vt:lpstr>
      <vt:lpstr>Problem</vt:lpstr>
      <vt:lpstr>PowerPoint Presentation</vt:lpstr>
      <vt:lpstr>Solution</vt:lpstr>
      <vt:lpstr> </vt:lpstr>
      <vt:lpstr> </vt:lpstr>
      <vt:lpstr>Technologies Used</vt:lpstr>
      <vt:lpstr>PowerPoint Presentation</vt:lpstr>
      <vt:lpstr>   Love your Votes!!!  Monitor your votes!!!</vt:lpstr>
      <vt:lpstr>Thank you!</vt:lpstr>
      <vt:lpstr>Justification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2018-11-01T06:41:13Z</dcterms:created>
  <dcterms:modified xsi:type="dcterms:W3CDTF">2018-11-02T03:55:43Z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2018-08-01T18:56:47.5600812Z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