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0" autoAdjust="0"/>
    <p:restoredTop sz="95986" autoAdjust="0"/>
  </p:normalViewPr>
  <p:slideViewPr>
    <p:cSldViewPr snapToGrid="0" snapToObjects="1" showGuides="1">
      <p:cViewPr varScale="1">
        <p:scale>
          <a:sx n="118" d="100"/>
          <a:sy n="118" d="100"/>
        </p:scale>
        <p:origin x="432"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8/29/23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8/29/23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solidFill>
                  <a:srgbClr val="0070C0"/>
                </a:solidFill>
              </a:rPr>
              <a:t>EBUBEKİR TİLBAÇ</a:t>
            </a:r>
          </a:p>
          <a:p>
            <a:pPr marL="0" indent="0">
              <a:buNone/>
            </a:pPr>
            <a:r>
              <a:rPr lang="en-US" dirty="0">
                <a:solidFill>
                  <a:srgbClr val="0070C0"/>
                </a:solidFill>
              </a:rPr>
              <a:t>08.29.2023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a:t>
            </a:r>
            <a:r>
              <a:rPr lang="en-US" sz="2200" dirty="0" err="1"/>
              <a:t>eu-de.dataplatform.cloud.ibm.com</a:t>
            </a:r>
            <a:r>
              <a:rPr lang="en-US" sz="2200" dirty="0"/>
              <a:t>/dashboards/256c98a4-f1e9-4b06-8289-e4f9f8d22de9/view/6e7bd50164b4099540c0c0e4079d7f007534210ee3bb8b5686d77b490d367097f36815c2c87c1f588b435461a0e44358c8</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Resim 3">
            <a:extLst>
              <a:ext uri="{FF2B5EF4-FFF2-40B4-BE49-F238E27FC236}">
                <a16:creationId xmlns:a16="http://schemas.microsoft.com/office/drawing/2014/main" id="{708A7BBC-B685-62FE-2424-2E67D7628907}"/>
              </a:ext>
            </a:extLst>
          </p:cNvPr>
          <p:cNvPicPr>
            <a:picLocks noChangeAspect="1"/>
          </p:cNvPicPr>
          <p:nvPr/>
        </p:nvPicPr>
        <p:blipFill>
          <a:blip r:embed="rId2"/>
          <a:stretch>
            <a:fillRect/>
          </a:stretch>
        </p:blipFill>
        <p:spPr>
          <a:xfrm>
            <a:off x="2122715" y="2015063"/>
            <a:ext cx="7772400" cy="345128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solidFill>
                  <a:srgbClr val="0070C0"/>
                </a:solidFill>
              </a:rPr>
              <a:t>Executive Summary</a:t>
            </a:r>
          </a:p>
          <a:p>
            <a:r>
              <a:rPr lang="en-US" sz="1600" dirty="0">
                <a:solidFill>
                  <a:srgbClr val="0070C0"/>
                </a:solidFill>
              </a:rPr>
              <a:t>Introduction</a:t>
            </a:r>
          </a:p>
          <a:p>
            <a:r>
              <a:rPr lang="en-US" sz="1600" dirty="0">
                <a:solidFill>
                  <a:srgbClr val="0070C0"/>
                </a:solidFill>
              </a:rPr>
              <a:t>Methodology</a:t>
            </a:r>
          </a:p>
          <a:p>
            <a:r>
              <a:rPr lang="en-US" sz="1600" dirty="0">
                <a:solidFill>
                  <a:srgbClr val="0070C0"/>
                </a:solidFill>
              </a:rPr>
              <a:t>Results</a:t>
            </a:r>
          </a:p>
          <a:p>
            <a:pPr lvl="1"/>
            <a:r>
              <a:rPr lang="en-US" sz="1600" dirty="0">
                <a:solidFill>
                  <a:srgbClr val="0070C0"/>
                </a:solidFill>
              </a:rPr>
              <a:t>Visualization – Charts</a:t>
            </a:r>
          </a:p>
          <a:p>
            <a:pPr lvl="1"/>
            <a:r>
              <a:rPr lang="en-US" sz="1600" dirty="0">
                <a:solidFill>
                  <a:srgbClr val="0070C0"/>
                </a:solidFill>
              </a:rPr>
              <a:t>Dashboard</a:t>
            </a:r>
          </a:p>
          <a:p>
            <a:r>
              <a:rPr lang="en-US" sz="1600" dirty="0">
                <a:solidFill>
                  <a:srgbClr val="0070C0"/>
                </a:solidFill>
              </a:rPr>
              <a:t>Discussion</a:t>
            </a:r>
          </a:p>
          <a:p>
            <a:pPr lvl="1"/>
            <a:r>
              <a:rPr lang="en-US" sz="1600" dirty="0">
                <a:solidFill>
                  <a:srgbClr val="0070C0"/>
                </a:solidFill>
              </a:rPr>
              <a:t>Findings &amp; Implications</a:t>
            </a:r>
          </a:p>
          <a:p>
            <a:r>
              <a:rPr lang="en-US" sz="1600" dirty="0">
                <a:solidFill>
                  <a:srgbClr val="0070C0"/>
                </a:solidFill>
              </a:rPr>
              <a:t>Conclusion</a:t>
            </a:r>
          </a:p>
          <a:p>
            <a:r>
              <a:rPr lang="en-US" sz="1600" dirty="0">
                <a:solidFill>
                  <a:srgbClr val="0070C0"/>
                </a:solidFill>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solidFill>
                  <a:srgbClr val="0070C0"/>
                </a:solidFill>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solidFill>
                  <a:srgbClr val="0070C0"/>
                </a:solidFill>
              </a:rPr>
              <a:t>Current Technology Usage Trend</a:t>
            </a:r>
            <a:endParaRPr lang="en-US" sz="2200" dirty="0">
              <a:solidFill>
                <a:srgbClr val="0070C0"/>
              </a:solidFill>
            </a:endParaRPr>
          </a:p>
          <a:p>
            <a:pPr lvl="1"/>
            <a:r>
              <a:rPr lang="en-US" sz="1800" dirty="0">
                <a:solidFill>
                  <a:srgbClr val="0070C0"/>
                </a:solidFill>
              </a:rPr>
              <a:t>Language</a:t>
            </a:r>
          </a:p>
          <a:p>
            <a:pPr lvl="1"/>
            <a:r>
              <a:rPr lang="en-US" sz="1800" dirty="0">
                <a:solidFill>
                  <a:srgbClr val="0070C0"/>
                </a:solidFill>
              </a:rPr>
              <a:t>Database</a:t>
            </a:r>
          </a:p>
          <a:p>
            <a:pPr lvl="1"/>
            <a:r>
              <a:rPr lang="en-US" sz="1800" dirty="0">
                <a:solidFill>
                  <a:srgbClr val="0070C0"/>
                </a:solidFill>
              </a:rPr>
              <a:t>Platform</a:t>
            </a:r>
          </a:p>
          <a:p>
            <a:pPr lvl="1"/>
            <a:r>
              <a:rPr lang="en-US" sz="1800" dirty="0">
                <a:solidFill>
                  <a:srgbClr val="0070C0"/>
                </a:solidFill>
              </a:rPr>
              <a:t>Web frame</a:t>
            </a:r>
          </a:p>
          <a:p>
            <a:r>
              <a:rPr lang="en-US" altLang="zh-CN" sz="2200" dirty="0">
                <a:solidFill>
                  <a:srgbClr val="0070C0"/>
                </a:solidFill>
              </a:rPr>
              <a:t>Future Technology Trend</a:t>
            </a:r>
          </a:p>
          <a:p>
            <a:pPr lvl="1"/>
            <a:r>
              <a:rPr lang="en-US" altLang="zh-CN" sz="1800" dirty="0">
                <a:solidFill>
                  <a:srgbClr val="0070C0"/>
                </a:solidFill>
              </a:rPr>
              <a:t>Language</a:t>
            </a:r>
          </a:p>
          <a:p>
            <a:pPr lvl="1"/>
            <a:r>
              <a:rPr lang="en-US" altLang="zh-CN" sz="1800" dirty="0">
                <a:solidFill>
                  <a:srgbClr val="0070C0"/>
                </a:solidFill>
              </a:rPr>
              <a:t>Database</a:t>
            </a:r>
          </a:p>
          <a:p>
            <a:pPr lvl="1"/>
            <a:r>
              <a:rPr lang="en-US" altLang="zh-CN" sz="1800" dirty="0">
                <a:solidFill>
                  <a:srgbClr val="0070C0"/>
                </a:solidFill>
              </a:rPr>
              <a:t>Platform</a:t>
            </a:r>
          </a:p>
          <a:p>
            <a:pPr lvl="1"/>
            <a:r>
              <a:rPr lang="en-US" altLang="zh-CN" sz="1800" dirty="0">
                <a:solidFill>
                  <a:srgbClr val="0070C0"/>
                </a:solidFill>
              </a:rPr>
              <a:t>Web frame</a:t>
            </a:r>
          </a:p>
          <a:p>
            <a:r>
              <a:rPr lang="en-US" sz="2200" dirty="0">
                <a:solidFill>
                  <a:srgbClr val="0070C0"/>
                </a:solidFill>
              </a:rPr>
              <a:t>Demographics Survey</a:t>
            </a:r>
          </a:p>
          <a:p>
            <a:r>
              <a:rPr lang="en-US" sz="2200" dirty="0">
                <a:solidFill>
                  <a:srgbClr val="0070C0"/>
                </a:solidFill>
              </a:rPr>
              <a:t>Country &amp; Gender Diffe</a:t>
            </a:r>
            <a:r>
              <a:rPr lang="en-US" sz="2200" dirty="0"/>
              <a:t>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solidFill>
                  <a:srgbClr val="0070C0"/>
                </a:solidFill>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Analyze </a:t>
            </a:r>
            <a:r>
              <a:rPr lang="en-US" altLang="zh-CN" sz="2200" dirty="0"/>
              <a:t>technology </a:t>
            </a:r>
            <a:r>
              <a:rPr lang="en-US" sz="2200" dirty="0"/>
              <a:t>trend in software </a:t>
            </a:r>
            <a:r>
              <a:rPr lang="en-US" altLang="zh-CN" sz="2200" dirty="0"/>
              <a:t>and web </a:t>
            </a:r>
            <a:r>
              <a:rPr lang="en-US" sz="2200" dirty="0"/>
              <a:t>development </a:t>
            </a:r>
            <a:r>
              <a:rPr lang="en-US" altLang="zh-CN" sz="2200" dirty="0"/>
              <a:t>among developers around the world</a:t>
            </a:r>
            <a:endParaRPr lang="en-US" sz="2200" dirty="0"/>
          </a:p>
          <a:p>
            <a:r>
              <a:rPr lang="en-US" altLang="zh-CN" sz="2200" dirty="0"/>
              <a:t>Purpose of this Analysis</a:t>
            </a:r>
          </a:p>
          <a:p>
            <a:pPr lvl="1"/>
            <a:r>
              <a:rPr lang="en-US" altLang="zh-CN" sz="1800" dirty="0"/>
              <a:t>Identify the top programming languages, database, platform and web frame skills in demand</a:t>
            </a:r>
          </a:p>
          <a:p>
            <a:pPr lvl="1"/>
            <a:r>
              <a:rPr lang="en-US" altLang="zh-CN" sz="1800" dirty="0"/>
              <a:t>Identify skill requirements for future</a:t>
            </a:r>
          </a:p>
          <a:p>
            <a:pPr lvl="1"/>
            <a:r>
              <a:rPr lang="en-US" altLang="zh-CN" sz="1800" dirty="0"/>
              <a:t>Identify human resource gap in the industry</a:t>
            </a:r>
          </a:p>
          <a:p>
            <a:r>
              <a:rPr lang="en-US" sz="2200" dirty="0"/>
              <a:t>Audience for this Presentation</a:t>
            </a:r>
          </a:p>
          <a:p>
            <a:pPr lvl="1"/>
            <a:r>
              <a:rPr lang="en-US" sz="1800" dirty="0"/>
              <a:t>Programmers</a:t>
            </a:r>
          </a:p>
          <a:p>
            <a:pPr lvl="1"/>
            <a:r>
              <a:rPr lang="en-US" sz="1800" dirty="0"/>
              <a:t>IT industry leaders</a:t>
            </a:r>
          </a:p>
          <a:p>
            <a:pPr lvl="1"/>
            <a:r>
              <a:rPr lang="en-US" sz="1800" dirty="0"/>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solidFill>
                  <a:srgbClr val="0070C0"/>
                </a:solidFill>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solidFill>
                  <a:srgbClr val="0070C0"/>
                </a:solidFill>
              </a:rPr>
              <a:t>Data Collection (Sources)</a:t>
            </a:r>
          </a:p>
          <a:p>
            <a:pPr lvl="1"/>
            <a:r>
              <a:rPr lang="en-US" altLang="zh-CN" sz="1800" dirty="0">
                <a:solidFill>
                  <a:srgbClr val="0070C0"/>
                </a:solidFill>
              </a:rPr>
              <a:t>Stack overflow developer 2019 survey</a:t>
            </a:r>
          </a:p>
          <a:p>
            <a:pPr lvl="1"/>
            <a:r>
              <a:rPr lang="en-US" sz="1800" dirty="0">
                <a:solidFill>
                  <a:srgbClr val="0070C0"/>
                </a:solidFill>
              </a:rPr>
              <a:t>GitHub job postings</a:t>
            </a:r>
          </a:p>
          <a:p>
            <a:pPr lvl="1"/>
            <a:r>
              <a:rPr lang="en-US" sz="1800" dirty="0">
                <a:solidFill>
                  <a:srgbClr val="0070C0"/>
                </a:solidFill>
              </a:rPr>
              <a:t>Programming languages annual salary</a:t>
            </a:r>
          </a:p>
          <a:p>
            <a:r>
              <a:rPr lang="en-US" sz="2200" dirty="0">
                <a:solidFill>
                  <a:srgbClr val="0070C0"/>
                </a:solidFill>
              </a:rPr>
              <a:t>Data Wrangling</a:t>
            </a:r>
          </a:p>
          <a:p>
            <a:r>
              <a:rPr lang="en-US" sz="2200" dirty="0">
                <a:solidFill>
                  <a:srgbClr val="0070C0"/>
                </a:solidFill>
              </a:rPr>
              <a:t>Data Exploration</a:t>
            </a:r>
          </a:p>
          <a:p>
            <a:r>
              <a:rPr lang="en-US" sz="2200" dirty="0">
                <a:solidFill>
                  <a:srgbClr val="0070C0"/>
                </a:solidFill>
              </a:rPr>
              <a:t>Data Cleaning</a:t>
            </a:r>
          </a:p>
          <a:p>
            <a:r>
              <a:rPr lang="en-US" sz="2200" dirty="0">
                <a:solidFill>
                  <a:srgbClr val="0070C0"/>
                </a:solidFill>
              </a:rPr>
              <a:t>Data Visualization</a:t>
            </a:r>
          </a:p>
          <a:p>
            <a:pPr lvl="1"/>
            <a:r>
              <a:rPr lang="en-US" altLang="zh-CN" sz="1800" dirty="0">
                <a:solidFill>
                  <a:srgbClr val="0070C0"/>
                </a:solidFill>
              </a:rPr>
              <a:t>Python matplotlib &amp; turtle</a:t>
            </a:r>
          </a:p>
          <a:p>
            <a:pPr lvl="1"/>
            <a:r>
              <a:rPr lang="en-US" sz="1800" dirty="0">
                <a:solidFill>
                  <a:srgbClr val="0070C0"/>
                </a:solidFill>
              </a:rPr>
              <a:t>IBM Cognos</a:t>
            </a:r>
          </a:p>
          <a:p>
            <a:r>
              <a:rPr lang="en-US" sz="2200" dirty="0">
                <a:solidFill>
                  <a:srgbClr val="0070C0"/>
                </a:solidFill>
              </a:rPr>
              <a:t>Presentation</a:t>
            </a:r>
            <a:endParaRPr lang="en-US" sz="1800" dirty="0">
              <a:solidFill>
                <a:srgbClr val="0070C0"/>
              </a:solidFil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568</TotalTime>
  <Words>512</Words>
  <Application>Microsoft Macintosh PowerPoint</Application>
  <PresentationFormat>Geniş ekran</PresentationFormat>
  <Paragraphs>113</Paragraphs>
  <Slides>20</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Gill Sans MT</vt:lpstr>
      <vt:lpstr>IBM Plex Mono Text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Microsoft Office User</cp:lastModifiedBy>
  <cp:revision>66</cp:revision>
  <dcterms:created xsi:type="dcterms:W3CDTF">2020-10-28T18:29:43Z</dcterms:created>
  <dcterms:modified xsi:type="dcterms:W3CDTF">2023-08-28T22:19:28Z</dcterms:modified>
</cp:coreProperties>
</file>