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4"/>
  </p:notesMasterIdLst>
  <p:handoutMasterIdLst>
    <p:handoutMasterId r:id="rId15"/>
  </p:handoutMasterIdLst>
  <p:sldIdLst>
    <p:sldId id="278" r:id="rId5"/>
    <p:sldId id="279" r:id="rId6"/>
    <p:sldId id="280" r:id="rId7"/>
    <p:sldId id="294" r:id="rId8"/>
    <p:sldId id="284" r:id="rId9"/>
    <p:sldId id="298" r:id="rId10"/>
    <p:sldId id="295" r:id="rId11"/>
    <p:sldId id="297" r:id="rId12"/>
    <p:sldId id="296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09" autoAdjust="0"/>
  </p:normalViewPr>
  <p:slideViewPr>
    <p:cSldViewPr snapToGrid="0" snapToObjects="1">
      <p:cViewPr>
        <p:scale>
          <a:sx n="90" d="100"/>
          <a:sy n="90" d="100"/>
        </p:scale>
        <p:origin x="66" y="-510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43BAE93-8D72-AE0E-2F6D-219C3066CB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Rainbow Website Sstem Design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6AFBF-D81B-DCAB-9F87-D8A813E78D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18660-637E-4863-BF85-33910398479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71B4C0-7B4C-C41E-1978-4E9817BDFF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027DD-0C81-4405-0112-927A0FE781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9A8BA-8EFE-43DA-9AE9-9B3FBA0DA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9179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sldNum="0"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1224366"/>
            <a:ext cx="5385816" cy="1985178"/>
          </a:xfrm>
        </p:spPr>
        <p:txBody>
          <a:bodyPr/>
          <a:lstStyle/>
          <a:p>
            <a:r>
              <a:rPr lang="en-US" dirty="0"/>
              <a:t>RAINBOW WEBSITE SYSTEM DESIGN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Ebube​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Introduction​</a:t>
            </a:r>
          </a:p>
          <a:p>
            <a:r>
              <a:rPr lang="en-US" dirty="0"/>
              <a:t>Functional Requirements</a:t>
            </a:r>
          </a:p>
          <a:p>
            <a:r>
              <a:rPr lang="en-US" dirty="0"/>
              <a:t>​Non Functional Requirements</a:t>
            </a:r>
          </a:p>
          <a:p>
            <a:r>
              <a:rPr lang="en-US" dirty="0"/>
              <a:t>Assumptions</a:t>
            </a:r>
          </a:p>
          <a:p>
            <a:r>
              <a:rPr lang="en-US" dirty="0"/>
              <a:t>​Design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Rainbow is a new brand from H &amp; M that required 3 days to build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Non FUNCTIONAL REQUIREMENTS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BC9FD-78B2-29DD-9B22-4717C25A38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It needs to be accessible from all over the globe.</a:t>
            </a:r>
          </a:p>
          <a:p>
            <a:r>
              <a:rPr lang="en-US" dirty="0">
                <a:solidFill>
                  <a:schemeClr val="tx1"/>
                </a:solidFill>
              </a:rPr>
              <a:t>It needs to be built so it may scale and respond quickly to user with various devices.</a:t>
            </a:r>
          </a:p>
          <a:p>
            <a:r>
              <a:rPr lang="en-US" dirty="0">
                <a:solidFill>
                  <a:schemeClr val="tx1"/>
                </a:solidFill>
              </a:rPr>
              <a:t>It needs to be secure.</a:t>
            </a:r>
          </a:p>
          <a:p>
            <a:r>
              <a:rPr lang="en-US" dirty="0">
                <a:solidFill>
                  <a:schemeClr val="tx1"/>
                </a:solidFill>
              </a:rPr>
              <a:t>It needs to be written using well known industry standard frameworks such as React, Angular etc.</a:t>
            </a:r>
          </a:p>
          <a:p>
            <a:r>
              <a:rPr lang="en-US" dirty="0">
                <a:solidFill>
                  <a:schemeClr val="tx1"/>
                </a:solidFill>
              </a:rPr>
              <a:t>The application and system need to be able to run in the cloud.</a:t>
            </a:r>
          </a:p>
          <a:p>
            <a:r>
              <a:rPr lang="en-US" dirty="0">
                <a:solidFill>
                  <a:schemeClr val="tx1"/>
                </a:solidFill>
              </a:rPr>
              <a:t>The code must be stored in a collaborative way.</a:t>
            </a:r>
          </a:p>
          <a:p>
            <a:r>
              <a:rPr lang="en-US" dirty="0">
                <a:solidFill>
                  <a:schemeClr val="tx1"/>
                </a:solidFill>
              </a:rPr>
              <a:t>You must show the code and demo the website to a board of enterprise architects where you explain how you built it with a diagram showing the components.</a:t>
            </a:r>
          </a:p>
          <a:p>
            <a:r>
              <a:rPr lang="en-US" dirty="0">
                <a:solidFill>
                  <a:schemeClr val="tx1"/>
                </a:solidFill>
              </a:rPr>
              <a:t>The architects will rely on your expertise and input in suggestions how it can be further improved.</a:t>
            </a:r>
          </a:p>
          <a:p>
            <a:r>
              <a:rPr lang="en-US" dirty="0">
                <a:solidFill>
                  <a:schemeClr val="tx1"/>
                </a:solidFill>
              </a:rPr>
              <a:t>Speed is of great important as there are very few days remaining until the launch</a:t>
            </a:r>
          </a:p>
        </p:txBody>
      </p:sp>
    </p:spTree>
    <p:extLst>
      <p:ext uri="{BB962C8B-B14F-4D97-AF65-F5344CB8AC3E}">
        <p14:creationId xmlns:p14="http://schemas.microsoft.com/office/powerpoint/2010/main" val="3701439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FUNCTIONAL REQUIREMENTS FOR EXTERNAL WEBSITE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BC9FD-78B2-29DD-9B22-4717C25A38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 algn="l">
              <a:buAutoNum type="arabicPeriod"/>
            </a:pPr>
            <a:r>
              <a:rPr lang="en-US" dirty="0">
                <a:solidFill>
                  <a:schemeClr val="tx1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Display product catalog</a:t>
            </a:r>
          </a:p>
          <a:p>
            <a:pPr marL="457200" indent="-457200" algn="l">
              <a:buAutoNum type="arabicPeriod"/>
            </a:pPr>
            <a:r>
              <a:rPr lang="en-US" dirty="0">
                <a:solidFill>
                  <a:schemeClr val="tx1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Place Order</a:t>
            </a:r>
            <a:endParaRPr lang="en-US" sz="1800" dirty="0">
              <a:solidFill>
                <a:schemeClr val="tx1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Use generative AI to enable customers wear the apparel virtually. Customers should be able to upload 20 photos of different angles of their face and posture to train AI models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Display recommendations</a:t>
            </a:r>
            <a:r>
              <a:rPr lang="en-US" dirty="0">
                <a:solidFill>
                  <a:schemeClr val="tx1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based on user’s transaction history, gender, 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1800" dirty="0">
              <a:solidFill>
                <a:schemeClr val="tx1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CE33-B936-BA8A-FECE-02B80219D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06504C-03A2-A3DC-8F3B-A0D41FF5A54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Traffic Estimate : 115m monthly active users</a:t>
                </a:r>
              </a:p>
              <a:p>
                <a:pPr lvl="4"/>
                <a:r>
                  <a:rPr lang="en-US" sz="1800" dirty="0"/>
                  <a:t>Each user visits the site 4 times a month = 420m monthly views</a:t>
                </a:r>
              </a:p>
              <a:p>
                <a:pPr lvl="4"/>
                <a:r>
                  <a:rPr lang="en-US" sz="1800" dirty="0"/>
                  <a:t>System should be able to handle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420,000,000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30 ∗24 ∗60 ∗60</m:t>
                        </m:r>
                      </m:den>
                    </m:f>
                  </m:oMath>
                </a14:m>
                <a:endParaRPr lang="en-US" sz="1800" dirty="0"/>
              </a:p>
              <a:p>
                <a:pPr lvl="4"/>
                <a:r>
                  <a:rPr lang="en-US" sz="1800" dirty="0"/>
                  <a:t>= 162 </a:t>
                </a:r>
                <a:r>
                  <a:rPr lang="en-US" sz="1800" dirty="0" err="1"/>
                  <a:t>reqs</a:t>
                </a:r>
                <a:r>
                  <a:rPr lang="en-US" sz="1800" dirty="0"/>
                  <a:t> / sec</a:t>
                </a:r>
              </a:p>
              <a:p>
                <a:pPr lvl="4"/>
                <a:endParaRPr lang="en-US" sz="1800" dirty="0"/>
              </a:p>
              <a:p>
                <a:pPr lvl="1"/>
                <a:r>
                  <a:rPr lang="en-US" sz="2200" dirty="0"/>
                  <a:t>Storage </a:t>
                </a:r>
                <a:r>
                  <a:rPr lang="en-US" sz="2200" dirty="0" err="1"/>
                  <a:t>Estmate</a:t>
                </a:r>
                <a:r>
                  <a:rPr lang="en-US" sz="2200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06504C-03A2-A3DC-8F3B-A0D41FF5A5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42" t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355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33C9B-489F-B4FA-9712-E619D3DC0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 FOR INTERNAL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581FB-3953-F7E9-B7D2-67C374DE4B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Upload Design</a:t>
            </a:r>
          </a:p>
          <a:p>
            <a:r>
              <a:rPr lang="en-US" dirty="0">
                <a:solidFill>
                  <a:schemeClr val="tx1"/>
                </a:solidFill>
              </a:rPr>
              <a:t>Train AI Model with the new design</a:t>
            </a:r>
          </a:p>
          <a:p>
            <a:r>
              <a:rPr lang="en-US" dirty="0">
                <a:solidFill>
                  <a:schemeClr val="tx1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Send email offers to clients with images of the customers AI with new cloth designs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490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D8D84-6136-BECB-757D-B75CD4C4C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304F9FC-8ADC-1BCC-5043-1B9EDD9F8F2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93292145"/>
              </p:ext>
            </p:extLst>
          </p:nvPr>
        </p:nvGraphicFramePr>
        <p:xfrm>
          <a:off x="2527374" y="2812607"/>
          <a:ext cx="131098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980">
                  <a:extLst>
                    <a:ext uri="{9D8B030D-6E8A-4147-A177-3AD203B41FA5}">
                      <a16:colId xmlns:a16="http://schemas.microsoft.com/office/drawing/2014/main" val="3474481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95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_id</a:t>
                      </a:r>
                    </a:p>
                    <a:p>
                      <a:r>
                        <a:rPr lang="en-US" sz="1400" dirty="0"/>
                        <a:t>Name</a:t>
                      </a:r>
                    </a:p>
                    <a:p>
                      <a:r>
                        <a:rPr lang="en-US" sz="1400" dirty="0"/>
                        <a:t>Slug</a:t>
                      </a:r>
                    </a:p>
                    <a:p>
                      <a:r>
                        <a:rPr lang="en-US" sz="1400" dirty="0"/>
                        <a:t>Image</a:t>
                      </a:r>
                    </a:p>
                    <a:p>
                      <a:r>
                        <a:rPr lang="en-US" sz="1400" dirty="0"/>
                        <a:t>Banner</a:t>
                      </a:r>
                    </a:p>
                    <a:p>
                      <a:r>
                        <a:rPr lang="en-US" sz="1400" dirty="0"/>
                        <a:t>Price</a:t>
                      </a:r>
                    </a:p>
                    <a:p>
                      <a:r>
                        <a:rPr lang="en-US" sz="1400" dirty="0"/>
                        <a:t>Description</a:t>
                      </a:r>
                    </a:p>
                    <a:p>
                      <a:r>
                        <a:rPr lang="en-US" sz="1400" dirty="0"/>
                        <a:t>Category</a:t>
                      </a:r>
                    </a:p>
                    <a:p>
                      <a:r>
                        <a:rPr lang="en-US" sz="1400" dirty="0"/>
                        <a:t>Rating</a:t>
                      </a:r>
                    </a:p>
                    <a:p>
                      <a:r>
                        <a:rPr lang="en-US" sz="1400" dirty="0" err="1"/>
                        <a:t>numReviews</a:t>
                      </a:r>
                      <a:endParaRPr lang="en-US" sz="1400" dirty="0"/>
                    </a:p>
                    <a:p>
                      <a:r>
                        <a:rPr lang="en-US" sz="1400" dirty="0" err="1"/>
                        <a:t>countInStock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Colors</a:t>
                      </a:r>
                    </a:p>
                    <a:p>
                      <a:r>
                        <a:rPr lang="en-US" sz="1400" dirty="0"/>
                        <a:t>sizes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95524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242D57-86F1-A4FB-F453-98588E965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322346"/>
              </p:ext>
            </p:extLst>
          </p:nvPr>
        </p:nvGraphicFramePr>
        <p:xfrm>
          <a:off x="1170763" y="2825496"/>
          <a:ext cx="1083340" cy="232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340">
                  <a:extLst>
                    <a:ext uri="{9D8B030D-6E8A-4147-A177-3AD203B41FA5}">
                      <a16:colId xmlns:a16="http://schemas.microsoft.com/office/drawing/2014/main" val="2014969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489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_id</a:t>
                      </a:r>
                    </a:p>
                    <a:p>
                      <a:r>
                        <a:rPr lang="en-US" sz="1400" dirty="0"/>
                        <a:t>Email</a:t>
                      </a:r>
                    </a:p>
                    <a:p>
                      <a:r>
                        <a:rPr lang="en-US" sz="1400" dirty="0"/>
                        <a:t>Name</a:t>
                      </a:r>
                    </a:p>
                    <a:p>
                      <a:r>
                        <a:rPr lang="en-US" sz="1400" dirty="0"/>
                        <a:t>Password</a:t>
                      </a:r>
                    </a:p>
                    <a:p>
                      <a:r>
                        <a:rPr lang="en-US" sz="1400" dirty="0" err="1"/>
                        <a:t>isAdmin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Timestamps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28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79252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B05B314-AA71-936F-E5E8-BFBFD2B5F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481830"/>
              </p:ext>
            </p:extLst>
          </p:nvPr>
        </p:nvGraphicFramePr>
        <p:xfrm>
          <a:off x="4226072" y="2782016"/>
          <a:ext cx="5438554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8554">
                  <a:extLst>
                    <a:ext uri="{9D8B030D-6E8A-4147-A177-3AD203B41FA5}">
                      <a16:colId xmlns:a16="http://schemas.microsoft.com/office/drawing/2014/main" val="11031136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755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_id</a:t>
                      </a:r>
                    </a:p>
                    <a:p>
                      <a:r>
                        <a:rPr lang="en-US" sz="1400" dirty="0" err="1"/>
                        <a:t>userID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Items: </a:t>
                      </a:r>
                      <a:r>
                        <a:rPr lang="en-US" sz="1400" dirty="0" err="1"/>
                        <a:t>OrderItem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Shipping address : </a:t>
                      </a:r>
                      <a:r>
                        <a:rPr lang="en-US" sz="1400" dirty="0" err="1"/>
                        <a:t>fullname,address,city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postalCode</a:t>
                      </a:r>
                      <a:r>
                        <a:rPr lang="en-US" sz="1400" dirty="0"/>
                        <a:t>, country</a:t>
                      </a:r>
                    </a:p>
                    <a:p>
                      <a:r>
                        <a:rPr lang="en-US" sz="1400" dirty="0"/>
                        <a:t>Payment Method</a:t>
                      </a:r>
                    </a:p>
                    <a:p>
                      <a:r>
                        <a:rPr lang="en-US" sz="1400" dirty="0" err="1"/>
                        <a:t>paymentResult</a:t>
                      </a:r>
                      <a:r>
                        <a:rPr lang="en-US" sz="1400" dirty="0"/>
                        <a:t>: id, status, </a:t>
                      </a:r>
                      <a:r>
                        <a:rPr lang="en-US" sz="1400" dirty="0" err="1"/>
                        <a:t>email_address</a:t>
                      </a:r>
                      <a:endParaRPr lang="en-US" sz="1400" dirty="0"/>
                    </a:p>
                    <a:p>
                      <a:r>
                        <a:rPr lang="en-US" sz="1400" dirty="0" err="1"/>
                        <a:t>itemsPrice</a:t>
                      </a:r>
                      <a:endParaRPr lang="en-US" sz="1400" dirty="0"/>
                    </a:p>
                    <a:p>
                      <a:r>
                        <a:rPr lang="en-US" sz="1400" dirty="0" err="1"/>
                        <a:t>shippingPrice</a:t>
                      </a:r>
                      <a:endParaRPr lang="en-US" sz="1400" dirty="0"/>
                    </a:p>
                    <a:p>
                      <a:r>
                        <a:rPr lang="en-US" sz="1400" dirty="0" err="1"/>
                        <a:t>taxPrice</a:t>
                      </a:r>
                      <a:endParaRPr lang="en-US" sz="1400" dirty="0"/>
                    </a:p>
                    <a:p>
                      <a:r>
                        <a:rPr lang="en-US" sz="1400" dirty="0" err="1"/>
                        <a:t>totalPrice</a:t>
                      </a:r>
                      <a:endParaRPr lang="en-US" sz="1400" dirty="0"/>
                    </a:p>
                    <a:p>
                      <a:r>
                        <a:rPr lang="en-US" sz="1400" dirty="0" err="1"/>
                        <a:t>isPaid</a:t>
                      </a:r>
                      <a:endParaRPr lang="en-US" sz="1400" dirty="0"/>
                    </a:p>
                    <a:p>
                      <a:r>
                        <a:rPr lang="en-US" sz="1400" dirty="0" err="1"/>
                        <a:t>isDelievered</a:t>
                      </a:r>
                      <a:endParaRPr lang="en-US" sz="1400" dirty="0"/>
                    </a:p>
                    <a:p>
                      <a:r>
                        <a:rPr lang="en-US" sz="1400" dirty="0" err="1"/>
                        <a:t>paidAt</a:t>
                      </a:r>
                      <a:endParaRPr lang="en-US" sz="1400" dirty="0"/>
                    </a:p>
                    <a:p>
                      <a:r>
                        <a:rPr lang="en-US" sz="1400" dirty="0" err="1"/>
                        <a:t>deliveredAt</a:t>
                      </a:r>
                      <a:endParaRPr lang="en-US" sz="1400" dirty="0"/>
                    </a:p>
                    <a:p>
                      <a:r>
                        <a:rPr lang="en-US" sz="1400" dirty="0" err="1"/>
                        <a:t>createdAt</a:t>
                      </a:r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115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642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388C1-9374-81F7-6603-6134898F7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87123-2452-DF60-9980-5FF46BDEB8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GET - products under specific category</a:t>
            </a:r>
          </a:p>
          <a:p>
            <a:r>
              <a:rPr lang="en-US" dirty="0"/>
              <a:t>POST - Order</a:t>
            </a:r>
          </a:p>
          <a:p>
            <a:r>
              <a:rPr lang="en-US" dirty="0"/>
              <a:t>POST - register new user</a:t>
            </a:r>
          </a:p>
          <a:p>
            <a:r>
              <a:rPr lang="en-US" dirty="0"/>
              <a:t>PUT - update  user profile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743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" id="{8E8E6382-84E0-47AA-A2A2-8ED603AAB26E}" vid="{692203AD-8BB8-47BB-AF1A-2D7F125D9E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35FEF8-1733-4347-95CE-3BB62B2B8DD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{6E6287C4-2869-44BC-922B-C087800ED921}tf78438558_win32</Template>
  <TotalTime>66</TotalTime>
  <Words>377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Cambria Math</vt:lpstr>
      <vt:lpstr>Sabon Next LT</vt:lpstr>
      <vt:lpstr>Office Theme</vt:lpstr>
      <vt:lpstr>RAINBOW WEBSITE SYSTEM DESIGN </vt:lpstr>
      <vt:lpstr>AGENDA</vt:lpstr>
      <vt:lpstr>Introduction</vt:lpstr>
      <vt:lpstr>Non FUNCTIONAL REQUIREMENTS</vt:lpstr>
      <vt:lpstr>FUNCTIONAL REQUIREMENTS FOR EXTERNAL WEBSITE</vt:lpstr>
      <vt:lpstr>CAPACITY ESTIMATION</vt:lpstr>
      <vt:lpstr>FUNCTIONAL REQUIREMENTS FOR INTERNAL WEBSITE</vt:lpstr>
      <vt:lpstr>Database DESIGN</vt:lpstr>
      <vt:lpstr>API’s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RAINBOW WEBSITE SYSTEM DESIGN </dc:title>
  <dc:subject/>
  <dc:creator>Ebube Alpho-Nebechukwu</dc:creator>
  <cp:lastModifiedBy>Ebube Alpho-Nebechukwu</cp:lastModifiedBy>
  <cp:revision>2</cp:revision>
  <dcterms:created xsi:type="dcterms:W3CDTF">2024-02-05T10:59:39Z</dcterms:created>
  <dcterms:modified xsi:type="dcterms:W3CDTF">2024-02-05T12:06:37Z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