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2916720" y="2521440"/>
            <a:ext cx="5303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7" name="Line 2"/>
          <p:cNvSpPr/>
          <p:nvPr/>
        </p:nvSpPr>
        <p:spPr>
          <a:xfrm flipV="1">
            <a:off x="5362560" y="738000"/>
            <a:ext cx="360" cy="338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8" name="CustomShape 3"/>
          <p:cNvSpPr/>
          <p:nvPr/>
        </p:nvSpPr>
        <p:spPr>
          <a:xfrm>
            <a:off x="4102920" y="2263680"/>
            <a:ext cx="2683800" cy="5097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9" name="Line 4"/>
          <p:cNvSpPr/>
          <p:nvPr/>
        </p:nvSpPr>
        <p:spPr>
          <a:xfrm flipV="1">
            <a:off x="4137480" y="225396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0" name="Line 5"/>
          <p:cNvSpPr/>
          <p:nvPr/>
        </p:nvSpPr>
        <p:spPr>
          <a:xfrm>
            <a:off x="4226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1" name="TextShape 6"/>
          <p:cNvSpPr txBox="1"/>
          <p:nvPr/>
        </p:nvSpPr>
        <p:spPr>
          <a:xfrm>
            <a:off x="5120640" y="640080"/>
            <a:ext cx="244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</a:t>
            </a:r>
            <a:endParaRPr/>
          </a:p>
        </p:txBody>
      </p:sp>
      <p:sp>
        <p:nvSpPr>
          <p:cNvPr id="42" name="TextShape 7"/>
          <p:cNvSpPr txBox="1"/>
          <p:nvPr/>
        </p:nvSpPr>
        <p:spPr>
          <a:xfrm>
            <a:off x="8229600" y="2651760"/>
            <a:ext cx="295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43" name="TextShape 8"/>
          <p:cNvSpPr txBox="1"/>
          <p:nvPr/>
        </p:nvSpPr>
        <p:spPr>
          <a:xfrm>
            <a:off x="2194560" y="457200"/>
            <a:ext cx="1055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texcoord</a:t>
            </a:r>
            <a:endParaRPr/>
          </a:p>
        </p:txBody>
      </p:sp>
      <p:sp>
        <p:nvSpPr>
          <p:cNvPr id="44" name="Line 9"/>
          <p:cNvSpPr/>
          <p:nvPr/>
        </p:nvSpPr>
        <p:spPr>
          <a:xfrm flipV="1">
            <a:off x="4533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Line 10"/>
          <p:cNvSpPr/>
          <p:nvPr/>
        </p:nvSpPr>
        <p:spPr>
          <a:xfrm flipV="1">
            <a:off x="4965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Line 11"/>
          <p:cNvSpPr/>
          <p:nvPr/>
        </p:nvSpPr>
        <p:spPr>
          <a:xfrm flipV="1">
            <a:off x="5361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7" name="Line 12"/>
          <p:cNvSpPr/>
          <p:nvPr/>
        </p:nvSpPr>
        <p:spPr>
          <a:xfrm flipV="1">
            <a:off x="5757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Line 13"/>
          <p:cNvSpPr/>
          <p:nvPr/>
        </p:nvSpPr>
        <p:spPr>
          <a:xfrm flipV="1">
            <a:off x="6117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Line 14"/>
          <p:cNvSpPr/>
          <p:nvPr/>
        </p:nvSpPr>
        <p:spPr>
          <a:xfrm flipV="1">
            <a:off x="6477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Line 15"/>
          <p:cNvSpPr/>
          <p:nvPr/>
        </p:nvSpPr>
        <p:spPr>
          <a:xfrm flipV="1">
            <a:off x="6765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16"/>
          <p:cNvSpPr/>
          <p:nvPr/>
        </p:nvSpPr>
        <p:spPr>
          <a:xfrm>
            <a:off x="4226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17"/>
          <p:cNvSpPr/>
          <p:nvPr/>
        </p:nvSpPr>
        <p:spPr>
          <a:xfrm>
            <a:off x="4622400" y="2319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18"/>
          <p:cNvSpPr/>
          <p:nvPr/>
        </p:nvSpPr>
        <p:spPr>
          <a:xfrm>
            <a:off x="5054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Line 19"/>
          <p:cNvSpPr/>
          <p:nvPr/>
        </p:nvSpPr>
        <p:spPr>
          <a:xfrm>
            <a:off x="5450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20"/>
          <p:cNvSpPr/>
          <p:nvPr/>
        </p:nvSpPr>
        <p:spPr>
          <a:xfrm>
            <a:off x="5810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Line 21"/>
          <p:cNvSpPr/>
          <p:nvPr/>
        </p:nvSpPr>
        <p:spPr>
          <a:xfrm>
            <a:off x="6170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22"/>
          <p:cNvSpPr/>
          <p:nvPr/>
        </p:nvSpPr>
        <p:spPr>
          <a:xfrm>
            <a:off x="6494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CustomShape 23"/>
          <p:cNvSpPr/>
          <p:nvPr/>
        </p:nvSpPr>
        <p:spPr>
          <a:xfrm>
            <a:off x="1645920" y="4572000"/>
            <a:ext cx="484632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r>
              <a:rPr lang="en-US">
                <a:latin typeface="Arial"/>
              </a:rPr>
              <a:t>for(i =0; i &lt; nstrip; i++){</a:t>
            </a:r>
            <a:endParaRPr/>
          </a:p>
          <a:p>
            <a:r>
              <a:rPr lang="en-US">
                <a:latin typeface="Arial"/>
              </a:rPr>
              <a:t>vVertices[i+4]=(float)(i/nstrip)</a:t>
            </a:r>
            <a:endParaRPr/>
          </a:p>
          <a:p>
            <a:r>
              <a:rPr lang="en-US">
                <a:latin typeface="Arial"/>
              </a:rPr>
              <a:t>}</a:t>
            </a:r>
            <a:endParaRPr/>
          </a:p>
        </p:txBody>
      </p:sp>
      <p:sp>
        <p:nvSpPr>
          <p:cNvPr id="59" name="TextShape 24"/>
          <p:cNvSpPr txBox="1"/>
          <p:nvPr/>
        </p:nvSpPr>
        <p:spPr>
          <a:xfrm>
            <a:off x="6675120" y="2834640"/>
            <a:ext cx="30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  <p:sp>
        <p:nvSpPr>
          <p:cNvPr id="60" name="TextShape 25"/>
          <p:cNvSpPr txBox="1"/>
          <p:nvPr/>
        </p:nvSpPr>
        <p:spPr>
          <a:xfrm>
            <a:off x="5029200" y="986400"/>
            <a:ext cx="271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  <p:sp>
        <p:nvSpPr>
          <p:cNvPr id="61" name="CustomShape 26"/>
          <p:cNvSpPr/>
          <p:nvPr/>
        </p:nvSpPr>
        <p:spPr>
          <a:xfrm>
            <a:off x="4023360" y="3840480"/>
            <a:ext cx="2651760" cy="274320"/>
          </a:xfrm>
          <a:prstGeom prst="leftRightArrowCallout">
            <a:avLst>
              <a:gd name="adj1" fmla="val 5400"/>
              <a:gd name="adj2" fmla="val 5500"/>
              <a:gd name="adj3" fmla="val 2700"/>
              <a:gd name="adj4" fmla="val 81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n-strip</a:t>
            </a:r>
            <a:endParaRPr/>
          </a:p>
        </p:txBody>
      </p:sp>
      <p:sp>
        <p:nvSpPr>
          <p:cNvPr id="62" name="TextShape 27"/>
          <p:cNvSpPr txBox="1"/>
          <p:nvPr/>
        </p:nvSpPr>
        <p:spPr>
          <a:xfrm>
            <a:off x="3903480" y="2834640"/>
            <a:ext cx="383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