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"/>
          <p:cNvSpPr/>
          <p:nvPr/>
        </p:nvSpPr>
        <p:spPr>
          <a:xfrm>
            <a:off x="2916720" y="2521440"/>
            <a:ext cx="5303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7" name="Line 2"/>
          <p:cNvSpPr/>
          <p:nvPr/>
        </p:nvSpPr>
        <p:spPr>
          <a:xfrm flipV="1">
            <a:off x="5362560" y="738000"/>
            <a:ext cx="360" cy="3383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8" name="CustomShape 3"/>
          <p:cNvSpPr/>
          <p:nvPr/>
        </p:nvSpPr>
        <p:spPr>
          <a:xfrm>
            <a:off x="4102920" y="2263680"/>
            <a:ext cx="2683800" cy="5097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9" name="Line 4"/>
          <p:cNvSpPr/>
          <p:nvPr/>
        </p:nvSpPr>
        <p:spPr>
          <a:xfrm flipV="1">
            <a:off x="4137480" y="2253960"/>
            <a:ext cx="0" cy="509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0" name="Line 5"/>
          <p:cNvSpPr/>
          <p:nvPr/>
        </p:nvSpPr>
        <p:spPr>
          <a:xfrm>
            <a:off x="4226400" y="2355120"/>
            <a:ext cx="274320" cy="404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1" name="TextShape 6"/>
          <p:cNvSpPr txBox="1"/>
          <p:nvPr/>
        </p:nvSpPr>
        <p:spPr>
          <a:xfrm>
            <a:off x="5120640" y="640080"/>
            <a:ext cx="2448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t</a:t>
            </a:r>
            <a:endParaRPr/>
          </a:p>
        </p:txBody>
      </p:sp>
      <p:sp>
        <p:nvSpPr>
          <p:cNvPr id="42" name="TextShape 7"/>
          <p:cNvSpPr txBox="1"/>
          <p:nvPr/>
        </p:nvSpPr>
        <p:spPr>
          <a:xfrm>
            <a:off x="8229600" y="2651760"/>
            <a:ext cx="2952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s</a:t>
            </a:r>
            <a:endParaRPr/>
          </a:p>
        </p:txBody>
      </p:sp>
      <p:sp>
        <p:nvSpPr>
          <p:cNvPr id="43" name="TextShape 8"/>
          <p:cNvSpPr txBox="1"/>
          <p:nvPr/>
        </p:nvSpPr>
        <p:spPr>
          <a:xfrm>
            <a:off x="2194560" y="457200"/>
            <a:ext cx="10555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texcoord</a:t>
            </a:r>
            <a:endParaRPr/>
          </a:p>
        </p:txBody>
      </p:sp>
      <p:sp>
        <p:nvSpPr>
          <p:cNvPr id="44" name="Line 9"/>
          <p:cNvSpPr/>
          <p:nvPr/>
        </p:nvSpPr>
        <p:spPr>
          <a:xfrm flipV="1">
            <a:off x="4533480" y="2254320"/>
            <a:ext cx="0" cy="509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5" name="Line 10"/>
          <p:cNvSpPr/>
          <p:nvPr/>
        </p:nvSpPr>
        <p:spPr>
          <a:xfrm flipV="1">
            <a:off x="4965480" y="2254320"/>
            <a:ext cx="0" cy="509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6" name="Line 11"/>
          <p:cNvSpPr/>
          <p:nvPr/>
        </p:nvSpPr>
        <p:spPr>
          <a:xfrm flipV="1">
            <a:off x="5361480" y="2254320"/>
            <a:ext cx="0" cy="509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7" name="Line 12"/>
          <p:cNvSpPr/>
          <p:nvPr/>
        </p:nvSpPr>
        <p:spPr>
          <a:xfrm flipV="1">
            <a:off x="5757480" y="2254320"/>
            <a:ext cx="0" cy="509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8" name="Line 13"/>
          <p:cNvSpPr/>
          <p:nvPr/>
        </p:nvSpPr>
        <p:spPr>
          <a:xfrm flipV="1">
            <a:off x="6117480" y="2254320"/>
            <a:ext cx="0" cy="509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9" name="Line 14"/>
          <p:cNvSpPr/>
          <p:nvPr/>
        </p:nvSpPr>
        <p:spPr>
          <a:xfrm flipV="1">
            <a:off x="6477480" y="2254320"/>
            <a:ext cx="0" cy="509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0" name="Line 15"/>
          <p:cNvSpPr/>
          <p:nvPr/>
        </p:nvSpPr>
        <p:spPr>
          <a:xfrm flipV="1">
            <a:off x="6765480" y="2254320"/>
            <a:ext cx="0" cy="509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1" name="Line 16"/>
          <p:cNvSpPr/>
          <p:nvPr/>
        </p:nvSpPr>
        <p:spPr>
          <a:xfrm>
            <a:off x="4226400" y="2355120"/>
            <a:ext cx="274320" cy="404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2" name="Line 17"/>
          <p:cNvSpPr/>
          <p:nvPr/>
        </p:nvSpPr>
        <p:spPr>
          <a:xfrm>
            <a:off x="4622400" y="2319120"/>
            <a:ext cx="274320" cy="404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3" name="Line 18"/>
          <p:cNvSpPr/>
          <p:nvPr/>
        </p:nvSpPr>
        <p:spPr>
          <a:xfrm>
            <a:off x="5054400" y="2355120"/>
            <a:ext cx="274320" cy="404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4" name="Line 19"/>
          <p:cNvSpPr/>
          <p:nvPr/>
        </p:nvSpPr>
        <p:spPr>
          <a:xfrm>
            <a:off x="5450400" y="2355120"/>
            <a:ext cx="274320" cy="404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5" name="Line 20"/>
          <p:cNvSpPr/>
          <p:nvPr/>
        </p:nvSpPr>
        <p:spPr>
          <a:xfrm>
            <a:off x="5810400" y="2355120"/>
            <a:ext cx="274320" cy="404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6" name="Line 21"/>
          <p:cNvSpPr/>
          <p:nvPr/>
        </p:nvSpPr>
        <p:spPr>
          <a:xfrm>
            <a:off x="6170400" y="2355120"/>
            <a:ext cx="274320" cy="404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7" name="Line 22"/>
          <p:cNvSpPr/>
          <p:nvPr/>
        </p:nvSpPr>
        <p:spPr>
          <a:xfrm>
            <a:off x="6494400" y="2355120"/>
            <a:ext cx="274320" cy="404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58" name="CustomShape 23"/>
          <p:cNvSpPr/>
          <p:nvPr/>
        </p:nvSpPr>
        <p:spPr>
          <a:xfrm rot="10200">
            <a:off x="270360" y="4860360"/>
            <a:ext cx="9601200" cy="2468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r>
              <a:rPr lang="en-US" sz="1400">
                <a:latin typeface="Arial"/>
              </a:rPr>
              <a:t>for (i = 0; i &lt; lines;i++)</a:t>
            </a:r>
            <a:endParaRPr/>
          </a:p>
          <a:p>
            <a:r>
              <a:rPr lang="en-US" sz="1400">
                <a:latin typeface="Arial"/>
              </a:rPr>
              <a:t>    </a:t>
            </a:r>
            <a:r>
              <a:rPr lang="en-US" sz="1400">
                <a:latin typeface="Arial"/>
              </a:rPr>
              <a:t>{</a:t>
            </a:r>
            <a:endParaRPr/>
          </a:p>
          <a:p>
            <a:endParaRPr/>
          </a:p>
          <a:p>
            <a:r>
              <a:rPr lang="en-US" sz="1400">
                <a:latin typeface="Arial"/>
              </a:rPr>
              <a:t>        </a:t>
            </a:r>
            <a:r>
              <a:rPr lang="en-US" sz="1400">
                <a:latin typeface="Arial"/>
              </a:rPr>
              <a:t>vVertices[(i+1)*3]     = ;</a:t>
            </a:r>
            <a:endParaRPr/>
          </a:p>
          <a:p>
            <a:r>
              <a:rPr lang="en-US" sz="1400">
                <a:latin typeface="Arial"/>
              </a:rPr>
              <a:t>        </a:t>
            </a:r>
            <a:r>
              <a:rPr lang="en-US" sz="1400">
                <a:latin typeface="Arial"/>
              </a:rPr>
              <a:t>vVertices[((i+1)*3)+1] = ;</a:t>
            </a:r>
            <a:endParaRPr/>
          </a:p>
          <a:p>
            <a:r>
              <a:rPr lang="en-US" sz="1400">
                <a:latin typeface="Arial"/>
              </a:rPr>
              <a:t>        </a:t>
            </a:r>
            <a:r>
              <a:rPr lang="en-US" sz="1400">
                <a:latin typeface="Arial"/>
              </a:rPr>
              <a:t>vVertices[((i+1)*3)+2] = 0.0f;//z</a:t>
            </a:r>
            <a:endParaRPr/>
          </a:p>
          <a:p>
            <a:r>
              <a:rPr lang="en-US" sz="1400">
                <a:latin typeface="Arial"/>
              </a:rPr>
              <a:t>        </a:t>
            </a:r>
            <a:r>
              <a:rPr lang="en-US" sz="1400">
                <a:latin typeface="Arial"/>
              </a:rPr>
              <a:t>vTexCoord[(i+1)*2] = ;</a:t>
            </a:r>
            <a:endParaRPr/>
          </a:p>
          <a:p>
            <a:r>
              <a:rPr lang="en-US" sz="1400">
                <a:latin typeface="Arial"/>
              </a:rPr>
              <a:t>        </a:t>
            </a:r>
            <a:r>
              <a:rPr lang="en-US" sz="1400">
                <a:latin typeface="Arial"/>
              </a:rPr>
              <a:t>vTexCoord[((i+1)*2)+1] = ;</a:t>
            </a:r>
            <a:endParaRPr/>
          </a:p>
          <a:p>
            <a:endParaRPr/>
          </a:p>
          <a:p>
            <a:r>
              <a:rPr lang="en-US" sz="1400">
                <a:latin typeface="Arial"/>
              </a:rPr>
              <a:t>        </a:t>
            </a:r>
            <a:endParaRPr/>
          </a:p>
          <a:p>
            <a:r>
              <a:rPr lang="en-US" sz="1400">
                <a:latin typeface="Arial"/>
              </a:rPr>
              <a:t>    </a:t>
            </a:r>
            <a:r>
              <a:rPr lang="en-US" sz="1400">
                <a:latin typeface="Arial"/>
              </a:rPr>
              <a:t>}</a:t>
            </a:r>
            <a:endParaRPr/>
          </a:p>
        </p:txBody>
      </p:sp>
      <p:sp>
        <p:nvSpPr>
          <p:cNvPr id="59" name="TextShape 24"/>
          <p:cNvSpPr txBox="1"/>
          <p:nvPr/>
        </p:nvSpPr>
        <p:spPr>
          <a:xfrm>
            <a:off x="6675120" y="2834640"/>
            <a:ext cx="307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1</a:t>
            </a:r>
            <a:endParaRPr/>
          </a:p>
        </p:txBody>
      </p:sp>
      <p:sp>
        <p:nvSpPr>
          <p:cNvPr id="60" name="TextShape 25"/>
          <p:cNvSpPr txBox="1"/>
          <p:nvPr/>
        </p:nvSpPr>
        <p:spPr>
          <a:xfrm>
            <a:off x="5090760" y="1756800"/>
            <a:ext cx="2718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1</a:t>
            </a:r>
            <a:endParaRPr/>
          </a:p>
        </p:txBody>
      </p:sp>
      <p:sp>
        <p:nvSpPr>
          <p:cNvPr id="61" name="CustomShape 26"/>
          <p:cNvSpPr/>
          <p:nvPr/>
        </p:nvSpPr>
        <p:spPr>
          <a:xfrm>
            <a:off x="4023360" y="3840480"/>
            <a:ext cx="2651760" cy="274320"/>
          </a:xfrm>
          <a:prstGeom prst="leftRightArrowCallout">
            <a:avLst>
              <a:gd name="adj1" fmla="val 5400"/>
              <a:gd name="adj2" fmla="val 5500"/>
              <a:gd name="adj3" fmla="val 2700"/>
              <a:gd name="adj4" fmla="val 81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US">
                <a:latin typeface="Arial"/>
              </a:rPr>
              <a:t>n-step</a:t>
            </a:r>
            <a:endParaRPr/>
          </a:p>
        </p:txBody>
      </p:sp>
      <p:sp>
        <p:nvSpPr>
          <p:cNvPr id="62" name="TextShape 27"/>
          <p:cNvSpPr txBox="1"/>
          <p:nvPr/>
        </p:nvSpPr>
        <p:spPr>
          <a:xfrm>
            <a:off x="3903480" y="2834640"/>
            <a:ext cx="3834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-1</a:t>
            </a:r>
            <a:endParaRPr/>
          </a:p>
        </p:txBody>
      </p:sp>
      <p:sp>
        <p:nvSpPr>
          <p:cNvPr id="63" name="TextShape 28"/>
          <p:cNvSpPr txBox="1"/>
          <p:nvPr/>
        </p:nvSpPr>
        <p:spPr>
          <a:xfrm>
            <a:off x="4937760" y="3219840"/>
            <a:ext cx="4251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-1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