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914400" y="2521440"/>
            <a:ext cx="3657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7" name="Line 2"/>
          <p:cNvSpPr/>
          <p:nvPr/>
        </p:nvSpPr>
        <p:spPr>
          <a:xfrm flipV="1">
            <a:off x="2626560" y="738000"/>
            <a:ext cx="360" cy="338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8" name="CustomShape 3"/>
          <p:cNvSpPr/>
          <p:nvPr/>
        </p:nvSpPr>
        <p:spPr>
          <a:xfrm>
            <a:off x="1663200" y="1561320"/>
            <a:ext cx="1919520" cy="1919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9" name="TextShape 4"/>
          <p:cNvSpPr txBox="1"/>
          <p:nvPr/>
        </p:nvSpPr>
        <p:spPr>
          <a:xfrm>
            <a:off x="3601800" y="252144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v1</a:t>
            </a:r>
            <a:endParaRPr/>
          </a:p>
        </p:txBody>
      </p:sp>
      <p:sp>
        <p:nvSpPr>
          <p:cNvPr id="40" name="TextShape 5"/>
          <p:cNvSpPr txBox="1"/>
          <p:nvPr/>
        </p:nvSpPr>
        <p:spPr>
          <a:xfrm>
            <a:off x="3601800" y="137160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v2</a:t>
            </a:r>
            <a:endParaRPr/>
          </a:p>
        </p:txBody>
      </p:sp>
      <p:sp>
        <p:nvSpPr>
          <p:cNvPr id="41" name="TextShape 6"/>
          <p:cNvSpPr txBox="1"/>
          <p:nvPr/>
        </p:nvSpPr>
        <p:spPr>
          <a:xfrm>
            <a:off x="2687400" y="128016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v3</a:t>
            </a:r>
            <a:endParaRPr/>
          </a:p>
        </p:txBody>
      </p:sp>
      <p:sp>
        <p:nvSpPr>
          <p:cNvPr id="42" name="TextShape 7"/>
          <p:cNvSpPr txBox="1"/>
          <p:nvPr/>
        </p:nvSpPr>
        <p:spPr>
          <a:xfrm>
            <a:off x="1498680" y="120816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v4</a:t>
            </a:r>
            <a:endParaRPr/>
          </a:p>
        </p:txBody>
      </p:sp>
      <p:sp>
        <p:nvSpPr>
          <p:cNvPr id="43" name="TextShape 8"/>
          <p:cNvSpPr txBox="1"/>
          <p:nvPr/>
        </p:nvSpPr>
        <p:spPr>
          <a:xfrm>
            <a:off x="1241640" y="217512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v5</a:t>
            </a:r>
            <a:endParaRPr/>
          </a:p>
        </p:txBody>
      </p:sp>
      <p:sp>
        <p:nvSpPr>
          <p:cNvPr id="44" name="TextShape 9"/>
          <p:cNvSpPr txBox="1"/>
          <p:nvPr/>
        </p:nvSpPr>
        <p:spPr>
          <a:xfrm>
            <a:off x="1280160" y="340272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v6</a:t>
            </a:r>
            <a:endParaRPr/>
          </a:p>
        </p:txBody>
      </p:sp>
      <p:sp>
        <p:nvSpPr>
          <p:cNvPr id="45" name="TextShape 10"/>
          <p:cNvSpPr txBox="1"/>
          <p:nvPr/>
        </p:nvSpPr>
        <p:spPr>
          <a:xfrm>
            <a:off x="2194560" y="349416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v7</a:t>
            </a:r>
            <a:endParaRPr/>
          </a:p>
        </p:txBody>
      </p:sp>
      <p:sp>
        <p:nvSpPr>
          <p:cNvPr id="46" name="TextShape 11"/>
          <p:cNvSpPr txBox="1"/>
          <p:nvPr/>
        </p:nvSpPr>
        <p:spPr>
          <a:xfrm>
            <a:off x="3474720" y="349416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v8</a:t>
            </a:r>
            <a:endParaRPr/>
          </a:p>
        </p:txBody>
      </p:sp>
      <p:sp>
        <p:nvSpPr>
          <p:cNvPr id="47" name="Line 12"/>
          <p:cNvSpPr/>
          <p:nvPr/>
        </p:nvSpPr>
        <p:spPr>
          <a:xfrm flipV="1">
            <a:off x="7414920" y="738360"/>
            <a:ext cx="360" cy="338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CustomShape 13"/>
          <p:cNvSpPr/>
          <p:nvPr/>
        </p:nvSpPr>
        <p:spPr>
          <a:xfrm>
            <a:off x="7415280" y="1509120"/>
            <a:ext cx="1330200" cy="10123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49" name="TextShape 14"/>
          <p:cNvSpPr txBox="1"/>
          <p:nvPr/>
        </p:nvSpPr>
        <p:spPr>
          <a:xfrm>
            <a:off x="8745480" y="184824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v1</a:t>
            </a:r>
            <a:endParaRPr/>
          </a:p>
        </p:txBody>
      </p:sp>
      <p:sp>
        <p:nvSpPr>
          <p:cNvPr id="50" name="TextShape 15"/>
          <p:cNvSpPr txBox="1"/>
          <p:nvPr/>
        </p:nvSpPr>
        <p:spPr>
          <a:xfrm>
            <a:off x="8539560" y="252144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v2</a:t>
            </a:r>
            <a:endParaRPr/>
          </a:p>
        </p:txBody>
      </p:sp>
      <p:sp>
        <p:nvSpPr>
          <p:cNvPr id="51" name="TextShape 16"/>
          <p:cNvSpPr txBox="1"/>
          <p:nvPr/>
        </p:nvSpPr>
        <p:spPr>
          <a:xfrm>
            <a:off x="7863840" y="257976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v3</a:t>
            </a:r>
            <a:endParaRPr/>
          </a:p>
        </p:txBody>
      </p:sp>
      <p:sp>
        <p:nvSpPr>
          <p:cNvPr id="52" name="TextShape 17"/>
          <p:cNvSpPr txBox="1"/>
          <p:nvPr/>
        </p:nvSpPr>
        <p:spPr>
          <a:xfrm>
            <a:off x="7350840" y="252144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v4</a:t>
            </a:r>
            <a:endParaRPr/>
          </a:p>
        </p:txBody>
      </p:sp>
      <p:sp>
        <p:nvSpPr>
          <p:cNvPr id="53" name="TextShape 18"/>
          <p:cNvSpPr txBox="1"/>
          <p:nvPr/>
        </p:nvSpPr>
        <p:spPr>
          <a:xfrm>
            <a:off x="7040880" y="184824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v5</a:t>
            </a:r>
            <a:endParaRPr/>
          </a:p>
        </p:txBody>
      </p:sp>
      <p:sp>
        <p:nvSpPr>
          <p:cNvPr id="54" name="TextShape 19"/>
          <p:cNvSpPr txBox="1"/>
          <p:nvPr/>
        </p:nvSpPr>
        <p:spPr>
          <a:xfrm>
            <a:off x="6993360" y="129960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v6</a:t>
            </a:r>
            <a:endParaRPr/>
          </a:p>
        </p:txBody>
      </p:sp>
      <p:sp>
        <p:nvSpPr>
          <p:cNvPr id="55" name="TextShape 20"/>
          <p:cNvSpPr txBox="1"/>
          <p:nvPr/>
        </p:nvSpPr>
        <p:spPr>
          <a:xfrm>
            <a:off x="7808040" y="118872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v7</a:t>
            </a:r>
            <a:endParaRPr/>
          </a:p>
        </p:txBody>
      </p:sp>
      <p:sp>
        <p:nvSpPr>
          <p:cNvPr id="56" name="TextShape 21"/>
          <p:cNvSpPr txBox="1"/>
          <p:nvPr/>
        </p:nvSpPr>
        <p:spPr>
          <a:xfrm>
            <a:off x="8631000" y="120816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v8</a:t>
            </a:r>
            <a:endParaRPr/>
          </a:p>
        </p:txBody>
      </p:sp>
      <p:sp>
        <p:nvSpPr>
          <p:cNvPr id="57" name="Line 22"/>
          <p:cNvSpPr/>
          <p:nvPr/>
        </p:nvSpPr>
        <p:spPr>
          <a:xfrm>
            <a:off x="6217920" y="2521440"/>
            <a:ext cx="3370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TextShape 23"/>
          <p:cNvSpPr txBox="1"/>
          <p:nvPr/>
        </p:nvSpPr>
        <p:spPr>
          <a:xfrm>
            <a:off x="7990920" y="1939680"/>
            <a:ext cx="42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v0</a:t>
            </a:r>
            <a:endParaRPr/>
          </a:p>
        </p:txBody>
      </p:sp>
      <p:sp>
        <p:nvSpPr>
          <p:cNvPr id="59" name="TextShape 24"/>
          <p:cNvSpPr txBox="1"/>
          <p:nvPr/>
        </p:nvSpPr>
        <p:spPr>
          <a:xfrm>
            <a:off x="4333320" y="2521440"/>
            <a:ext cx="295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cc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60" name="TextShape 25"/>
          <p:cNvSpPr txBox="1"/>
          <p:nvPr/>
        </p:nvSpPr>
        <p:spPr>
          <a:xfrm>
            <a:off x="2286000" y="640080"/>
            <a:ext cx="295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cc0000"/>
                </a:solidFill>
                <a:latin typeface="Arial"/>
              </a:rPr>
              <a:t>y</a:t>
            </a:r>
            <a:endParaRPr/>
          </a:p>
        </p:txBody>
      </p:sp>
      <p:sp>
        <p:nvSpPr>
          <p:cNvPr id="61" name="Line 26"/>
          <p:cNvSpPr/>
          <p:nvPr/>
        </p:nvSpPr>
        <p:spPr>
          <a:xfrm>
            <a:off x="7415280" y="2011680"/>
            <a:ext cx="13302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2" name="Line 27"/>
          <p:cNvSpPr/>
          <p:nvPr/>
        </p:nvSpPr>
        <p:spPr>
          <a:xfrm>
            <a:off x="8046720" y="1509120"/>
            <a:ext cx="0" cy="1012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3" name="TextShape 28"/>
          <p:cNvSpPr txBox="1"/>
          <p:nvPr/>
        </p:nvSpPr>
        <p:spPr>
          <a:xfrm>
            <a:off x="9418320" y="2521440"/>
            <a:ext cx="307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cc0000"/>
                </a:solidFill>
                <a:latin typeface="Arial"/>
              </a:rPr>
              <a:t>u</a:t>
            </a:r>
            <a:endParaRPr/>
          </a:p>
        </p:txBody>
      </p:sp>
      <p:sp>
        <p:nvSpPr>
          <p:cNvPr id="64" name="TextShape 29"/>
          <p:cNvSpPr txBox="1"/>
          <p:nvPr/>
        </p:nvSpPr>
        <p:spPr>
          <a:xfrm>
            <a:off x="7040880" y="640080"/>
            <a:ext cx="295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solidFill>
                  <a:srgbClr val="cc0000"/>
                </a:solidFill>
                <a:latin typeface="Arial"/>
              </a:rPr>
              <a:t>v</a:t>
            </a:r>
            <a:endParaRPr/>
          </a:p>
        </p:txBody>
      </p:sp>
      <p:sp>
        <p:nvSpPr>
          <p:cNvPr id="65" name="TextShape 30"/>
          <p:cNvSpPr txBox="1"/>
          <p:nvPr/>
        </p:nvSpPr>
        <p:spPr>
          <a:xfrm>
            <a:off x="1915200" y="4480560"/>
            <a:ext cx="802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vertex</a:t>
            </a:r>
            <a:endParaRPr/>
          </a:p>
        </p:txBody>
      </p:sp>
      <p:sp>
        <p:nvSpPr>
          <p:cNvPr id="66" name="TextShape 31"/>
          <p:cNvSpPr txBox="1"/>
          <p:nvPr/>
        </p:nvSpPr>
        <p:spPr>
          <a:xfrm>
            <a:off x="6991200" y="4500000"/>
            <a:ext cx="1055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texcoord</a:t>
            </a:r>
            <a:endParaRPr/>
          </a:p>
        </p:txBody>
      </p:sp>
      <p:sp>
        <p:nvSpPr>
          <p:cNvPr id="67" name="TextShape 32"/>
          <p:cNvSpPr txBox="1"/>
          <p:nvPr/>
        </p:nvSpPr>
        <p:spPr>
          <a:xfrm>
            <a:off x="7040880" y="4846320"/>
            <a:ext cx="16822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U = 0.5</a:t>
            </a:r>
            <a:r>
              <a:rPr lang="en-US">
                <a:solidFill>
                  <a:srgbClr val="cc0000"/>
                </a:solidFill>
                <a:latin typeface="Arial"/>
              </a:rPr>
              <a:t>x</a:t>
            </a:r>
            <a:r>
              <a:rPr lang="en-US">
                <a:latin typeface="Arial"/>
              </a:rPr>
              <a:t> + 0.5</a:t>
            </a:r>
            <a:endParaRPr/>
          </a:p>
          <a:p>
            <a:r>
              <a:rPr lang="en-US">
                <a:latin typeface="Arial"/>
              </a:rPr>
              <a:t>V = -0.5</a:t>
            </a:r>
            <a:r>
              <a:rPr lang="en-US">
                <a:solidFill>
                  <a:srgbClr val="ff3333"/>
                </a:solidFill>
                <a:latin typeface="Arial"/>
              </a:rPr>
              <a:t>y</a:t>
            </a:r>
            <a:r>
              <a:rPr lang="en-US">
                <a:latin typeface="Arial"/>
              </a:rPr>
              <a:t> + 0.5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