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62AD43-19DE-4ECE-9A7D-ADF8650BC8E5}">
  <a:tblStyle styleId="{BF62AD43-19DE-4ECE-9A7D-ADF8650BC8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cdac9263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cdac9263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cdac9263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cdac9263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cdac9263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cdac9263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cdac9263b_0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cdac9263b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4cdac9263b_0_2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263730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4e263730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80337b4a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f80337b4a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4f80337b4a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cdac926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cdac926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cdac9263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cdac9263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dac9263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cdac926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cdac926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cdac926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cdac9263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cdac9263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3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6" name="Google Shape;196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00" name="Google Shape;200;p3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3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Section 3</a:t>
            </a:r>
            <a:endParaRPr/>
          </a:p>
        </p:txBody>
      </p:sp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1524000" y="3678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Week of February 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idx="1" type="body"/>
          </p:nvPr>
        </p:nvSpPr>
        <p:spPr>
          <a:xfrm>
            <a:off x="415600" y="1274400"/>
            <a:ext cx="11360700" cy="76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An UPDATE query changes information in a table.</a:t>
            </a:r>
            <a:endParaRPr>
              <a:solidFill>
                <a:srgbClr val="FFFFFF"/>
              </a:solidFill>
            </a:endParaRPr>
          </a:p>
          <a:p>
            <a:pPr indent="-425450" lvl="1" marL="1219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-US">
                <a:solidFill>
                  <a:srgbClr val="FFFFFF"/>
                </a:solidFill>
              </a:rPr>
              <a:t>You can also update multiple columns at once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438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48"/>
          <p:cNvSpPr txBox="1"/>
          <p:nvPr>
            <p:ph type="title"/>
          </p:nvPr>
        </p:nvSpPr>
        <p:spPr>
          <a:xfrm>
            <a:off x="838200" y="365125"/>
            <a:ext cx="10515600" cy="76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</a:t>
            </a:r>
            <a:endParaRPr/>
          </a:p>
        </p:txBody>
      </p:sp>
      <p:sp>
        <p:nvSpPr>
          <p:cNvPr id="282" name="Google Shape;282;p48"/>
          <p:cNvSpPr txBox="1"/>
          <p:nvPr/>
        </p:nvSpPr>
        <p:spPr>
          <a:xfrm>
            <a:off x="621225" y="2555900"/>
            <a:ext cx="7586100" cy="29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UPDATE &lt;table&gt;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&lt;column&gt;=&lt;value&gt;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3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&lt;predicate&gt;</a:t>
            </a:r>
            <a:endParaRPr i="1" sz="3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A SELECT (JOIN) query extracts information from multiple tables.</a:t>
            </a:r>
            <a:endParaRPr>
              <a:solidFill>
                <a:srgbClr val="FFFFFF"/>
              </a:solidFill>
            </a:endParaRPr>
          </a:p>
          <a:p>
            <a:pPr indent="0" lvl="0" marL="2438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&lt;columns&gt;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&lt;table1&gt;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&lt;table2&gt;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&lt;predicate&gt;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9"/>
          <p:cNvSpPr txBox="1"/>
          <p:nvPr>
            <p:ph type="title"/>
          </p:nvPr>
        </p:nvSpPr>
        <p:spPr>
          <a:xfrm>
            <a:off x="838200" y="365125"/>
            <a:ext cx="10515600" cy="76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</a:t>
            </a:r>
            <a:endParaRPr/>
          </a:p>
        </p:txBody>
      </p:sp>
      <p:sp>
        <p:nvSpPr>
          <p:cNvPr id="289" name="Google Shape;289;p49"/>
          <p:cNvSpPr txBox="1"/>
          <p:nvPr/>
        </p:nvSpPr>
        <p:spPr>
          <a:xfrm>
            <a:off x="7648050" y="2366425"/>
            <a:ext cx="342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can also do: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LEFT JOIN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RIGHT JOIN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9"/>
          <p:cNvSpPr/>
          <p:nvPr/>
        </p:nvSpPr>
        <p:spPr>
          <a:xfrm>
            <a:off x="7769875" y="3661825"/>
            <a:ext cx="1476000" cy="14760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9"/>
          <p:cNvSpPr/>
          <p:nvPr/>
        </p:nvSpPr>
        <p:spPr>
          <a:xfrm>
            <a:off x="8564700" y="3661825"/>
            <a:ext cx="1476000" cy="14760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A DELETE query removes information from a table.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&lt;predicate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50"/>
          <p:cNvSpPr txBox="1"/>
          <p:nvPr>
            <p:ph type="title"/>
          </p:nvPr>
        </p:nvSpPr>
        <p:spPr>
          <a:xfrm>
            <a:off x="838200" y="365125"/>
            <a:ext cx="10515600" cy="76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Concerns with SQL</a:t>
            </a:r>
            <a:endParaRPr/>
          </a:p>
        </p:txBody>
      </p:sp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838200" y="1781192"/>
            <a:ext cx="105156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SQL Injection</a:t>
            </a:r>
            <a:endParaRPr>
              <a:solidFill>
                <a:srgbClr val="FFFFFF"/>
              </a:solidFill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Race conditions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Any remaining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838200" y="1781192"/>
            <a:ext cx="10515600" cy="227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 few notes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SQL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Heroku </a:t>
            </a:r>
            <a:endParaRPr/>
          </a:p>
        </p:txBody>
      </p:sp>
      <p:sp>
        <p:nvSpPr>
          <p:cNvPr id="223" name="Google Shape;223;p40"/>
          <p:cNvSpPr txBox="1"/>
          <p:nvPr/>
        </p:nvSpPr>
        <p:spPr>
          <a:xfrm>
            <a:off x="990600" y="588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838200" y="1857392"/>
            <a:ext cx="105156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1 was released  Monday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Due on March 4th: there are suggested milestones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1"/>
          <p:cNvSpPr txBox="1"/>
          <p:nvPr/>
        </p:nvSpPr>
        <p:spPr>
          <a:xfrm>
            <a:off x="990600" y="5889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few notes: 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Structured Query </a:t>
            </a:r>
            <a:r>
              <a:rPr lang="en-US"/>
              <a:t>Language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Database: place to store long term information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Simplest form is like an excel </a:t>
            </a:r>
            <a:r>
              <a:rPr lang="en-US"/>
              <a:t>spreadsheet</a:t>
            </a:r>
            <a:r>
              <a:rPr lang="en-US"/>
              <a:t>: rows, columns, and tables (tabs)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Query: to </a:t>
            </a:r>
            <a:r>
              <a:rPr lang="en-US"/>
              <a:t>perform</a:t>
            </a:r>
            <a:r>
              <a:rPr lang="en-US"/>
              <a:t> an operation on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PostgreSQL: A </a:t>
            </a:r>
            <a:r>
              <a:rPr lang="en-US"/>
              <a:t>variant</a:t>
            </a:r>
            <a:r>
              <a:rPr lang="en-US"/>
              <a:t> of SQL </a:t>
            </a:r>
            <a:endParaRPr/>
          </a:p>
        </p:txBody>
      </p:sp>
      <p:sp>
        <p:nvSpPr>
          <p:cNvPr id="237" name="Google Shape;237;p42"/>
          <p:cNvSpPr txBox="1"/>
          <p:nvPr/>
        </p:nvSpPr>
        <p:spPr>
          <a:xfrm>
            <a:off x="838200" y="5461450"/>
            <a:ext cx="6521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database, table, query</a:t>
            </a:r>
            <a:endParaRPr sz="259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415650" y="993575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you create a database, you create one or more </a:t>
            </a: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each table, you specify all of the </a:t>
            </a: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the table.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new information is added to the database, the new information (typically) goes into a new </a:t>
            </a: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data types that can be stored in a SQL database. This is just a small sample.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" name="Google Shape;243;p43"/>
          <p:cNvGraphicFramePr/>
          <p:nvPr/>
        </p:nvGraphicFramePr>
        <p:xfrm>
          <a:off x="1270000" y="3869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{BF62AD43-19DE-4ECE-9A7D-ADF8650BC8E5}</a:tableStyleId>
              </a:tblPr>
              <a:tblGrid>
                <a:gridCol w="1930400"/>
                <a:gridCol w="1930400"/>
                <a:gridCol w="1930400"/>
                <a:gridCol w="1930400"/>
                <a:gridCol w="19304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SMALLINT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SERIAL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MEDIUMINT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BIGINT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DECIMAL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DATETIME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TIMESTAMP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GEOMETRY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LINESTRING</a:t>
                      </a:r>
                      <a:endParaRPr sz="19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415600" y="1274400"/>
            <a:ext cx="11360700" cy="58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CREATE query makes a new table, using constraints.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</a:t>
            </a:r>
            <a:r>
              <a:rPr lang="en-US"/>
              <a:t> </a:t>
            </a:r>
            <a:endParaRPr/>
          </a:p>
        </p:txBody>
      </p:sp>
      <p:sp>
        <p:nvSpPr>
          <p:cNvPr id="250" name="Google Shape;250;p44"/>
          <p:cNvSpPr txBox="1"/>
          <p:nvPr/>
        </p:nvSpPr>
        <p:spPr>
          <a:xfrm>
            <a:off x="838200" y="2489650"/>
            <a:ext cx="1015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&lt;name&gt; ( 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&lt;col-name&gt; &lt;type&gt; &lt;opt-constraint&gt;,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&lt;col-name&gt; &lt;type&gt; &lt;opt-constraint&gt;,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&lt;col-name&gt; &lt;type&gt; &lt;opt-constraint&gt;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8945975" y="1929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Constraints: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753800" y="5606000"/>
            <a:ext cx="1000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A primary key is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guaranteed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be unique. By convention, it is a SERIAL named 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415600" y="1274400"/>
            <a:ext cx="11360700" cy="43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An INSERT query adds information to a table.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438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 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(&lt;columns&gt;) 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(&lt;values&gt;)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45"/>
          <p:cNvSpPr txBox="1"/>
          <p:nvPr>
            <p:ph type="title"/>
          </p:nvPr>
        </p:nvSpPr>
        <p:spPr>
          <a:xfrm>
            <a:off x="838200" y="365125"/>
            <a:ext cx="10515600" cy="76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415600" y="1274400"/>
            <a:ext cx="11360700" cy="76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A SELECT query extracts information from a table.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438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6"/>
          <p:cNvSpPr txBox="1"/>
          <p:nvPr>
            <p:ph type="title"/>
          </p:nvPr>
        </p:nvSpPr>
        <p:spPr>
          <a:xfrm>
            <a:off x="838200" y="365125"/>
            <a:ext cx="10515600" cy="76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-554250" y="2364600"/>
            <a:ext cx="758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&lt;columns&gt;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3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&lt;predicate&gt;</a:t>
            </a:r>
            <a:endParaRPr i="1" sz="3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5338125" y="2284400"/>
            <a:ext cx="342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can also select: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COUNT(*)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AVG(&lt;column&gt;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MIN(&lt;column&gt;)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MAX(&lt;column&gt;)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46"/>
          <p:cNvSpPr txBox="1"/>
          <p:nvPr/>
        </p:nvSpPr>
        <p:spPr>
          <a:xfrm>
            <a:off x="5338125" y="4514350"/>
            <a:ext cx="701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Possible predicates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&lt;condition&gt; AND &lt;condition&gt;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&lt;condition&gt; OR &lt;condition&gt;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&lt;column&gt; IN (&lt;list&gt;, &lt;of&gt;, &lt;items)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&lt;column&gt; LIKE ‘%pattern%’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415600" y="1274400"/>
            <a:ext cx="11360700" cy="76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A SELECT query extracts information from a table.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438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7"/>
          <p:cNvSpPr txBox="1"/>
          <p:nvPr>
            <p:ph type="title"/>
          </p:nvPr>
        </p:nvSpPr>
        <p:spPr>
          <a:xfrm>
            <a:off x="838200" y="365125"/>
            <a:ext cx="10515600" cy="76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</a:t>
            </a:r>
            <a:endParaRPr/>
          </a:p>
        </p:txBody>
      </p:sp>
      <p:sp>
        <p:nvSpPr>
          <p:cNvPr id="274" name="Google Shape;274;p47"/>
          <p:cNvSpPr txBox="1"/>
          <p:nvPr/>
        </p:nvSpPr>
        <p:spPr>
          <a:xfrm>
            <a:off x="1810350" y="1929000"/>
            <a:ext cx="83181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&lt;columns&gt; FROM &lt;table&gt; 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&lt;predicate&gt;</a:t>
            </a:r>
            <a:endParaRPr i="1" sz="24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ORDER BY &lt;column&gt; [ASC or DESC]</a:t>
            </a:r>
            <a:endParaRPr i="1" sz="24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LIMIT [#]</a:t>
            </a:r>
            <a:endParaRPr i="1" sz="24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1810350" y="3993150"/>
            <a:ext cx="956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&lt;columns&gt; FROM &lt;table&gt; 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&lt;predicate&gt;</a:t>
            </a:r>
            <a:endParaRPr i="1" sz="24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GROUP BY &lt;column&gt;</a:t>
            </a:r>
            <a:endParaRPr i="1" sz="24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HAVING &lt;predicate&gt;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