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e263730cf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4e263730cf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f80337b4a_0_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f80337b4a_0_9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4f80337b4a_0_9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003b73dcd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003b73dc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5003b73dcd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003b73dcd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003b73dcd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5003b73dcd_0_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003b73dcd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003b73dcd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5003b73dcd_0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7" name="Google Shape;97;p1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09" name="Google Shape;109;p17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rtl="0" algn="r">
              <a:spcBef>
                <a:spcPts val="0"/>
              </a:spcBef>
              <a:buClr>
                <a:schemeClr val="lt1"/>
              </a:buClr>
              <a:buSzPts val="1200"/>
              <a:buFont typeface="Calibri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rtl="0" algn="r">
              <a:spcBef>
                <a:spcPts val="0"/>
              </a:spcBef>
              <a:buClr>
                <a:schemeClr val="lt1"/>
              </a:buClr>
              <a:buSzPts val="1200"/>
              <a:buFont typeface="Calibri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rtl="0" algn="r">
              <a:spcBef>
                <a:spcPts val="0"/>
              </a:spcBef>
              <a:buClr>
                <a:schemeClr val="lt1"/>
              </a:buClr>
              <a:buSzPts val="1200"/>
              <a:buFont typeface="Calibri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rtl="0" algn="r">
              <a:spcBef>
                <a:spcPts val="0"/>
              </a:spcBef>
              <a:buClr>
                <a:schemeClr val="lt1"/>
              </a:buClr>
              <a:buSzPts val="1200"/>
              <a:buFont typeface="Calibri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rtl="0" algn="r">
              <a:spcBef>
                <a:spcPts val="0"/>
              </a:spcBef>
              <a:buClr>
                <a:schemeClr val="lt1"/>
              </a:buClr>
              <a:buSzPts val="1200"/>
              <a:buFont typeface="Calibri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rtl="0" algn="r">
              <a:spcBef>
                <a:spcPts val="0"/>
              </a:spcBef>
              <a:buClr>
                <a:schemeClr val="lt1"/>
              </a:buClr>
              <a:buSzPts val="1200"/>
              <a:buFont typeface="Calibri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rtl="0" algn="r">
              <a:spcBef>
                <a:spcPts val="0"/>
              </a:spcBef>
              <a:buClr>
                <a:schemeClr val="lt1"/>
              </a:buClr>
              <a:buSzPts val="1200"/>
              <a:buFont typeface="Calibri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rtl="0" algn="r">
              <a:spcBef>
                <a:spcPts val="0"/>
              </a:spcBef>
              <a:buClr>
                <a:schemeClr val="lt1"/>
              </a:buClr>
              <a:buSzPts val="1200"/>
              <a:buFont typeface="Calibri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rtl="0" algn="r">
              <a:spcBef>
                <a:spcPts val="0"/>
              </a:spcBef>
              <a:buClr>
                <a:schemeClr val="lt1"/>
              </a:buClr>
              <a:buSzPts val="1200"/>
              <a:buFont typeface="Calibri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8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3" name="Google Shape;113;p1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9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19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1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6" name="Google Shape;126;p20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20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8" name="Google Shape;128;p20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2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4" name="Google Shape;144;p23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5" name="Google Shape;145;p2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4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2" name="Google Shape;152;p2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2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6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p2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spcBef>
                <a:spcPts val="0"/>
              </a:spcBef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0" name="Google Shape;90;p1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/>
              <a:t>Section 4</a:t>
            </a:r>
            <a:endParaRPr/>
          </a:p>
        </p:txBody>
      </p:sp>
      <p:sp>
        <p:nvSpPr>
          <p:cNvPr id="172" name="Google Shape;172;p27"/>
          <p:cNvSpPr txBox="1"/>
          <p:nvPr>
            <p:ph idx="1" type="subTitle"/>
          </p:nvPr>
        </p:nvSpPr>
        <p:spPr>
          <a:xfrm>
            <a:off x="1524000" y="36782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Week of February 25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838200" y="1781192"/>
            <a:ext cx="10515600" cy="227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A few notes</a:t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OOP</a:t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ORM</a:t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APIs </a:t>
            </a:r>
            <a:endParaRPr/>
          </a:p>
        </p:txBody>
      </p:sp>
      <p:sp>
        <p:nvSpPr>
          <p:cNvPr id="178" name="Google Shape;178;p28"/>
          <p:cNvSpPr txBox="1"/>
          <p:nvPr/>
        </p:nvSpPr>
        <p:spPr>
          <a:xfrm>
            <a:off x="990600" y="58896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Outline</a:t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838200" y="1857392"/>
            <a:ext cx="10515600" cy="22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Project 1 due on March 4th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9"/>
          <p:cNvSpPr txBox="1"/>
          <p:nvPr/>
        </p:nvSpPr>
        <p:spPr>
          <a:xfrm>
            <a:off x="990600" y="588963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few notes: </a:t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OOP: Object Oriented Programming  </a:t>
            </a:r>
            <a:endParaRPr/>
          </a:p>
        </p:txBody>
      </p:sp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 programming paradigm based on </a:t>
            </a:r>
            <a:r>
              <a:rPr i="1" lang="en-US"/>
              <a:t>objects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 python we have </a:t>
            </a:r>
            <a:r>
              <a:rPr i="1" lang="en-US"/>
              <a:t>classes</a:t>
            </a:r>
            <a:r>
              <a:rPr lang="en-US"/>
              <a:t>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These can have </a:t>
            </a:r>
            <a:r>
              <a:rPr i="1" lang="en-US"/>
              <a:t>variables </a:t>
            </a:r>
            <a:r>
              <a:rPr lang="en-US"/>
              <a:t>and </a:t>
            </a:r>
            <a:r>
              <a:rPr i="1" lang="en-US"/>
              <a:t>methods</a:t>
            </a:r>
            <a:r>
              <a:rPr lang="en-US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An object, is an </a:t>
            </a:r>
            <a:r>
              <a:rPr i="1" lang="en-US"/>
              <a:t>instance</a:t>
            </a:r>
            <a:r>
              <a:rPr lang="en-US"/>
              <a:t> of a class</a:t>
            </a:r>
            <a:endParaRPr/>
          </a:p>
        </p:txBody>
      </p:sp>
      <p:sp>
        <p:nvSpPr>
          <p:cNvPr id="192" name="Google Shape;192;p30"/>
          <p:cNvSpPr txBox="1"/>
          <p:nvPr/>
        </p:nvSpPr>
        <p:spPr>
          <a:xfrm>
            <a:off x="838200" y="5461450"/>
            <a:ext cx="6521700" cy="8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59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Keywords: </a:t>
            </a:r>
            <a:r>
              <a:rPr lang="en-US" sz="259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class, object, method, instance</a:t>
            </a:r>
            <a:endParaRPr sz="259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ORM</a:t>
            </a:r>
            <a:r>
              <a:rPr lang="en-US"/>
              <a:t>: Object Relational Mapping  </a:t>
            </a:r>
            <a:endParaRPr/>
          </a:p>
        </p:txBody>
      </p:sp>
      <p:sp>
        <p:nvSpPr>
          <p:cNvPr id="199" name="Google Shape;199;p3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Using python classes with a SQL database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Define one class per table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Using Flask-SQLAlchemy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Do not use ORM for Project 1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API: Application Programming Interface</a:t>
            </a:r>
            <a:r>
              <a:rPr lang="en-US"/>
              <a:t> </a:t>
            </a:r>
            <a:endParaRPr/>
          </a:p>
        </p:txBody>
      </p:sp>
      <p:sp>
        <p:nvSpPr>
          <p:cNvPr id="206" name="Google Shape;206;p3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Method for one application communication to another (or another part of the same program)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Benefit: you don’t need to worry about what the other application is doing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Pass data using JSON format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JSON: Javascript Object Notation</a:t>
            </a:r>
            <a:endParaRPr/>
          </a:p>
        </p:txBody>
      </p:sp>
      <p:pic>
        <p:nvPicPr>
          <p:cNvPr id="213" name="Google Shape;21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6375" y="1690824"/>
            <a:ext cx="6566951" cy="442507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3"/>
          <p:cNvSpPr txBox="1"/>
          <p:nvPr/>
        </p:nvSpPr>
        <p:spPr>
          <a:xfrm>
            <a:off x="5246675" y="6115900"/>
            <a:ext cx="52425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6666"/>
                </a:solidFill>
              </a:rPr>
              <a:t>https://www.w3resource.com/JSON/introduction.php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/>
              <a:t>Any remaining 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