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78" r:id="rId7"/>
    <p:sldId id="284" r:id="rId8"/>
    <p:sldId id="285" r:id="rId9"/>
    <p:sldId id="269" r:id="rId10"/>
    <p:sldId id="281" r:id="rId11"/>
    <p:sldId id="282" r:id="rId12"/>
    <p:sldId id="283" r:id="rId13"/>
    <p:sldId id="261" r:id="rId14"/>
    <p:sldId id="267" r:id="rId15"/>
    <p:sldId id="273" r:id="rId16"/>
    <p:sldId id="274" r:id="rId17"/>
    <p:sldId id="286" r:id="rId18"/>
    <p:sldId id="276" r:id="rId19"/>
    <p:sldId id="287" r:id="rId20"/>
    <p:sldId id="288" r:id="rId21"/>
    <p:sldId id="272" r:id="rId22"/>
    <p:sldId id="289" r:id="rId23"/>
    <p:sldId id="262" r:id="rId24"/>
    <p:sldId id="265" r:id="rId25"/>
    <p:sldId id="290" r:id="rId26"/>
    <p:sldId id="263" r:id="rId27"/>
    <p:sldId id="266" r:id="rId28"/>
    <p:sldId id="293" r:id="rId29"/>
    <p:sldId id="291" r:id="rId30"/>
    <p:sldId id="292" r:id="rId31"/>
    <p:sldId id="294" r:id="rId32"/>
    <p:sldId id="296" r:id="rId33"/>
    <p:sldId id="28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2T07:47:37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2357 57 24575,'-9'-1'0,"1"0"0,-1-1 0,1 0 0,-13-4 0,-26-6 0,-143-12 0,108 17 0,-153 6 0,102 4 0,-396-3 0,509 1 0,1 1 0,-37 8 0,35-5 0,0-1 0,-27 1 0,-20-4 0,35-2 0,0 2 0,1 1 0,-51 10 0,67-8 0,1 0 0,0 0 0,-27 14 0,35-14 0,0 0 0,0 1 0,1-1 0,0 2 0,0-1 0,1 1 0,-1-1 0,1 2 0,-8 10 0,-12 27 0,2 0 0,-25 63 0,11-21 0,13-24 0,2 1 0,-19 94 0,36-130 0,1 0 0,0 52 0,4-51 0,-1 0 0,-10 49 0,-16 81 0,22-130 0,1 0 0,0 49 0,3-48 0,0 0 0,-10 46 0,-16 109 0,22-154 0,1 1 0,2-1 0,1 1 0,3 31 0,-3 61 0,-23 11 0,20-104 0,-1 1 0,-13 45 0,10-49 0,1 0 0,2 1 0,-3 42 0,5-32 0,-11 56 0,5-40 0,-2 6 0,5-33 0,2 1 0,-2 42 0,4-32 0,-10 54 0,7-55 0,-3 60 0,7-62 0,2-1 0,2 1 0,11 58 0,-7-64 0,1-1 0,1 0 0,2 0 0,1-1 0,1-1 0,0 0 0,3 0 0,32 41 0,23 31 0,-57-74 0,2-2 0,1 1 0,0-2 0,34 32 0,-7-14 0,41 31 0,-27-30 0,78 42 0,-104-66 0,1-1 0,1-2 0,0-1 0,47 9 0,-30-7 0,82 32 0,-27-8 0,142 41 0,58-16 0,-244-51 0,-41-8 0,0 0 0,35 2 0,-32-4 0,44 9 0,-44-6 0,45 3 0,-42-7 0,0 0 0,0-3 0,-1 0 0,1-1 0,0-2 0,-1-1 0,42-15 0,136-66 0,-197 83 0,0-1 0,0 1 0,0-2 0,0 1 0,-1-1 0,0 0 0,0 0 0,5-8 0,40-60 0,-43 62 0,6-13 0,-1 0 0,10-30 0,-12 28 0,27-47 0,83-160 0,-110 205 0,-1 1 0,-2-1 0,-1 0 0,3-33 0,5-19 0,11-51 0,-21 105 0,-1 0 0,1-40 0,-4 39 0,1-1 0,7-32 0,18-124 0,-1 0 0,3 66 0,27-148 0,-47 145 0,-8 81 0,10-62 0,-5 61 0,-1 0 0,-3-1 0,-1 0 0,-5-50 0,-22-40 0,16 87 0,-24-67 0,2 9 0,23 79 0,0 1 0,-2-1 0,-1 2 0,-26-40 0,6 9 0,-6-11 0,-3 1 0,-3 3 0,-91-100 0,128 153 0,1-1 0,0 0 0,0 0 0,1-1 0,0 1 0,1-1 0,0 0 0,-3-12 0,4 12 0,0 0 0,-1 1 0,0 0 0,0 0 0,-1 0 0,0 0 0,0 0 0,-11-11 0,3 5 0,1 0 0,1-1 0,0 0 0,1-1 0,1 0 0,0-1 0,2 0 0,-7-20 0,5 12 0,-2 0 0,0 2 0,-17-26 0,20 41 0,0 1 0,-1 0 0,0 0 0,-1 1 0,0 0 0,0 0 0,-1 2 0,-18-9 0,-10-7 0,15 9 0,-1 0 0,-49-14 0,-13-6 0,69 25-1365,1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1:09:4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2495 0 24575,'0'2'0,"0"-1"0,-1 0 0,1 0 0,-1 0 0,0 0 0,1 0 0,-1 0 0,0 0 0,0 0 0,1 0 0,-1 0 0,0 0 0,0-1 0,0 1 0,0 0 0,0-1 0,0 1 0,0 0 0,-1-1 0,1 1 0,0-1 0,0 0 0,0 1 0,0-1 0,-1 0 0,1 0 0,-2 0 0,-40 5 0,39-5 0,-48 6 0,-63 15 0,72-12 0,0-2 0,-72 4 0,83-9 0,-53 9 0,52-6 0,-50 2 0,58-7 0,0 2 0,0 0 0,-40 9 0,37-5 0,-49 2 0,-25 5 0,64-7 0,-1-2 0,0-2 0,1-1 0,-43-4 0,28 0 0,-63 6 0,46 10 0,51-9 0,1 0 0,-31 1 0,30-4 0,-12-1 0,1 2 0,-56 10 0,60-6 0,-43 12 0,-1-4 0,0-3 0,-100 3 0,140-11 0,0 1 0,0 1 0,0 1 0,0 2 0,-42 17 0,6-3 0,63-21 0,0 0 0,0 0 0,0 0 0,1 0 0,-1 0 0,1 1 0,-1 0 0,1-1 0,-1 1 0,1 0 0,0 0 0,0 0 0,0 0 0,0 1 0,0-1 0,1 0 0,-1 1 0,1 0 0,-1-1 0,0 5 0,0-2 0,1 1 0,0-1 0,0 1 0,0 0 0,1 0 0,0-1 0,0 1 0,1 0 0,1 11 0,3 0 0,0 0 0,0 0 0,2 0 0,0 0 0,17 27 0,-18-35 0,1 0 0,-1 0 0,2-1 0,-1 0 0,1 0 0,0-1 0,1 0 0,0 0 0,0-1 0,0 0 0,1-1 0,0 0 0,0 0 0,0-1 0,1 0 0,20 4 0,7-2 0,0-2 0,0-2 0,62-3 0,39 3 0,-69 10 0,-51-8 0,1 0 0,27 1 0,-19-4 0,229-3 0,-187-11 0,-51 9 0,1 0 0,27-1 0,655 3 0,-341 5 0,-342-2 0,1 1 0,34 8 0,-33-5 0,0-2 0,25 2 0,501-4 0,-265-3 0,-262 3 0,-1 1 0,35 9 0,-33-7 0,-1 0 0,27 1 0,291-5 0,-327-1 0,0 0 0,0 0 0,0-1 0,0-1 0,0 0 0,0 0 0,-1-1 0,0-1 0,1 0 0,9-6 0,14-11 0,46-38 0,-22 15 0,-44 35 0,0-1 0,0 0 0,-2-1 0,1-1 0,10-13 0,-21 23 0,0 0 0,0 0 0,0 0 0,-1 0 0,1-1 0,-1 1 0,1 0 0,-1-1 0,0 1 0,-1-1 0,1 1 0,0-1 0,-1-5 0,0 7 0,-1-1 0,0 1 0,1-1 0,-1 1 0,0-1 0,0 1 0,0-1 0,-1 1 0,1 0 0,0 0 0,-1 0 0,0 0 0,1 0 0,-1 0 0,0 0 0,0 0 0,0 0 0,0 1 0,0-1 0,-5-1 0,-23-14 0,-1 2 0,0 1 0,-1 1 0,0 2 0,-60-13 0,64 17 0,0-2 0,1-2 0,0 0 0,-27-16 0,-55-23 0,40 24 0,38 13 0,0 1 0,0 2 0,-1 1 0,0 1 0,-1 2 0,-55-4 0,55 8 0,-52-9 0,51 6 0,-49-2 0,45 5 0,-50-9 0,52 5 0,-60-2 0,-657 9 0,707-5-1365,29-2-5461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1:09:5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1998 59 24575,'-806'0'0,"777"-1"0,-59-11 0,58 6 0,-56-2 0,63 8 0,-8 0 0,0-1 0,0-1 0,-45-9 0,32 3 0,-1 3 0,0 2 0,0 2 0,-50 5 0,-9-2 0,81-1 0,0 1 0,0 1 0,0 1 0,0 1 0,-27 10 0,-1 4 0,-53 27 0,100-43 0,-1 1 0,1-1 0,0 1 0,0 0 0,0 0 0,1 0 0,0 0 0,-1 0 0,2 1 0,-1 0 0,0 0 0,1 0 0,0 0 0,0 0 0,0 0 0,1 0 0,-1 6 0,-3 11 0,1 1 0,-1 39 0,5-54 0,0 1 0,1 0 0,0 0 0,0 0 0,1-1 0,0 1 0,0-1 0,1 1 0,1-1 0,-1 0 0,1 0 0,1 0 0,-1-1 0,1 1 0,0-1 0,11 10 0,5 4 0,2-1 0,1-1 0,39 24 0,14 11 0,-57-40 0,0-1 0,0-1 0,2 0 0,-1-2 0,2-1 0,-1 0 0,1-2 0,0-1 0,1 0 0,-1-2 0,1-1 0,0 0 0,45-3 0,-50 1 0,0 1 0,0 1 0,19 4 0,48 6 0,341-12 0,-205-3 0,-203 1 0,0-1 0,36-8 0,-35 5 0,1 1 0,26-1 0,310 4 0,-170 3 0,-167-3 0,0-1 0,33-8 0,-32 5 0,1 2 0,23-2 0,-17 4 0,282 3 0,-224 10 0,-53-6 0,55 2 0,-15-7 0,139-4 0,-197 0 0,1 0 0,0-1 0,-1-1 0,0 0 0,25-13 0,-25 11 0,0 1 0,0 0 0,0 1 0,1 0 0,25-4 0,138-18 0,-157 24 0,0-1 0,0-1 0,0 0 0,-1-2 0,0-1 0,36-17 0,-53 23 0,-1 0 0,0 0 0,0 0 0,1-1 0,-2 1 0,1-1 0,0 1 0,0-1 0,-1 0 0,0 0 0,1 0 0,-1 0 0,0-1 0,0 1 0,-1 0 0,1-1 0,-1 1 0,0-1 0,0 0 0,0 1 0,0-1 0,-1 0 0,1 0 0,-1 0 0,0 1 0,0-1 0,0 0 0,-1 0 0,0 0 0,-1-7 0,-2 2 0,0-1 0,0 1 0,0 0 0,-1 0 0,-1 0 0,1 1 0,-2 0 0,1 0 0,-1 0 0,-10-8 0,-7-5 0,-1 2 0,-1 1 0,0 1 0,-37-16 0,-117-44 0,39 20 0,109 44 0,-1 1 0,0 3 0,0 0 0,-1 2 0,0 2 0,0 1 0,-1 1 0,-51 3 0,-614 1 0,681 0 0,0 1 0,-36 8 0,35-5 0,-1-1 0,-26 1 0,-7-4 0,23-2 0,0 3 0,0 0 0,-40 9 0,43-6 0,1-1 0,-34 0 0,33-3 0,0 1 0,-33 8 0,38-6-341,0 0 0,-1-2-1,-24-1 1,26-1-6485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1:10:17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2025 27 24575,'-1168'0'0,"1148"2"0,0 0 0,-33 7 0,32-4 0,-1-1 0,-23 0 0,8-3 0,7-1 0,1 2 0,-1 0 0,-36 9 0,6-2 0,48-8 0,-1 1 0,0 0 0,1 1 0,0 0 0,-21 8 0,-3 6 0,17-9 0,0 0 0,0 2 0,0 1 0,1 0 0,-31 26 0,20-10 0,16-16 0,1 0 0,1 1 0,-1 0 0,2 1 0,-15 22 0,19-25 0,1 0 0,0 1 0,1-1 0,0 1 0,0 0 0,1 1 0,1-1 0,0 0 0,1 1 0,-1 20 0,3-24 0,-1 0 0,1 0 0,1 0 0,0 0 0,0 0 0,0-1 0,1 1 0,0-1 0,1 1 0,0-1 0,0 0 0,0-1 0,1 1 0,0-1 0,0 1 0,7 5 0,5 4 0,1-1 0,0-1 0,1-1 0,0-1 0,1 0 0,1-1 0,0-2 0,0 0 0,33 9 0,-18-8 0,0-1 0,49 4 0,-45-7 0,42 12 0,-54-10 0,2-2 0,-1-1 0,47 2 0,1662-8 0,-1718 0 0,-1-1 0,35-8 0,-33 6 0,0 0 0,25-1 0,157 8 0,86-6 0,-219-9 0,-51 7 0,1 2 0,27-2 0,-4 0 0,-1-2 0,1-2 0,-2-1 0,58-23 0,-83 28 0,13-5 0,-4 2 0,0 0 0,0-2 0,44-25 0,-65 32 0,-1 0 0,0 0 0,0 0 0,0 0 0,0-1 0,0 0 0,-1 1 0,0-1 0,1 0 0,-1 0 0,-1 0 0,1 0 0,-1-1 0,0 1 0,1 0 0,-2-1 0,1 1 0,-1-1 0,1 1 0,-1-1 0,0 1 0,-1-1 0,1 1 0,-1-1 0,0 1 0,0 0 0,-3-8 0,-1-4 0,0 0 0,-2 1 0,1 0 0,-2 0 0,0 0 0,-12-15 0,2 7 0,-1 1 0,-1 1 0,-2 0 0,1 2 0,-2 0 0,-1 2 0,0 0 0,-47-22 0,48 30 0,-1 0 0,0 2 0,-30-5 0,-12-3 0,41 7 0,-4-1 0,-1 1 0,0 2 0,0 1 0,-33-2 0,42 5 0,-1 0 0,-26-7 0,26 4 0,-46-3 0,-9 7 0,29 2 0,-1-3 0,-63-11 0,49 5 0,-1 3 0,-128 6 0,71 1 0,29 0 0,-101-4 0,123-11 0,52 8 0,-1 2 0,-29-3 0,-186 7-1365,212-1-5461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1:10:57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85E5C-D205-4B90-91CA-41400C00B05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FF386-D1EC-4D83-9123-51D89450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need </a:t>
            </a:r>
            <a:r>
              <a:rPr lang="en-US" dirty="0" err="1"/>
              <a:t>specifices</a:t>
            </a:r>
            <a:r>
              <a:rPr lang="en-US" dirty="0"/>
              <a:t> on renaissance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FF386-D1EC-4D83-9123-51D89450A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2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read paragraph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FF386-D1EC-4D83-9123-51D89450A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69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focus on first bullet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FF386-D1EC-4D83-9123-51D89450AC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9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need to talk about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FF386-D1EC-4D83-9123-51D89450AC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3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spend too much time on LSTM 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FF386-D1EC-4D83-9123-51D89450AC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6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7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9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8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245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8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43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1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5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7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2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4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0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0E063B3-382C-4FEC-AFCD-CA1153AD23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1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1D7F-1A4A-0D70-9FDC-9585A211E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Stock Prices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018B8-9252-46AA-3B8C-E918AA24E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Erik Buinevicius</a:t>
            </a:r>
          </a:p>
        </p:txBody>
      </p:sp>
      <p:pic>
        <p:nvPicPr>
          <p:cNvPr id="1026" name="Picture 2" descr="Apple Logo and symbol, meaning, history, PNG, brand">
            <a:extLst>
              <a:ext uri="{FF2B5EF4-FFF2-40B4-BE49-F238E27FC236}">
                <a16:creationId xmlns:a16="http://schemas.microsoft.com/office/drawing/2014/main" id="{A1BAC455-7DB8-B013-B732-6466AD3A9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4" y="4525345"/>
            <a:ext cx="2703804" cy="152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Stock Market Graph Up Clipart HQ PNG Image | FreePNGImg">
            <a:extLst>
              <a:ext uri="{FF2B5EF4-FFF2-40B4-BE49-F238E27FC236}">
                <a16:creationId xmlns:a16="http://schemas.microsoft.com/office/drawing/2014/main" id="{09669315-7F98-C397-FDC7-F263B424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12" y="4648206"/>
            <a:ext cx="1582796" cy="115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2B9D638-2DB3-0D8C-D372-82E693DD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04" y="4469361"/>
            <a:ext cx="1361470" cy="16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20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9A9A-060B-7E3A-27DD-68D6A4E0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42D43-053F-4677-8527-53C6B57FF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F2AF9-5FC6-8B0D-5B66-446297FE4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355" y="2053994"/>
            <a:ext cx="6134642" cy="2750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A38FA7-666D-CB7A-8196-14459A5722B2}"/>
              </a:ext>
            </a:extLst>
          </p:cNvPr>
          <p:cNvSpPr txBox="1"/>
          <p:nvPr/>
        </p:nvSpPr>
        <p:spPr>
          <a:xfrm>
            <a:off x="3813737" y="4914338"/>
            <a:ext cx="18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Down Days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324A5-879C-72F7-1756-A6C1418DEC02}"/>
              </a:ext>
            </a:extLst>
          </p:cNvPr>
          <p:cNvSpPr txBox="1"/>
          <p:nvPr/>
        </p:nvSpPr>
        <p:spPr>
          <a:xfrm>
            <a:off x="6826783" y="4914338"/>
            <a:ext cx="18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FDB7-F37E-3454-E1C2-7C5837B4FC6A}"/>
              </a:ext>
            </a:extLst>
          </p:cNvPr>
          <p:cNvSpPr txBox="1"/>
          <p:nvPr/>
        </p:nvSpPr>
        <p:spPr>
          <a:xfrm>
            <a:off x="5103713" y="6112745"/>
            <a:ext cx="197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NextDayChange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6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9A9A-060B-7E3A-27DD-68D6A4E0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42D43-053F-4677-8527-53C6B57FF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661A7-18B6-552F-D3D6-BA3E96E2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32" y="1478330"/>
            <a:ext cx="9905288" cy="50997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FB35AF-3F1E-0105-1107-03041A19A338}"/>
                  </a:ext>
                </a:extLst>
              </p14:cNvPr>
              <p14:cNvContentPartPr/>
              <p14:nvPr/>
            </p14:nvContentPartPr>
            <p14:xfrm>
              <a:off x="9733500" y="1741590"/>
              <a:ext cx="1136160" cy="153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FB35AF-3F1E-0105-1107-03041A19A3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24500" y="1732950"/>
                <a:ext cx="1153800" cy="15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5804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5061-909E-508B-377C-12D4163B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F7D2-71BF-6F00-06E3-A6DA723A9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FD5384-1CAB-64C2-72F4-20F0E9F95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77" y="1580050"/>
            <a:ext cx="4793845" cy="509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75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C23F-0651-BB01-C3C5-FCE09E29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85CB-2A98-E9E9-44AE-EAE0613B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different models will be explored for this project</a:t>
            </a:r>
          </a:p>
          <a:p>
            <a:pPr marL="494100" indent="-457200">
              <a:buAutoNum type="arabicPeriod"/>
            </a:pPr>
            <a:r>
              <a:rPr lang="en-US" dirty="0" err="1"/>
              <a:t>ExtraTreesClassifier</a:t>
            </a:r>
            <a:r>
              <a:rPr lang="en-US" dirty="0"/>
              <a:t> (chosen by </a:t>
            </a:r>
            <a:r>
              <a:rPr lang="en-US" dirty="0" err="1"/>
              <a:t>AutoML</a:t>
            </a:r>
            <a:r>
              <a:rPr lang="en-US" dirty="0"/>
              <a:t> </a:t>
            </a:r>
            <a:r>
              <a:rPr lang="en-US" dirty="0" err="1"/>
              <a:t>TPOTClassifier</a:t>
            </a:r>
            <a:r>
              <a:rPr lang="en-US" dirty="0"/>
              <a:t>)</a:t>
            </a:r>
          </a:p>
          <a:p>
            <a:pPr marL="494100" indent="-457200">
              <a:buAutoNum type="arabicPeriod"/>
            </a:pPr>
            <a:r>
              <a:rPr lang="en-US" dirty="0"/>
              <a:t>Logistic Regression</a:t>
            </a:r>
          </a:p>
          <a:p>
            <a:pPr marL="494100" indent="-457200">
              <a:buAutoNum type="arabicPeriod"/>
            </a:pPr>
            <a:r>
              <a:rPr lang="en-US" b="1" dirty="0"/>
              <a:t>Long Short-Term Memory (LSTM) </a:t>
            </a:r>
            <a:r>
              <a:rPr lang="en-US" b="1" dirty="0">
                <a:sym typeface="Wingdings" panose="05000000000000000000" pitchFamily="2" charset="2"/>
              </a:rPr>
              <a:t> Classical method for stock price prediction</a:t>
            </a:r>
          </a:p>
          <a:p>
            <a:pPr marL="699750" lvl="1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This model will comprise most of our exploration and development time spent</a:t>
            </a:r>
          </a:p>
          <a:p>
            <a:pPr marL="699750" lvl="1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A variation of a recurrent neural network that can learn long-term trends while also accounting for more recent short-term patterns</a:t>
            </a:r>
          </a:p>
          <a:p>
            <a:pPr marL="699750" lvl="1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Solution to the exploding/vanishing gradient problems present in recurrent neural networks</a:t>
            </a:r>
          </a:p>
          <a:p>
            <a:pPr marL="1005750" lvl="2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Gradient “vanishes”  becomes extremely small as the algorithm </a:t>
            </a:r>
            <a:r>
              <a:rPr lang="en-US" dirty="0" err="1">
                <a:sym typeface="Wingdings" panose="05000000000000000000" pitchFamily="2" charset="2"/>
              </a:rPr>
              <a:t>propogates</a:t>
            </a:r>
            <a:r>
              <a:rPr lang="en-US" dirty="0">
                <a:sym typeface="Wingdings" panose="05000000000000000000" pitchFamily="2" charset="2"/>
              </a:rPr>
              <a:t> backwards, meaning weights near input layers are essentially unchanged</a:t>
            </a:r>
          </a:p>
          <a:p>
            <a:pPr marL="1005750" lvl="2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Gradient “explodes”  becomes extremely large as algorithm </a:t>
            </a:r>
            <a:r>
              <a:rPr lang="en-US" dirty="0" err="1">
                <a:sym typeface="Wingdings" panose="05000000000000000000" pitchFamily="2" charset="2"/>
              </a:rPr>
              <a:t>propogates</a:t>
            </a:r>
            <a:r>
              <a:rPr lang="en-US" dirty="0">
                <a:sym typeface="Wingdings" panose="05000000000000000000" pitchFamily="2" charset="2"/>
              </a:rPr>
              <a:t> backwards, meaning gradient descent diverges</a:t>
            </a:r>
          </a:p>
          <a:p>
            <a:pPr marL="41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1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7204-F25A-394C-7361-A998A1E9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1: </a:t>
            </a:r>
            <a:r>
              <a:rPr lang="en-US" dirty="0" err="1"/>
              <a:t>AutoML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3905-3C53-5002-9BC8-407CCE33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model that I explored </a:t>
            </a:r>
          </a:p>
          <a:p>
            <a:r>
              <a:rPr lang="en-US" dirty="0"/>
              <a:t>Decided that we could use obvious features such as stock price, as well as more nuanced features including VIX data (CBOE volatility index) and government bond data (10-year treasury note)</a:t>
            </a:r>
          </a:p>
          <a:p>
            <a:r>
              <a:rPr lang="en-US" dirty="0"/>
              <a:t>Using python </a:t>
            </a:r>
            <a:r>
              <a:rPr lang="en-US" dirty="0" err="1"/>
              <a:t>tpot</a:t>
            </a:r>
            <a:r>
              <a:rPr lang="en-US" dirty="0"/>
              <a:t> library for the </a:t>
            </a:r>
            <a:r>
              <a:rPr lang="en-US" dirty="0" err="1"/>
              <a:t>TPOTClassifier</a:t>
            </a:r>
            <a:r>
              <a:rPr lang="en-US" dirty="0"/>
              <a:t> tool which automatically determines the best pipeline for classification problems</a:t>
            </a:r>
          </a:p>
          <a:p>
            <a:pPr lvl="1"/>
            <a:r>
              <a:rPr lang="en-US" dirty="0"/>
              <a:t>Training takes significantly longer than traditional TensorFlow models, since the entire pipeline must be operated on</a:t>
            </a:r>
          </a:p>
          <a:p>
            <a:pPr lvl="2"/>
            <a:r>
              <a:rPr lang="en-US" dirty="0"/>
              <a:t>Makes it hard to test a large amount of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64948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4BA8-E056-034A-FFE7-EDF6D255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1: </a:t>
            </a:r>
            <a:r>
              <a:rPr lang="en-US" dirty="0" err="1"/>
              <a:t>AutoML</a:t>
            </a:r>
            <a:r>
              <a:rPr lang="en-US" dirty="0"/>
              <a:t>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87B7B-E7C9-CF30-C570-F9EB2932A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358" y="1580050"/>
            <a:ext cx="4328029" cy="50294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52D400-C575-2831-3AB3-300F9E2E9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42" y="3470988"/>
            <a:ext cx="6225420" cy="910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FFC968-1658-6953-C8F5-C7BD137AEF23}"/>
                  </a:ext>
                </a:extLst>
              </p14:cNvPr>
              <p14:cNvContentPartPr/>
              <p14:nvPr/>
            </p14:nvContentPartPr>
            <p14:xfrm>
              <a:off x="2703137" y="2883144"/>
              <a:ext cx="1503000" cy="271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FFC968-1658-6953-C8F5-C7BD137AEF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4497" y="2874144"/>
                <a:ext cx="15206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F5A1302-7C0F-5F69-5D2E-B3B1154CDD2B}"/>
                  </a:ext>
                </a:extLst>
              </p14:cNvPr>
              <p14:cNvContentPartPr/>
              <p14:nvPr/>
            </p14:nvContentPartPr>
            <p14:xfrm>
              <a:off x="2649137" y="4783944"/>
              <a:ext cx="1382760" cy="264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F5A1302-7C0F-5F69-5D2E-B3B1154CDD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40497" y="4775304"/>
                <a:ext cx="14004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60E7D4-0EE0-2EA9-88BB-3C504D7293E3}"/>
                  </a:ext>
                </a:extLst>
              </p14:cNvPr>
              <p14:cNvContentPartPr/>
              <p14:nvPr/>
            </p14:nvContentPartPr>
            <p14:xfrm>
              <a:off x="2713937" y="1818984"/>
              <a:ext cx="1365840" cy="290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60E7D4-0EE0-2EA9-88BB-3C504D7293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4937" y="1809984"/>
                <a:ext cx="13834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27D4658-972B-5CF5-36D6-6E7E8075EF79}"/>
                  </a:ext>
                </a:extLst>
              </p14:cNvPr>
              <p14:cNvContentPartPr/>
              <p14:nvPr/>
            </p14:nvContentPartPr>
            <p14:xfrm>
              <a:off x="8453057" y="384398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27D4658-972B-5CF5-36D6-6E7E8075EF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44417" y="383534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547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0262-59A9-B994-1FA6-E194A8C3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1: </a:t>
            </a:r>
            <a:r>
              <a:rPr lang="en-US" dirty="0" err="1"/>
              <a:t>AutoML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B803-AD75-909E-4F94-F1617CE6C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 comes up with a different classifier model almost every time (</a:t>
            </a:r>
            <a:r>
              <a:rPr lang="en-US" dirty="0" err="1"/>
              <a:t>KNeighborsClassifier</a:t>
            </a:r>
            <a:r>
              <a:rPr lang="en-US" dirty="0"/>
              <a:t>, </a:t>
            </a:r>
            <a:r>
              <a:rPr lang="en-US" dirty="0" err="1"/>
              <a:t>ExtraTreesClassifier</a:t>
            </a:r>
            <a:r>
              <a:rPr lang="en-US" dirty="0"/>
              <a:t>…)</a:t>
            </a:r>
          </a:p>
          <a:p>
            <a:r>
              <a:rPr lang="en-US" dirty="0"/>
              <a:t>We can evaluate the model on our test data, since for this model the train/test split was performed randomly</a:t>
            </a:r>
          </a:p>
          <a:p>
            <a:pPr lvl="1"/>
            <a:r>
              <a:rPr lang="en-US" dirty="0"/>
              <a:t>(time-series data is not relevant here)</a:t>
            </a:r>
          </a:p>
          <a:p>
            <a:r>
              <a:rPr lang="en-US" dirty="0"/>
              <a:t>Confusion matrix was used, since it allows us to easily view the number of correct up/down day predictions</a:t>
            </a:r>
          </a:p>
          <a:p>
            <a:r>
              <a:rPr lang="en-US" dirty="0"/>
              <a:t>Usefulness of this model is questionable, due to the fact that it could be predicting up moves of 0.01% correctly, and down moves of 5% incorrectly</a:t>
            </a:r>
          </a:p>
          <a:p>
            <a:pPr lvl="1"/>
            <a:r>
              <a:rPr lang="en-US" dirty="0"/>
              <a:t>This would mean that even if we followed the model and it was correct 100% of the time, we lose money </a:t>
            </a:r>
          </a:p>
          <a:p>
            <a:pPr lvl="1"/>
            <a:r>
              <a:rPr lang="en-US" dirty="0"/>
              <a:t>Further work would be needed to evaluate a confidence level of the prediction</a:t>
            </a:r>
          </a:p>
          <a:p>
            <a:pPr lvl="2"/>
            <a:r>
              <a:rPr lang="en-US" dirty="0"/>
              <a:t>More bins for a % change prediction? </a:t>
            </a:r>
          </a:p>
        </p:txBody>
      </p:sp>
    </p:spTree>
    <p:extLst>
      <p:ext uri="{BB962C8B-B14F-4D97-AF65-F5344CB8AC3E}">
        <p14:creationId xmlns:p14="http://schemas.microsoft.com/office/powerpoint/2010/main" val="2273897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4697-B299-CA51-4A99-9692AC83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1: </a:t>
            </a:r>
            <a:r>
              <a:rPr lang="en-US" dirty="0" err="1"/>
              <a:t>AutoML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73DB6-53D3-3CA3-E8C8-DA192FA2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4C997-84BD-3AFD-CA2E-FC2977675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655" y="2222080"/>
            <a:ext cx="3816042" cy="332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2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0C2-D149-66CE-A2D5-9411C994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2: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B053-F870-78FC-3751-05B55199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random, completely uncorrelated features did not seem to work for the </a:t>
            </a:r>
            <a:r>
              <a:rPr lang="en-US" dirty="0" err="1"/>
              <a:t>AutoML</a:t>
            </a:r>
            <a:r>
              <a:rPr lang="en-US" dirty="0"/>
              <a:t> model</a:t>
            </a:r>
          </a:p>
          <a:p>
            <a:r>
              <a:rPr lang="en-US" dirty="0"/>
              <a:t>What if we instead take trailing price data and see if we can predict the next day’s direction with logistic regression</a:t>
            </a:r>
          </a:p>
          <a:p>
            <a:r>
              <a:rPr lang="en-US" dirty="0"/>
              <a:t>Can use scikit-learn </a:t>
            </a:r>
            <a:r>
              <a:rPr lang="en-US" dirty="0" err="1"/>
              <a:t>LogisticRegression</a:t>
            </a:r>
            <a:r>
              <a:rPr lang="en-US" dirty="0"/>
              <a:t> module</a:t>
            </a:r>
          </a:p>
          <a:p>
            <a:r>
              <a:rPr lang="en-US" dirty="0"/>
              <a:t>Uses a series of unrelated features to predict a binary outcome </a:t>
            </a:r>
          </a:p>
          <a:p>
            <a:pPr lvl="1"/>
            <a:r>
              <a:rPr lang="en-US" dirty="0"/>
              <a:t>In our use case, we will again be predicting either an ‘Up’ or ‘Down’ move of a stock on a given day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F67C0-2A5E-D6C2-B1F1-627F0DC2D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0" y="4923460"/>
            <a:ext cx="4724663" cy="1735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86984-E33C-DA68-0479-2DB58D57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697" y="4905875"/>
            <a:ext cx="4327623" cy="17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61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EE2B-1BD9-9DC4-01FA-FFC39B5F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2: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94DE1-4E30-651B-A645-099C97B3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5BAFC-4A0F-BD64-8EDC-66B9A20A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199" y="2071821"/>
            <a:ext cx="4686954" cy="866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DE506-B7AA-085C-8607-E2126F91E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092" y="3474246"/>
            <a:ext cx="693516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4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8A73-D842-7FD7-87EE-4360FAC7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689D-7AF6-1899-ADD9-6B55D942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Billions of dollars worth of assets are exchanged on stock markets around the world every day </a:t>
            </a:r>
          </a:p>
          <a:p>
            <a:r>
              <a:rPr lang="en-US" dirty="0"/>
              <a:t>Quantitative trading firms historically outperform the market year after year thanks to their algorithmic approach</a:t>
            </a:r>
          </a:p>
          <a:p>
            <a:r>
              <a:rPr lang="en-US" dirty="0"/>
              <a:t>If we can accurately predict whether a stock will move up or down over 50% of the time, we can theoretically make money over a long period of time </a:t>
            </a:r>
          </a:p>
          <a:p>
            <a:r>
              <a:rPr lang="en-US" dirty="0"/>
              <a:t>Alternatively, we can attempt to forecast the price of a stock, and if we are accurate within a certain error, we should also be able to outperform 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Renaissance Technologies Logo">
            <a:extLst>
              <a:ext uri="{FF2B5EF4-FFF2-40B4-BE49-F238E27FC236}">
                <a16:creationId xmlns:a16="http://schemas.microsoft.com/office/drawing/2014/main" id="{576D7059-F176-7E6E-907D-4E525C35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30" y="4981575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o Sigma Launches Venn, A Software Product For Institutional Investors to  Manage Risk in Their Portfolios">
            <a:extLst>
              <a:ext uri="{FF2B5EF4-FFF2-40B4-BE49-F238E27FC236}">
                <a16:creationId xmlns:a16="http://schemas.microsoft.com/office/drawing/2014/main" id="{EFC37AB7-1A5A-EA6D-1D2E-37616055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67" y="4966493"/>
            <a:ext cx="3139403" cy="16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557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B861-F557-F4E2-05F8-7B575C23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2: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3262-3E14-0BF5-0AD7-3E1455D95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predicts a lot more up days than it predicts down days </a:t>
            </a:r>
          </a:p>
          <a:p>
            <a:pPr lvl="1"/>
            <a:r>
              <a:rPr lang="en-US" dirty="0"/>
              <a:t>Likely due to the fact that data is already skewed towards up days</a:t>
            </a:r>
          </a:p>
          <a:p>
            <a:pPr lvl="1"/>
            <a:r>
              <a:rPr lang="en-US" dirty="0"/>
              <a:t>Model needs solid conviction to predict a down day </a:t>
            </a:r>
          </a:p>
          <a:p>
            <a:r>
              <a:rPr lang="en-US" dirty="0"/>
              <a:t>Still performs well, with 54% accuracy</a:t>
            </a:r>
          </a:p>
          <a:p>
            <a:r>
              <a:rPr lang="en-US" dirty="0"/>
              <a:t>When data went back to 1990, accuracy was only about 50%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E028A-39F9-4C7F-3C0D-7C663A4BB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33" y="3848289"/>
            <a:ext cx="3035953" cy="2923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398CD-21F5-F791-D845-9F346400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226" y="3848289"/>
            <a:ext cx="3400900" cy="2867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9B0953-B784-CACD-94B2-15B8A56FC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866" y="3848289"/>
            <a:ext cx="3625245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69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CEAB-5588-FAAD-76FF-E6CFDB83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3: 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1886-524D-F818-8B6B-3AB21CBF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Short-Term Memory, or LSTM works specifically with time-series data</a:t>
            </a:r>
          </a:p>
          <a:p>
            <a:r>
              <a:rPr lang="en-US" dirty="0"/>
              <a:t>Uses sigmoid and tanh activation functions (0, 1) vs (-1, 1)</a:t>
            </a:r>
          </a:p>
          <a:p>
            <a:r>
              <a:rPr lang="en-US" dirty="0"/>
              <a:t>Three gates</a:t>
            </a:r>
          </a:p>
          <a:p>
            <a:pPr lvl="1"/>
            <a:r>
              <a:rPr lang="en-US" dirty="0"/>
              <a:t>Forget gate </a:t>
            </a:r>
            <a:r>
              <a:rPr lang="en-US" dirty="0">
                <a:sym typeface="Wingdings" panose="05000000000000000000" pitchFamily="2" charset="2"/>
              </a:rPr>
              <a:t> What percentage of long-term memory we will remember</a:t>
            </a:r>
            <a:endParaRPr lang="en-US" dirty="0"/>
          </a:p>
          <a:p>
            <a:pPr lvl="1"/>
            <a:r>
              <a:rPr lang="en-US" dirty="0"/>
              <a:t>Input gate </a:t>
            </a:r>
            <a:r>
              <a:rPr lang="en-US" dirty="0">
                <a:sym typeface="Wingdings" panose="05000000000000000000" pitchFamily="2" charset="2"/>
              </a:rPr>
              <a:t> Update to long-term memory (potential memory * % potential memory to use)</a:t>
            </a:r>
            <a:endParaRPr lang="en-US" dirty="0"/>
          </a:p>
          <a:p>
            <a:pPr lvl="1"/>
            <a:r>
              <a:rPr lang="en-US" dirty="0"/>
              <a:t>Output gate </a:t>
            </a:r>
            <a:r>
              <a:rPr lang="en-US" dirty="0">
                <a:sym typeface="Wingdings" panose="05000000000000000000" pitchFamily="2" charset="2"/>
              </a:rPr>
              <a:t> New short-term memory (output from entire LSTM unit)</a:t>
            </a:r>
            <a:endParaRPr lang="en-US" dirty="0"/>
          </a:p>
          <a:p>
            <a:r>
              <a:rPr lang="en-US" dirty="0"/>
              <a:t>Train and test sets will have to be split so that items are near each other</a:t>
            </a:r>
          </a:p>
          <a:p>
            <a:pPr lvl="1"/>
            <a:r>
              <a:rPr lang="en-US" dirty="0"/>
              <a:t>First 75% of days are training, final 25% are testing</a:t>
            </a:r>
          </a:p>
        </p:txBody>
      </p:sp>
    </p:spTree>
    <p:extLst>
      <p:ext uri="{BB962C8B-B14F-4D97-AF65-F5344CB8AC3E}">
        <p14:creationId xmlns:p14="http://schemas.microsoft.com/office/powerpoint/2010/main" val="2050024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7E28-0CB8-99E4-65F7-DE4A276A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CCAB-4943-53DB-54C5-7725C8D8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ANH function calculator and graph">
            <a:extLst>
              <a:ext uri="{FF2B5EF4-FFF2-40B4-BE49-F238E27FC236}">
                <a16:creationId xmlns:a16="http://schemas.microsoft.com/office/drawing/2014/main" id="{92B328AF-692F-8EC1-C940-0ABF0AF8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48" y="2866975"/>
            <a:ext cx="4500844" cy="300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Logistic Sigmoid - an overview | ScienceDirect Topics">
            <a:extLst>
              <a:ext uri="{FF2B5EF4-FFF2-40B4-BE49-F238E27FC236}">
                <a16:creationId xmlns:a16="http://schemas.microsoft.com/office/drawing/2014/main" id="{C835B3BF-16D4-D33A-5C72-1876F965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14" y="2866975"/>
            <a:ext cx="4544120" cy="300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51488-5F82-B4D8-42E4-D93D0146D31F}"/>
              </a:ext>
            </a:extLst>
          </p:cNvPr>
          <p:cNvSpPr txBox="1"/>
          <p:nvPr/>
        </p:nvSpPr>
        <p:spPr>
          <a:xfrm>
            <a:off x="1832794" y="2115046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Tanh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C3714-2AC5-9022-2AF9-ECF064AB9265}"/>
              </a:ext>
            </a:extLst>
          </p:cNvPr>
          <p:cNvSpPr txBox="1"/>
          <p:nvPr/>
        </p:nvSpPr>
        <p:spPr>
          <a:xfrm>
            <a:off x="8383798" y="2115046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3936383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6AA0-2951-7585-910D-A7F2FF80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9C10-B505-28D9-786B-0556EB3A9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669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Units</a:t>
            </a:r>
          </a:p>
          <a:p>
            <a:pPr lvl="1"/>
            <a:r>
              <a:rPr lang="en-US" dirty="0"/>
              <a:t>Integer value</a:t>
            </a:r>
          </a:p>
          <a:p>
            <a:pPr lvl="1"/>
            <a:r>
              <a:rPr lang="en-US" dirty="0"/>
              <a:t>Represents the dimension of inner cells in each LSTM layer (neurons)</a:t>
            </a:r>
          </a:p>
          <a:p>
            <a:pPr lvl="1"/>
            <a:r>
              <a:rPr lang="en-US" dirty="0"/>
              <a:t>More units means training is going to take longer (need to find a good balance)</a:t>
            </a:r>
          </a:p>
          <a:p>
            <a:r>
              <a:rPr lang="en-US" dirty="0" err="1"/>
              <a:t>Return_sequences</a:t>
            </a:r>
            <a:endParaRPr lang="en-US" dirty="0"/>
          </a:p>
          <a:p>
            <a:pPr lvl="1"/>
            <a:r>
              <a:rPr lang="en-US" dirty="0"/>
              <a:t>Indicates whether all hidden states should be returned from the LSTM</a:t>
            </a:r>
          </a:p>
          <a:p>
            <a:pPr lvl="1"/>
            <a:r>
              <a:rPr lang="en-US" dirty="0"/>
              <a:t>Should be set to True for all layers prior to the final LSTM layer (future layers need to know the history)</a:t>
            </a:r>
          </a:p>
          <a:p>
            <a:r>
              <a:rPr lang="en-US" dirty="0"/>
              <a:t>Dropout Layers</a:t>
            </a:r>
          </a:p>
          <a:p>
            <a:pPr lvl="1"/>
            <a:r>
              <a:rPr lang="en-US" dirty="0"/>
              <a:t>Float between 0 and 1 </a:t>
            </a:r>
          </a:p>
          <a:p>
            <a:pPr lvl="1"/>
            <a:r>
              <a:rPr lang="en-US" dirty="0"/>
              <a:t>Probability of randomly setting an input element to 0 </a:t>
            </a:r>
          </a:p>
          <a:p>
            <a:pPr lvl="1"/>
            <a:r>
              <a:rPr lang="en-US" dirty="0"/>
              <a:t>Helps prevent overfitting</a:t>
            </a:r>
          </a:p>
          <a:p>
            <a:r>
              <a:rPr lang="en-US" dirty="0"/>
              <a:t>Window used for LSTM </a:t>
            </a:r>
          </a:p>
          <a:p>
            <a:pPr lvl="1"/>
            <a:r>
              <a:rPr lang="en-US" dirty="0"/>
              <a:t>This is the number of days that the model will look back when predicting the next day’s stock price </a:t>
            </a:r>
          </a:p>
          <a:p>
            <a:pPr lvl="1"/>
            <a:r>
              <a:rPr lang="en-US" dirty="0"/>
              <a:t>Will have to explore different windows to see what performs best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55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2E1B-89BC-DFF8-257A-0F70EE1D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 Parameters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6ED5-5F7C-BF1B-2798-99AF8524E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Epochs </a:t>
            </a:r>
          </a:p>
          <a:p>
            <a:pPr lvl="1"/>
            <a:r>
              <a:rPr lang="en-US" dirty="0"/>
              <a:t>Number of times that the model will work through the entire dataset</a:t>
            </a:r>
          </a:p>
          <a:p>
            <a:pPr lvl="1"/>
            <a:r>
              <a:rPr lang="en-US" dirty="0"/>
              <a:t>Greatly affects training time </a:t>
            </a:r>
          </a:p>
          <a:p>
            <a:r>
              <a:rPr lang="en-US" dirty="0"/>
              <a:t>Batch size</a:t>
            </a:r>
          </a:p>
          <a:p>
            <a:pPr lvl="1"/>
            <a:r>
              <a:rPr lang="en-US" dirty="0"/>
              <a:t>Number of samples that are processed by the model before it is updated</a:t>
            </a:r>
          </a:p>
          <a:p>
            <a:pPr lvl="1"/>
            <a:r>
              <a:rPr lang="en-US" dirty="0"/>
              <a:t>Should be a power of 2 </a:t>
            </a:r>
          </a:p>
          <a:p>
            <a:r>
              <a:rPr lang="en-US" dirty="0"/>
              <a:t>Optimizer: ‘Adam’</a:t>
            </a:r>
          </a:p>
          <a:p>
            <a:pPr lvl="1"/>
            <a:r>
              <a:rPr lang="en-US" dirty="0"/>
              <a:t>Extension of Stochastic Gradient Descent (SGD)</a:t>
            </a:r>
          </a:p>
          <a:p>
            <a:pPr lvl="1"/>
            <a:r>
              <a:rPr lang="en-US" dirty="0"/>
              <a:t>Combines </a:t>
            </a:r>
            <a:r>
              <a:rPr lang="en-US" dirty="0" err="1"/>
              <a:t>AdaGrad</a:t>
            </a:r>
            <a:r>
              <a:rPr lang="en-US" dirty="0"/>
              <a:t> and </a:t>
            </a:r>
            <a:r>
              <a:rPr lang="en-US" dirty="0" err="1"/>
              <a:t>RMSProp</a:t>
            </a:r>
            <a:r>
              <a:rPr lang="en-US" dirty="0"/>
              <a:t> optimizers</a:t>
            </a:r>
          </a:p>
          <a:p>
            <a:pPr lvl="2"/>
            <a:r>
              <a:rPr lang="en-US" dirty="0"/>
              <a:t>Adaptive Gradient Algorithm</a:t>
            </a:r>
          </a:p>
          <a:p>
            <a:pPr lvl="2"/>
            <a:r>
              <a:rPr lang="en-US" dirty="0"/>
              <a:t>Root Mean Square Propagation</a:t>
            </a:r>
          </a:p>
          <a:p>
            <a:pPr lvl="1"/>
            <a:r>
              <a:rPr lang="en-US" dirty="0"/>
              <a:t>Generally accepted as one of the best optimizers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29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9396-C8A8-D08C-E471-CA12FA51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D493-274A-3F43-00EB-AF94C972D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3FA25-4844-1F29-848D-57A2E238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5" y="2504524"/>
            <a:ext cx="6808330" cy="2514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B88BB-6016-2935-21DC-1A945FA1F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907" y="1904144"/>
            <a:ext cx="4709692" cy="37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70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001D-41EE-3722-131A-7F9D3BDB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Parameter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3774-CC07-0DD7-B022-4BD90970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30276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60-day look-back:</a:t>
            </a:r>
          </a:p>
          <a:p>
            <a:r>
              <a:rPr lang="en-US" dirty="0"/>
              <a:t>3 25-unit LSTM layers, 3 20% dropout layers: ~9% RMSE</a:t>
            </a:r>
          </a:p>
          <a:p>
            <a:r>
              <a:rPr lang="en-US" dirty="0"/>
              <a:t>3 25-unit LSTM layers, 3 40% dropout layers: ~11.5% RMSE</a:t>
            </a:r>
          </a:p>
          <a:p>
            <a:r>
              <a:rPr lang="en-US" dirty="0"/>
              <a:t>3 50-unit LSTM layers, 3 40% dropout layers: ~8% RMSE</a:t>
            </a:r>
          </a:p>
          <a:p>
            <a:r>
              <a:rPr lang="en-US" dirty="0"/>
              <a:t>3 50-unit LSTM layers, 3 20% dropout layers: ~4.9% RMSE</a:t>
            </a:r>
          </a:p>
          <a:p>
            <a:r>
              <a:rPr lang="en-US" dirty="0"/>
              <a:t>3 100-unit LSTM layers, 3 30% dropout layers: ~4.6% RMSE</a:t>
            </a:r>
          </a:p>
          <a:p>
            <a:pPr marL="36900" indent="0">
              <a:buNone/>
            </a:pPr>
            <a:r>
              <a:rPr lang="en-US" dirty="0"/>
              <a:t>180-day look-back:</a:t>
            </a:r>
          </a:p>
          <a:p>
            <a:r>
              <a:rPr lang="en-US" dirty="0"/>
              <a:t>Tested the standard model from before (3 50-unit layers, 20% dropout) with a 180-day window </a:t>
            </a:r>
          </a:p>
          <a:p>
            <a:pPr lvl="1"/>
            <a:r>
              <a:rPr lang="en-US" dirty="0"/>
              <a:t>Resulted in a larger RMSE (~4.9%)</a:t>
            </a:r>
          </a:p>
          <a:p>
            <a:pPr lvl="1"/>
            <a:r>
              <a:rPr lang="en-US" dirty="0"/>
              <a:t>Training took much longer for an error that was actually larger, so I decided that the 180-day window was too long</a:t>
            </a:r>
          </a:p>
          <a:p>
            <a:pPr marL="36900" indent="0">
              <a:buNone/>
            </a:pPr>
            <a:r>
              <a:rPr lang="en-US" dirty="0"/>
              <a:t>50-day look back:</a:t>
            </a:r>
          </a:p>
          <a:p>
            <a:r>
              <a:rPr lang="en-US" dirty="0"/>
              <a:t>3 50-unit LSTM layers, 3 20% dropout layers: ~7% RMSE</a:t>
            </a:r>
          </a:p>
          <a:p>
            <a:r>
              <a:rPr lang="en-US" dirty="0"/>
              <a:t>1 50-unit LSTM layers, 1 20% dropout layer: ~2.2% RMSE</a:t>
            </a:r>
          </a:p>
          <a:p>
            <a:pPr lvl="1"/>
            <a:r>
              <a:rPr lang="en-US" dirty="0"/>
              <a:t>Likely so good due to overfitting</a:t>
            </a:r>
          </a:p>
          <a:p>
            <a:r>
              <a:rPr lang="en-US" dirty="0"/>
              <a:t>1 50-unit Bidirectional LSTM layer, 1 20% dropout layer: ~9.5% RMSE</a:t>
            </a:r>
          </a:p>
          <a:p>
            <a:pPr lvl="1"/>
            <a:r>
              <a:rPr lang="en-US" dirty="0"/>
              <a:t>Bidirectional is resulting in future prices being taken into account, so when a stock goes up the projection knows it is going up and therefore overestimates the price (larger magnitude of moves)</a:t>
            </a:r>
          </a:p>
        </p:txBody>
      </p:sp>
    </p:spTree>
    <p:extLst>
      <p:ext uri="{BB962C8B-B14F-4D97-AF65-F5344CB8AC3E}">
        <p14:creationId xmlns:p14="http://schemas.microsoft.com/office/powerpoint/2010/main" val="4045621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DBC6-7063-6805-EEC0-A645E641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Parameter Experimentation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AA6D-82D1-E0C0-0900-2F54F316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47251-465E-0975-845A-B6DE31E3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243" y="4169266"/>
            <a:ext cx="4638867" cy="2270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6EB6D-CA05-570B-7277-8994E302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64" y="4169266"/>
            <a:ext cx="4584560" cy="2268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47CDE-C424-06D8-2E4F-B3B1C3E365E5}"/>
              </a:ext>
            </a:extLst>
          </p:cNvPr>
          <p:cNvSpPr txBox="1"/>
          <p:nvPr/>
        </p:nvSpPr>
        <p:spPr>
          <a:xfrm>
            <a:off x="153228" y="4954091"/>
            <a:ext cx="111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60-day LSTM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59A20-2A61-D7BC-9BF0-709FA41036D5}"/>
              </a:ext>
            </a:extLst>
          </p:cNvPr>
          <p:cNvSpPr txBox="1"/>
          <p:nvPr/>
        </p:nvSpPr>
        <p:spPr>
          <a:xfrm>
            <a:off x="11034110" y="4954091"/>
            <a:ext cx="111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180-day LSTM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DB1DF6-A231-5A6F-6645-683157CEF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964" y="1790250"/>
            <a:ext cx="4584560" cy="22266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891AB7-33BC-E5FB-A05E-EAAC7E343CAD}"/>
              </a:ext>
            </a:extLst>
          </p:cNvPr>
          <p:cNvSpPr txBox="1"/>
          <p:nvPr/>
        </p:nvSpPr>
        <p:spPr>
          <a:xfrm>
            <a:off x="2724570" y="1392018"/>
            <a:ext cx="167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50-day LSTM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AB196F-F089-DED5-FDF4-747D35B05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027" y="1790250"/>
            <a:ext cx="4501775" cy="22268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73A855-8D79-09F3-E904-452EAFF24950}"/>
              </a:ext>
            </a:extLst>
          </p:cNvPr>
          <p:cNvSpPr txBox="1"/>
          <p:nvPr/>
        </p:nvSpPr>
        <p:spPr>
          <a:xfrm>
            <a:off x="7169697" y="1435502"/>
            <a:ext cx="311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50-day bidirectional LSTM</a:t>
            </a:r>
          </a:p>
        </p:txBody>
      </p:sp>
    </p:spTree>
    <p:extLst>
      <p:ext uri="{BB962C8B-B14F-4D97-AF65-F5344CB8AC3E}">
        <p14:creationId xmlns:p14="http://schemas.microsoft.com/office/powerpoint/2010/main" val="853727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C854-E4AA-15E0-1F96-FCBF993E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3C5A-E03A-CE92-7716-5DBA159E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D65A7-5E93-90C0-3923-A1851E2A2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717" y="1580050"/>
            <a:ext cx="9600565" cy="488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48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1B3D-C249-F434-CF45-E636E524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C3D6-FC02-B261-CB5F-2D0ACB8DC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predicted the stock price on our test data with solid accuracy, we can forecast the future stock price </a:t>
            </a:r>
          </a:p>
          <a:p>
            <a:r>
              <a:rPr lang="en-US" dirty="0"/>
              <a:t>Forecast will use model’s output as future inputs</a:t>
            </a:r>
          </a:p>
          <a:p>
            <a:pPr lvl="1"/>
            <a:r>
              <a:rPr lang="en-US" dirty="0"/>
              <a:t>This means our forecast will have a lot of uncertainty, as the inputs are not necessarily truth</a:t>
            </a:r>
          </a:p>
          <a:p>
            <a:r>
              <a:rPr lang="en-US" dirty="0"/>
              <a:t>Number of forecast days should be significantly smaller than window</a:t>
            </a:r>
          </a:p>
          <a:p>
            <a:r>
              <a:rPr lang="en-US" dirty="0"/>
              <a:t>Need to build our most recent input of ‘window’ days by appending the output each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8AB6A-5A68-06EF-0F80-5F9200BB8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459" y="4914714"/>
            <a:ext cx="811643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9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06F6-C7FC-B85E-98D2-81838D41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67878-F1E0-85D6-AFB4-F2A2ED1C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AutoNum type="arabicPeriod"/>
            </a:pPr>
            <a:r>
              <a:rPr lang="en-US" dirty="0"/>
              <a:t>Can we accurately forecast what the price of a stock should be based on historical trends and moves using machine learning?</a:t>
            </a:r>
          </a:p>
          <a:p>
            <a:pPr marL="494100" indent="-457200">
              <a:buAutoNum type="arabicPeriod"/>
            </a:pPr>
            <a:r>
              <a:rPr lang="en-US" dirty="0"/>
              <a:t>Can we accurately predict whether a stock will move up or down tomorrow? </a:t>
            </a:r>
          </a:p>
          <a:p>
            <a:pPr marL="494100" indent="-457200">
              <a:buAutoNum type="arabicPeriod"/>
            </a:pPr>
            <a:r>
              <a:rPr lang="en-US" dirty="0"/>
              <a:t>What machine learning models perform the best when working with historical financial data?</a:t>
            </a:r>
          </a:p>
          <a:p>
            <a:pPr marL="494100" indent="-457200">
              <a:buAutoNum type="arabicPeriod"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Plenty of work exists exploring these types of questions, and while quantitative firms who outperform the market by dozens of percentage points have much more sophisticated models than I will be able to produce, it will still be interesting to see what we can do within the allotted time period for this project. </a:t>
            </a:r>
          </a:p>
        </p:txBody>
      </p:sp>
    </p:spTree>
    <p:extLst>
      <p:ext uri="{BB962C8B-B14F-4D97-AF65-F5344CB8AC3E}">
        <p14:creationId xmlns:p14="http://schemas.microsoft.com/office/powerpoint/2010/main" val="3093286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1F7A-10DF-576F-6EC8-834F3715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72BB-6D6E-DBCB-CF77-F29B451A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88248-E397-0A6A-2C66-206E93235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12" y="2341799"/>
            <a:ext cx="7897327" cy="4096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68CCF4-69C3-45DA-DD73-D739217A6A90}"/>
              </a:ext>
            </a:extLst>
          </p:cNvPr>
          <p:cNvSpPr txBox="1"/>
          <p:nvPr/>
        </p:nvSpPr>
        <p:spPr>
          <a:xfrm>
            <a:off x="5085183" y="1820068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AAPL</a:t>
            </a:r>
          </a:p>
        </p:txBody>
      </p:sp>
    </p:spTree>
    <p:extLst>
      <p:ext uri="{BB962C8B-B14F-4D97-AF65-F5344CB8AC3E}">
        <p14:creationId xmlns:p14="http://schemas.microsoft.com/office/powerpoint/2010/main" val="345416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1F7A-10DF-576F-6EC8-834F3715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72BB-6D6E-DBCB-CF77-F29B451A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8CCF4-69C3-45DA-DD73-D739217A6A90}"/>
              </a:ext>
            </a:extLst>
          </p:cNvPr>
          <p:cNvSpPr txBox="1"/>
          <p:nvPr/>
        </p:nvSpPr>
        <p:spPr>
          <a:xfrm>
            <a:off x="5085183" y="1820068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24A79-ADEC-983D-BFF1-40514A99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350" y="2277019"/>
            <a:ext cx="7783011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79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1F7A-10DF-576F-6EC8-834F3715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72BB-6D6E-DBCB-CF77-F29B451A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8CCF4-69C3-45DA-DD73-D739217A6A90}"/>
              </a:ext>
            </a:extLst>
          </p:cNvPr>
          <p:cNvSpPr txBox="1"/>
          <p:nvPr/>
        </p:nvSpPr>
        <p:spPr>
          <a:xfrm>
            <a:off x="5085183" y="1820068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JNJ</a:t>
            </a:r>
          </a:p>
        </p:txBody>
      </p:sp>
      <p:pic>
        <p:nvPicPr>
          <p:cNvPr id="1026" name="Picture 2" descr="0">
            <a:extLst>
              <a:ext uri="{FF2B5EF4-FFF2-40B4-BE49-F238E27FC236}">
                <a16:creationId xmlns:a16="http://schemas.microsoft.com/office/drawing/2014/main" id="{3C72438A-85B7-8555-8D6A-C42B7C401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46" y="2386482"/>
            <a:ext cx="7778620" cy="395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659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792E-4B20-F84D-BD6B-CCECBF7A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CBA2-2B16-E758-E64E-0847DA6F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Building a trading algorithm on top of our forecast (if forecast is 10% above price, for example, then we should trust the algorithm and buy) </a:t>
            </a:r>
          </a:p>
          <a:p>
            <a:pPr lvl="1"/>
            <a:r>
              <a:rPr lang="en-US" dirty="0"/>
              <a:t>Would need to back test this</a:t>
            </a:r>
          </a:p>
          <a:p>
            <a:r>
              <a:rPr lang="en-US" dirty="0"/>
              <a:t>Using more historical data </a:t>
            </a:r>
          </a:p>
          <a:p>
            <a:pPr lvl="1"/>
            <a:r>
              <a:rPr lang="en-US" dirty="0"/>
              <a:t>VIX</a:t>
            </a:r>
          </a:p>
          <a:p>
            <a:pPr lvl="1"/>
            <a:r>
              <a:rPr lang="en-US" dirty="0"/>
              <a:t>Treasuries</a:t>
            </a:r>
          </a:p>
          <a:p>
            <a:pPr lvl="1"/>
            <a:r>
              <a:rPr lang="en-US" dirty="0"/>
              <a:t>Commodities</a:t>
            </a:r>
          </a:p>
          <a:p>
            <a:pPr lvl="2"/>
            <a:r>
              <a:rPr lang="en-US" dirty="0"/>
              <a:t>Oil</a:t>
            </a:r>
          </a:p>
          <a:p>
            <a:pPr lvl="2"/>
            <a:r>
              <a:rPr lang="en-US" dirty="0"/>
              <a:t>Natural Gas</a:t>
            </a:r>
          </a:p>
          <a:p>
            <a:pPr lvl="2"/>
            <a:r>
              <a:rPr lang="en-US" dirty="0"/>
              <a:t>Gold</a:t>
            </a:r>
          </a:p>
          <a:p>
            <a:r>
              <a:rPr lang="en-US" dirty="0"/>
              <a:t>Train using data from other companies</a:t>
            </a:r>
          </a:p>
          <a:p>
            <a:pPr lvl="1"/>
            <a:endParaRPr lang="en-US" dirty="0"/>
          </a:p>
        </p:txBody>
      </p:sp>
      <p:pic>
        <p:nvPicPr>
          <p:cNvPr id="4098" name="Picture 2" descr="Top 4 Best Free Stock Charts [2022] - Warrior Trading">
            <a:extLst>
              <a:ext uri="{FF2B5EF4-FFF2-40B4-BE49-F238E27FC236}">
                <a16:creationId xmlns:a16="http://schemas.microsoft.com/office/drawing/2014/main" id="{1EEE1F53-56B4-61B3-A3D5-3CB7F375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22" y="2809874"/>
            <a:ext cx="5302987" cy="325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18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A9EF-E130-AC47-7DB8-595B8DFF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EE23-010A-7E6E-8BFE-7177A4FC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Historical data for various financial entities can easily be gathered from Yahoo Finance</a:t>
            </a:r>
          </a:p>
          <a:p>
            <a:pPr lvl="1"/>
            <a:r>
              <a:rPr lang="en-US" dirty="0">
                <a:hlinkClick r:id="rId3"/>
              </a:rPr>
              <a:t>https://finance.yahoo.com/</a:t>
            </a:r>
            <a:endParaRPr lang="en-US" dirty="0"/>
          </a:p>
          <a:p>
            <a:pPr lvl="1"/>
            <a:r>
              <a:rPr lang="en-US" dirty="0"/>
              <a:t>Historical data can be downloaded directly into a </a:t>
            </a:r>
            <a:r>
              <a:rPr lang="en-US" dirty="0" err="1"/>
              <a:t>dataframe</a:t>
            </a:r>
            <a:r>
              <a:rPr lang="en-US" dirty="0"/>
              <a:t> using Python’s pandas </a:t>
            </a:r>
            <a:r>
              <a:rPr lang="en-US" dirty="0" err="1"/>
              <a:t>datareader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We can also download the data in csv format and upload it to a </a:t>
            </a:r>
            <a:r>
              <a:rPr lang="en-US" dirty="0" err="1"/>
              <a:t>dataframe</a:t>
            </a:r>
            <a:r>
              <a:rPr lang="en-US" dirty="0"/>
              <a:t> manually</a:t>
            </a:r>
          </a:p>
          <a:p>
            <a:r>
              <a:rPr lang="en-US" dirty="0"/>
              <a:t>Historical price data for companies will be important, but what else? </a:t>
            </a:r>
          </a:p>
          <a:p>
            <a:pPr lvl="1"/>
            <a:r>
              <a:rPr lang="en-US" dirty="0"/>
              <a:t>CBOE Volatility Index (VIX)</a:t>
            </a:r>
          </a:p>
          <a:p>
            <a:pPr lvl="2"/>
            <a:r>
              <a:rPr lang="en-US" dirty="0"/>
              <a:t>Measure of overall expected volatility in the market (higher generally means more uncertainty) </a:t>
            </a:r>
          </a:p>
          <a:p>
            <a:pPr lvl="1"/>
            <a:r>
              <a:rPr lang="en-US" dirty="0"/>
              <a:t>10-year Treasury Note Yield (TNX)</a:t>
            </a:r>
          </a:p>
          <a:p>
            <a:pPr lvl="2"/>
            <a:r>
              <a:rPr lang="en-US" dirty="0"/>
              <a:t>Current yield of a 10-year government treasury bond </a:t>
            </a:r>
          </a:p>
          <a:p>
            <a:pPr lvl="1"/>
            <a:r>
              <a:rPr lang="en-US" dirty="0"/>
              <a:t>Volume data</a:t>
            </a:r>
          </a:p>
          <a:p>
            <a:pPr lvl="2"/>
            <a:r>
              <a:rPr lang="en-US" dirty="0"/>
              <a:t>Number of securities traded during a given period </a:t>
            </a:r>
          </a:p>
        </p:txBody>
      </p:sp>
    </p:spTree>
    <p:extLst>
      <p:ext uri="{BB962C8B-B14F-4D97-AF65-F5344CB8AC3E}">
        <p14:creationId xmlns:p14="http://schemas.microsoft.com/office/powerpoint/2010/main" val="309502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33AC-6071-B014-C315-EB4132D9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D61F-8951-673C-8CF4-0D9CB414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field can be used to join various datasets together</a:t>
            </a:r>
          </a:p>
          <a:p>
            <a:r>
              <a:rPr lang="en-US" dirty="0"/>
              <a:t>Since the data we are working with is time-series data, </a:t>
            </a:r>
          </a:p>
          <a:p>
            <a:pPr marL="36900" indent="0">
              <a:buNone/>
            </a:pPr>
            <a:r>
              <a:rPr lang="en-US" dirty="0"/>
              <a:t>	outliers are unlikely to hinder research</a:t>
            </a:r>
          </a:p>
          <a:p>
            <a:pPr lvl="1"/>
            <a:r>
              <a:rPr lang="en-US" dirty="0"/>
              <a:t>Average of surrounding days can be used to fill empty values</a:t>
            </a:r>
          </a:p>
          <a:p>
            <a:pPr lvl="2"/>
            <a:r>
              <a:rPr lang="en-US" dirty="0"/>
              <a:t>Imputation</a:t>
            </a:r>
          </a:p>
          <a:p>
            <a:r>
              <a:rPr lang="en-US" dirty="0"/>
              <a:t>To tell whether a stock is up or down on the day, we can </a:t>
            </a:r>
          </a:p>
          <a:p>
            <a:pPr marL="36900" indent="0">
              <a:buNone/>
            </a:pPr>
            <a:r>
              <a:rPr lang="en-US" dirty="0"/>
              <a:t>	engineer features such as “</a:t>
            </a:r>
            <a:r>
              <a:rPr lang="en-US" dirty="0" err="1"/>
              <a:t>NextDayChange</a:t>
            </a:r>
            <a:r>
              <a:rPr lang="en-US" dirty="0"/>
              <a:t>,” which looks</a:t>
            </a:r>
          </a:p>
          <a:p>
            <a:pPr marL="36900" indent="0">
              <a:buNone/>
            </a:pPr>
            <a:r>
              <a:rPr lang="en-US" dirty="0"/>
              <a:t>	one day ahead in data to see whether it will move up or</a:t>
            </a:r>
          </a:p>
          <a:p>
            <a:pPr marL="36900" indent="0">
              <a:buNone/>
            </a:pPr>
            <a:r>
              <a:rPr lang="en-US" dirty="0"/>
              <a:t>	down given the day’s known conditions. </a:t>
            </a:r>
          </a:p>
          <a:p>
            <a:pPr lvl="1"/>
            <a:r>
              <a:rPr lang="en-US" dirty="0"/>
              <a:t>This and similarly engineered features will be relevant, especially for our classification model 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22019-0C70-602F-6884-F911D4A8E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748" y="2323636"/>
            <a:ext cx="4391783" cy="221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4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A5EA-3CF8-37EA-B4FE-AE0CE091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Feature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5359-230E-B63B-7CFB-3CA94AC4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Will normalize all data using min-max scaling between 0 and 1</a:t>
            </a:r>
          </a:p>
          <a:p>
            <a:pPr lvl="1"/>
            <a:r>
              <a:rPr lang="en-US" dirty="0"/>
              <a:t>Not too many outliers and we want to consider them as they are often the most important days in the market </a:t>
            </a:r>
          </a:p>
          <a:p>
            <a:pPr lvl="1"/>
            <a:r>
              <a:rPr lang="en-US" dirty="0"/>
              <a:t>Data we will be normalizing are all positive numbers (price values for the most part)</a:t>
            </a:r>
          </a:p>
          <a:p>
            <a:r>
              <a:rPr lang="en-US" dirty="0"/>
              <a:t>Will be using Apple stock specifically to train the model, since it moves very similarly to the overall market</a:t>
            </a:r>
          </a:p>
          <a:p>
            <a:pPr lvl="1"/>
            <a:r>
              <a:rPr lang="en-US" dirty="0"/>
              <a:t>Beta of ~1.2</a:t>
            </a:r>
          </a:p>
          <a:p>
            <a:pPr lvl="1"/>
            <a:r>
              <a:rPr lang="en-US" dirty="0"/>
              <a:t>Model will hopefully be transferrable to other stocks </a:t>
            </a:r>
          </a:p>
          <a:p>
            <a:r>
              <a:rPr lang="en-US" dirty="0"/>
              <a:t>Where will we start our historical data from? </a:t>
            </a:r>
          </a:p>
          <a:p>
            <a:pPr lvl="1"/>
            <a:r>
              <a:rPr lang="en-US" dirty="0"/>
              <a:t>June 29, 2007: iPhone is introduced</a:t>
            </a:r>
          </a:p>
          <a:p>
            <a:pPr lvl="2"/>
            <a:r>
              <a:rPr lang="en-US" dirty="0"/>
              <a:t>Let’s work with this data for our classification models</a:t>
            </a:r>
          </a:p>
          <a:p>
            <a:pPr lvl="1"/>
            <a:r>
              <a:rPr lang="en-US" dirty="0"/>
              <a:t>Stock seemingly re-rated in 2021 post Covid</a:t>
            </a:r>
          </a:p>
          <a:p>
            <a:pPr lvl="2"/>
            <a:r>
              <a:rPr lang="en-US" dirty="0"/>
              <a:t>Let’s use this data for our LSTM model which we can use for short-term forecasting</a:t>
            </a:r>
          </a:p>
        </p:txBody>
      </p:sp>
    </p:spTree>
    <p:extLst>
      <p:ext uri="{BB962C8B-B14F-4D97-AF65-F5344CB8AC3E}">
        <p14:creationId xmlns:p14="http://schemas.microsoft.com/office/powerpoint/2010/main" val="292002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FF95-9791-2E31-6B12-3109DC45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AA55-7022-C292-0806-16AB1222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Engineered a new feature for the next day’s % change (tomorrow’s closing price / today’s closing price)</a:t>
            </a:r>
          </a:p>
          <a:p>
            <a:r>
              <a:rPr lang="en-US" dirty="0"/>
              <a:t>Can then use </a:t>
            </a:r>
            <a:r>
              <a:rPr lang="en-US" dirty="0" err="1"/>
              <a:t>NextDayChange</a:t>
            </a:r>
            <a:r>
              <a:rPr lang="en-US" dirty="0"/>
              <a:t> value to turn this into a classification problem </a:t>
            </a:r>
          </a:p>
          <a:p>
            <a:pPr lvl="1"/>
            <a:r>
              <a:rPr lang="en-US" dirty="0"/>
              <a:t>Direction variable: NDC &gt; 0 </a:t>
            </a:r>
            <a:r>
              <a:rPr lang="en-US" dirty="0">
                <a:sym typeface="Wingdings" panose="05000000000000000000" pitchFamily="2" charset="2"/>
              </a:rPr>
              <a:t> ‘Up’</a:t>
            </a:r>
            <a:r>
              <a:rPr lang="en-US" dirty="0"/>
              <a:t>, NDC &lt; 0 </a:t>
            </a:r>
            <a:r>
              <a:rPr lang="en-US" dirty="0">
                <a:sym typeface="Wingdings" panose="05000000000000000000" pitchFamily="2" charset="2"/>
              </a:rPr>
              <a:t> ‘Down’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607EE-A38B-E40D-4A45-529FC41C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725" y="3345025"/>
            <a:ext cx="6365901" cy="2343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D12DF8-5434-5416-6536-F9FC5E5C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889" y="5822061"/>
            <a:ext cx="8388222" cy="8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6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FF95-9791-2E31-6B12-3109DC45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AA55-7022-C292-0806-16AB1222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Engineered features for 30 trailing days of prices</a:t>
            </a:r>
          </a:p>
          <a:p>
            <a:pPr lvl="1"/>
            <a:r>
              <a:rPr lang="en-US" dirty="0"/>
              <a:t>These can be used in our Logistic Regression model </a:t>
            </a:r>
          </a:p>
          <a:p>
            <a:r>
              <a:rPr lang="en-US" dirty="0"/>
              <a:t>.shift() method in pandas becomes useful, as it allows us to move rows forward or backward in the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2FB69-1DC8-7C7E-87C5-3D223DAB6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01" y="3937518"/>
            <a:ext cx="11022149" cy="15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0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E395-556B-5CF5-B4A1-A8537D5D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7275-7119-1227-244C-7A4649FD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strongly correlated features are </a:t>
            </a:r>
            <a:r>
              <a:rPr lang="en-US" dirty="0" err="1"/>
              <a:t>VIX_Close</a:t>
            </a:r>
            <a:r>
              <a:rPr lang="en-US" dirty="0"/>
              <a:t> and </a:t>
            </a:r>
            <a:r>
              <a:rPr lang="en-US" dirty="0" err="1"/>
              <a:t>VIX_AdjClose</a:t>
            </a:r>
            <a:endParaRPr lang="en-US" dirty="0"/>
          </a:p>
          <a:p>
            <a:pPr lvl="1"/>
            <a:r>
              <a:rPr lang="en-US" dirty="0"/>
              <a:t>This makes sense because a large increase in the VIX throughout a day often indicates a lot of volatility on the horizon</a:t>
            </a:r>
          </a:p>
          <a:p>
            <a:r>
              <a:rPr lang="en-US" dirty="0"/>
              <a:t>Surprisingly, volume and price data are not as relevant as most of the VIX features</a:t>
            </a:r>
          </a:p>
          <a:p>
            <a:r>
              <a:rPr lang="en-US" dirty="0"/>
              <a:t>This means we are going to eliminate these irrelevant features to prevent unnecessary noise for our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A8469-FDA4-4196-3063-5894C3F6C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039" y="3853542"/>
            <a:ext cx="4131921" cy="266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03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5596</TotalTime>
  <Words>1984</Words>
  <Application>Microsoft Office PowerPoint</Application>
  <PresentationFormat>Widescreen</PresentationFormat>
  <Paragraphs>207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Calisto MT</vt:lpstr>
      <vt:lpstr>Wingdings 2</vt:lpstr>
      <vt:lpstr>Slate</vt:lpstr>
      <vt:lpstr>Predicting Stock Prices with Machine Learning</vt:lpstr>
      <vt:lpstr>Introduction</vt:lpstr>
      <vt:lpstr>Questions to Explore</vt:lpstr>
      <vt:lpstr>Working With the Data</vt:lpstr>
      <vt:lpstr>Working With the Data</vt:lpstr>
      <vt:lpstr>General Feature Considerations</vt:lpstr>
      <vt:lpstr>Feature Engineering</vt:lpstr>
      <vt:lpstr>Feature Engineering</vt:lpstr>
      <vt:lpstr>Feature Evaluation</vt:lpstr>
      <vt:lpstr>Data Visualization</vt:lpstr>
      <vt:lpstr>Data Visualization</vt:lpstr>
      <vt:lpstr>Data Visualization</vt:lpstr>
      <vt:lpstr>Model Development</vt:lpstr>
      <vt:lpstr>Model Training 1: AutoML Model</vt:lpstr>
      <vt:lpstr>Model Training 1: AutoML Model</vt:lpstr>
      <vt:lpstr>Model Evaluation 1: AutoML Model</vt:lpstr>
      <vt:lpstr>Model Evaluation 1: AutoML Model</vt:lpstr>
      <vt:lpstr>Model Training 2: Logistic Regression Model</vt:lpstr>
      <vt:lpstr>Model Training 2: Logistic Regression Model</vt:lpstr>
      <vt:lpstr>Model Evaluation 2: Logistic Regression Model</vt:lpstr>
      <vt:lpstr>Model Training 3: LSTM Model</vt:lpstr>
      <vt:lpstr>Activation Function Comparison</vt:lpstr>
      <vt:lpstr>LSTM Model Parameters</vt:lpstr>
      <vt:lpstr>LSTM Model Parameters cont.</vt:lpstr>
      <vt:lpstr>PowerPoint Presentation</vt:lpstr>
      <vt:lpstr>Model Parameter Experimentation</vt:lpstr>
      <vt:lpstr>Model Parameter Experimentation cont.</vt:lpstr>
      <vt:lpstr>PowerPoint Presentation</vt:lpstr>
      <vt:lpstr>Forecasting</vt:lpstr>
      <vt:lpstr>Forecasting cont.</vt:lpstr>
      <vt:lpstr>Forecasting cont.</vt:lpstr>
      <vt:lpstr>Forecasting cont.</vt:lpstr>
      <vt:lpstr>Future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Prices with Machine Learning</dc:title>
  <dc:creator>Erik Buinevicius</dc:creator>
  <cp:lastModifiedBy>Erik Buinevicius</cp:lastModifiedBy>
  <cp:revision>105</cp:revision>
  <dcterms:created xsi:type="dcterms:W3CDTF">2022-11-28T21:17:09Z</dcterms:created>
  <dcterms:modified xsi:type="dcterms:W3CDTF">2022-12-04T20:47:17Z</dcterms:modified>
</cp:coreProperties>
</file>