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This is the first page that users will see. The Login Page. </a:t>
            </a:r>
            <a:r>
              <a:rPr lang="en">
                <a:solidFill>
                  <a:schemeClr val="dk1"/>
                </a:solidFill>
              </a:rPr>
              <a:t> </a:t>
            </a:r>
          </a:p>
          <a:p>
            <a:pPr lvl="0">
              <a:spcBef>
                <a:spcPts val="0"/>
              </a:spcBef>
              <a:buNone/>
            </a:pPr>
            <a:r>
              <a:rPr lang="en">
                <a:solidFill>
                  <a:schemeClr val="dk1"/>
                </a:solidFill>
              </a:rPr>
              <a:t>username textbox which requires only alphanumeric characters and between 7 to 50 characters long</a:t>
            </a:r>
          </a:p>
          <a:p>
            <a:pPr lvl="0" rtl="0">
              <a:lnSpc>
                <a:spcPct val="115000"/>
              </a:lnSpc>
              <a:spcBef>
                <a:spcPts val="0"/>
              </a:spcBef>
              <a:buNone/>
            </a:pPr>
            <a:r>
              <a:rPr lang="en">
                <a:solidFill>
                  <a:schemeClr val="dk1"/>
                </a:solidFill>
              </a:rPr>
              <a:t>Similarly, the password textbox  must only be alphanumeric characters plus these special characters !@#$%</a:t>
            </a:r>
          </a:p>
          <a:p>
            <a:pPr lvl="0" rtl="0">
              <a:lnSpc>
                <a:spcPct val="115000"/>
              </a:lnSpc>
              <a:spcBef>
                <a:spcPts val="0"/>
              </a:spcBef>
              <a:buNone/>
            </a:pPr>
            <a:r>
              <a:rPr lang="en">
                <a:solidFill>
                  <a:schemeClr val="dk1"/>
                </a:solidFill>
              </a:rPr>
              <a:t>If the user credentials are valid, the user information will be saved on the session, and the user will be redirect to the main page.</a:t>
            </a:r>
          </a:p>
          <a:p>
            <a:pPr lvl="0">
              <a:lnSpc>
                <a:spcPct val="115000"/>
              </a:lnSpc>
              <a:spcBef>
                <a:spcPts val="0"/>
              </a:spcBef>
              <a:buClr>
                <a:schemeClr val="dk1"/>
              </a:buClr>
              <a:buSzPct val="100000"/>
              <a:buFont typeface="Arial"/>
              <a:buNone/>
            </a:pPr>
            <a:r>
              <a:rPr lang="en">
                <a:solidFill>
                  <a:schemeClr val="dk1"/>
                </a:solidFill>
              </a:rPr>
              <a:t>We’ll follow through when we get to the demo.</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Website is being built with the usual HTML, CSS, Javascript, PHP.</a:t>
            </a:r>
          </a:p>
          <a:p>
            <a:pPr lvl="0">
              <a:spcBef>
                <a:spcPts val="0"/>
              </a:spcBef>
              <a:buNone/>
            </a:pPr>
            <a:r>
              <a:rPr lang="en"/>
              <a:t>This is a snapshot of the MariaDB database that we’re using, which is based on MySQL but more robust.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15000"/>
              </a:lnSpc>
              <a:spcBef>
                <a:spcPts val="0"/>
              </a:spcBef>
              <a:buClr>
                <a:schemeClr val="dk1"/>
              </a:buClr>
              <a:buSzPct val="1000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15000"/>
              </a:lnSpc>
              <a:spcBef>
                <a:spcPts val="0"/>
              </a:spcBef>
              <a:buClr>
                <a:schemeClr val="dk1"/>
              </a:buClr>
              <a:buSzPct val="100000"/>
              <a:buFont typeface="Arial"/>
              <a:buNone/>
            </a:pPr>
            <a:r>
              <a:rPr lang="en">
                <a:solidFill>
                  <a:schemeClr val="dk1"/>
                </a:solidFill>
              </a:rPr>
              <a:t>There are certain aspects to the UMBC Bazaar layout that are consistent throughout the application. The UMBC Bazaar logo, for example, is contained in the top navigation bar, and shall appear in every page. The UMBC Bazaar logo serves as a hyperlink for users to get access the main page from any page</a:t>
            </a:r>
          </a:p>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Every page will be able to reach the About UMBC Bazaar and Contact Us screens.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15000"/>
              </a:lnSpc>
              <a:spcBef>
                <a:spcPts val="1800"/>
              </a:spcBef>
              <a:spcAft>
                <a:spcPts val="600"/>
              </a:spcAft>
              <a:buClr>
                <a:schemeClr val="dk1"/>
              </a:buClr>
              <a:buSzPct val="100000"/>
              <a:buFont typeface="Arial"/>
              <a:buNone/>
            </a:pPr>
            <a:r>
              <a:rPr lang="en">
                <a:solidFill>
                  <a:schemeClr val="dk1"/>
                </a:solidFill>
              </a:rPr>
              <a:t>Furthermore, logged in users will have access to their </a:t>
            </a:r>
            <a:r>
              <a:rPr i="1" lang="en">
                <a:solidFill>
                  <a:schemeClr val="dk1"/>
                </a:solidFill>
              </a:rPr>
              <a:t>My Accounts</a:t>
            </a:r>
            <a:r>
              <a:rPr lang="en">
                <a:solidFill>
                  <a:schemeClr val="dk1"/>
                </a:solidFill>
              </a:rPr>
              <a:t> and </a:t>
            </a:r>
            <a:r>
              <a:rPr i="1" lang="en">
                <a:solidFill>
                  <a:schemeClr val="dk1"/>
                </a:solidFill>
              </a:rPr>
              <a:t>Logout</a:t>
            </a:r>
            <a:r>
              <a:rPr lang="en">
                <a:solidFill>
                  <a:schemeClr val="dk1"/>
                </a:solidFill>
              </a:rPr>
              <a:t> buttons. The </a:t>
            </a:r>
            <a:r>
              <a:rPr i="1" lang="en">
                <a:solidFill>
                  <a:schemeClr val="dk1"/>
                </a:solidFill>
              </a:rPr>
              <a:t>My Accounts</a:t>
            </a:r>
            <a:r>
              <a:rPr lang="en">
                <a:solidFill>
                  <a:schemeClr val="dk1"/>
                </a:solidFill>
              </a:rPr>
              <a:t> page will allow users to access other functionalities reserved for registered accounts such as updating profile, adding or updating products, and viewing orders. The Logout page will invalidate the current session and redirect the user back to the login page.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Flow chart of how the site is laid out. We start with the Login page..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9.png"/><Relationship Id="rId4" Type="http://schemas.openxmlformats.org/officeDocument/2006/relationships/image" Target="../media/image08.png"/><Relationship Id="rId5" Type="http://schemas.openxmlformats.org/officeDocument/2006/relationships/image" Target="../media/image0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userpages.umbc.edu/~jguansi1/CMSC447/login.ph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1.png"/><Relationship Id="rId4" Type="http://schemas.openxmlformats.org/officeDocument/2006/relationships/image" Target="../media/image0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1.png"/><Relationship Id="rId4" Type="http://schemas.openxmlformats.org/officeDocument/2006/relationships/image" Target="../media/image0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1.png"/><Relationship Id="rId4" Type="http://schemas.openxmlformats.org/officeDocument/2006/relationships/image" Target="../media/image0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CMSC-447 Project</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sz="2400"/>
              <a:t>Karl Justice</a:t>
            </a:r>
          </a:p>
          <a:p>
            <a:pPr lvl="0">
              <a:spcBef>
                <a:spcPts val="0"/>
              </a:spcBef>
              <a:buNone/>
            </a:pPr>
            <a:r>
              <a:rPr lang="en" sz="2400"/>
              <a:t>Jerson Guansing</a:t>
            </a:r>
          </a:p>
          <a:p>
            <a:pPr lvl="0">
              <a:spcBef>
                <a:spcPts val="0"/>
              </a:spcBef>
              <a:buNone/>
            </a:pPr>
            <a:r>
              <a:rPr lang="en" sz="2400"/>
              <a:t>Darren Stevens II</a:t>
            </a:r>
          </a:p>
          <a:p>
            <a:pPr lvl="0">
              <a:spcBef>
                <a:spcPts val="0"/>
              </a:spcBef>
              <a:buNone/>
            </a:pPr>
            <a:r>
              <a:rPr lang="en" sz="2400"/>
              <a:t>Gene Burchette</a:t>
            </a:r>
            <a:br>
              <a:rPr lang="en" sz="2400"/>
            </a:br>
            <a:r>
              <a:rPr lang="en" sz="2400"/>
              <a:t>Victor Wu</a:t>
            </a:r>
          </a:p>
          <a:p>
            <a:pPr lvl="0">
              <a:spcBef>
                <a:spcPts val="0"/>
              </a:spcBef>
              <a:buNone/>
            </a:pPr>
            <a:r>
              <a:t/>
            </a:r>
            <a:endParaRPr/>
          </a:p>
        </p:txBody>
      </p:sp>
      <p:sp>
        <p:nvSpPr>
          <p:cNvPr id="56" name="Shape 56"/>
          <p:cNvSpPr txBox="1"/>
          <p:nvPr/>
        </p:nvSpPr>
        <p:spPr>
          <a:xfrm>
            <a:off x="323600" y="132625"/>
            <a:ext cx="7106700" cy="3813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Clr>
                <a:schemeClr val="dk1"/>
              </a:buClr>
              <a:buFont typeface="Arial"/>
              <a:buNone/>
            </a:pPr>
            <a:r>
              <a:t/>
            </a:r>
            <a:endParaRPr sz="1800">
              <a:solidFill>
                <a:schemeClr val="dk2"/>
              </a:solidFill>
            </a:endParaRPr>
          </a:p>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13" name="Shape 11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14" name="Shape 114"/>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20" name="Shape 12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21" name="Shape 121"/>
          <p:cNvPicPr preferRelativeResize="0"/>
          <p:nvPr/>
        </p:nvPicPr>
        <p:blipFill rotWithShape="1">
          <a:blip r:embed="rId3">
            <a:alphaModFix/>
          </a:blip>
          <a:srcRect b="5914" l="704" r="0" t="9952"/>
          <a:stretch/>
        </p:blipFill>
        <p:spPr>
          <a:xfrm>
            <a:off x="0" y="0"/>
            <a:ext cx="914400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Design Rationale</a:t>
            </a:r>
          </a:p>
        </p:txBody>
      </p:sp>
      <p:sp>
        <p:nvSpPr>
          <p:cNvPr id="127" name="Shape 12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 </a:t>
            </a:r>
          </a:p>
        </p:txBody>
      </p:sp>
      <p:pic>
        <p:nvPicPr>
          <p:cNvPr id="128" name="Shape 128"/>
          <p:cNvPicPr preferRelativeResize="0"/>
          <p:nvPr/>
        </p:nvPicPr>
        <p:blipFill>
          <a:blip r:embed="rId3">
            <a:alphaModFix/>
          </a:blip>
          <a:stretch>
            <a:fillRect/>
          </a:stretch>
        </p:blipFill>
        <p:spPr>
          <a:xfrm>
            <a:off x="1814811" y="1180325"/>
            <a:ext cx="5514387" cy="33606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Testing</a:t>
            </a:r>
          </a:p>
        </p:txBody>
      </p:sp>
      <p:sp>
        <p:nvSpPr>
          <p:cNvPr id="134" name="Shape 13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Case insensitive search: pass		    </a:t>
            </a:r>
          </a:p>
          <a:p>
            <a:pPr lvl="0">
              <a:spcBef>
                <a:spcPts val="0"/>
              </a:spcBef>
              <a:buNone/>
            </a:pPr>
            <a:r>
              <a:rPr lang="en"/>
              <a:t>SQL injection failsafe: pass</a:t>
            </a:r>
          </a:p>
          <a:p>
            <a:pPr lvl="0">
              <a:spcBef>
                <a:spcPts val="0"/>
              </a:spcBef>
              <a:buNone/>
            </a:pPr>
            <a:r>
              <a:t/>
            </a:r>
            <a:endParaRPr/>
          </a:p>
          <a:p>
            <a:pPr lvl="0">
              <a:spcBef>
                <a:spcPts val="0"/>
              </a:spcBef>
              <a:buNone/>
            </a:pPr>
            <a:r>
              <a:rPr lang="en"/>
              <a:t>Stress test - very large search criteria: pass</a:t>
            </a:r>
          </a:p>
          <a:p>
            <a:pPr lvl="0">
              <a:spcBef>
                <a:spcPts val="0"/>
              </a:spcBef>
              <a:buNone/>
            </a:pPr>
            <a:r>
              <a:t/>
            </a:r>
            <a:endParaRPr/>
          </a:p>
          <a:p>
            <a:pPr lvl="0">
              <a:spcBef>
                <a:spcPts val="0"/>
              </a:spcBef>
              <a:buNone/>
            </a:pPr>
            <a:r>
              <a:rPr lang="en"/>
              <a:t>Potential dangerous characters: pass</a:t>
            </a:r>
            <a:br>
              <a:rPr lang="en"/>
            </a:br>
          </a:p>
        </p:txBody>
      </p:sp>
      <p:pic>
        <p:nvPicPr>
          <p:cNvPr id="135" name="Shape 135"/>
          <p:cNvPicPr preferRelativeResize="0"/>
          <p:nvPr/>
        </p:nvPicPr>
        <p:blipFill>
          <a:blip r:embed="rId3">
            <a:alphaModFix/>
          </a:blip>
          <a:stretch>
            <a:fillRect/>
          </a:stretch>
        </p:blipFill>
        <p:spPr>
          <a:xfrm>
            <a:off x="4945950" y="2398774"/>
            <a:ext cx="4169800" cy="1679350"/>
          </a:xfrm>
          <a:prstGeom prst="rect">
            <a:avLst/>
          </a:prstGeom>
          <a:noFill/>
          <a:ln>
            <a:noFill/>
          </a:ln>
        </p:spPr>
      </p:pic>
      <p:pic>
        <p:nvPicPr>
          <p:cNvPr id="136" name="Shape 136"/>
          <p:cNvPicPr preferRelativeResize="0"/>
          <p:nvPr/>
        </p:nvPicPr>
        <p:blipFill>
          <a:blip r:embed="rId4">
            <a:alphaModFix/>
          </a:blip>
          <a:stretch>
            <a:fillRect/>
          </a:stretch>
        </p:blipFill>
        <p:spPr>
          <a:xfrm>
            <a:off x="4458025" y="1495337"/>
            <a:ext cx="4657725" cy="1152525"/>
          </a:xfrm>
          <a:prstGeom prst="rect">
            <a:avLst/>
          </a:prstGeom>
          <a:noFill/>
          <a:ln>
            <a:noFill/>
          </a:ln>
        </p:spPr>
      </p:pic>
      <p:pic>
        <p:nvPicPr>
          <p:cNvPr id="137" name="Shape 137"/>
          <p:cNvPicPr preferRelativeResize="0"/>
          <p:nvPr/>
        </p:nvPicPr>
        <p:blipFill>
          <a:blip r:embed="rId5">
            <a:alphaModFix/>
          </a:blip>
          <a:stretch>
            <a:fillRect/>
          </a:stretch>
        </p:blipFill>
        <p:spPr>
          <a:xfrm>
            <a:off x="4273900" y="3376428"/>
            <a:ext cx="4657725" cy="134654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Status - 60% complete</a:t>
            </a:r>
          </a:p>
        </p:txBody>
      </p:sp>
      <p:sp>
        <p:nvSpPr>
          <p:cNvPr id="143" name="Shape 143"/>
          <p:cNvSpPr txBox="1"/>
          <p:nvPr>
            <p:ph idx="1" type="body"/>
          </p:nvPr>
        </p:nvSpPr>
        <p:spPr>
          <a:xfrm>
            <a:off x="311700" y="1152475"/>
            <a:ext cx="3999900" cy="3416400"/>
          </a:xfrm>
          <a:prstGeom prst="rect">
            <a:avLst/>
          </a:prstGeom>
        </p:spPr>
        <p:txBody>
          <a:bodyPr anchorCtr="0" anchor="t" bIns="91425" lIns="91425" rIns="91425" tIns="91425">
            <a:noAutofit/>
          </a:bodyPr>
          <a:lstStyle/>
          <a:p>
            <a:pPr lvl="0" rtl="0" algn="ctr">
              <a:spcBef>
                <a:spcPts val="0"/>
              </a:spcBef>
              <a:spcAft>
                <a:spcPts val="0"/>
              </a:spcAft>
              <a:buNone/>
            </a:pPr>
            <a:r>
              <a:rPr lang="en" sz="2400"/>
              <a:t>Complete</a:t>
            </a:r>
          </a:p>
          <a:p>
            <a:pPr lvl="0" rtl="0" algn="ctr">
              <a:spcBef>
                <a:spcPts val="0"/>
              </a:spcBef>
              <a:spcAft>
                <a:spcPts val="0"/>
              </a:spcAft>
              <a:buNone/>
            </a:pPr>
            <a:r>
              <a:t/>
            </a:r>
            <a:endParaRPr/>
          </a:p>
          <a:p>
            <a:pPr indent="-228600" lvl="0" marL="457200" rtl="0" algn="l">
              <a:lnSpc>
                <a:spcPct val="100000"/>
              </a:lnSpc>
              <a:spcBef>
                <a:spcPts val="0"/>
              </a:spcBef>
              <a:spcAft>
                <a:spcPts val="0"/>
              </a:spcAft>
            </a:pPr>
            <a:r>
              <a:rPr lang="en"/>
              <a:t>Login</a:t>
            </a:r>
          </a:p>
          <a:p>
            <a:pPr indent="-228600" lvl="0" marL="457200" rtl="0" algn="l">
              <a:spcBef>
                <a:spcPts val="0"/>
              </a:spcBef>
              <a:spcAft>
                <a:spcPts val="0"/>
              </a:spcAft>
            </a:pPr>
            <a:r>
              <a:rPr lang="en"/>
              <a:t>Registration</a:t>
            </a:r>
          </a:p>
          <a:p>
            <a:pPr indent="-228600" lvl="0" marL="457200" rtl="0" algn="l">
              <a:spcBef>
                <a:spcPts val="0"/>
              </a:spcBef>
              <a:spcAft>
                <a:spcPts val="0"/>
              </a:spcAft>
            </a:pPr>
            <a:r>
              <a:rPr lang="en"/>
              <a:t>Forgot Password</a:t>
            </a:r>
          </a:p>
          <a:p>
            <a:pPr indent="-228600" lvl="0" marL="457200" rtl="0" algn="l">
              <a:spcBef>
                <a:spcPts val="0"/>
              </a:spcBef>
              <a:spcAft>
                <a:spcPts val="0"/>
              </a:spcAft>
            </a:pPr>
            <a:r>
              <a:rPr lang="en"/>
              <a:t>Main Page</a:t>
            </a:r>
          </a:p>
          <a:p>
            <a:pPr indent="-228600" lvl="0" marL="457200" rtl="0" algn="l">
              <a:spcBef>
                <a:spcPts val="0"/>
              </a:spcBef>
              <a:spcAft>
                <a:spcPts val="0"/>
              </a:spcAft>
            </a:pPr>
            <a:r>
              <a:rPr lang="en"/>
              <a:t>Add Product Page</a:t>
            </a:r>
          </a:p>
          <a:p>
            <a:pPr indent="-228600" lvl="0" marL="457200" rtl="0" algn="l">
              <a:spcBef>
                <a:spcPts val="0"/>
              </a:spcBef>
              <a:spcAft>
                <a:spcPts val="0"/>
              </a:spcAft>
            </a:pPr>
            <a:r>
              <a:rPr lang="en"/>
              <a:t>Search Products</a:t>
            </a:r>
          </a:p>
          <a:p>
            <a:pPr indent="-228600" lvl="0" marL="457200" algn="l">
              <a:spcBef>
                <a:spcPts val="0"/>
              </a:spcBef>
              <a:spcAft>
                <a:spcPts val="0"/>
              </a:spcAft>
            </a:pPr>
            <a:r>
              <a:rPr lang="en"/>
              <a:t>Profile</a:t>
            </a:r>
          </a:p>
          <a:p>
            <a:pPr lvl="0">
              <a:spcBef>
                <a:spcPts val="0"/>
              </a:spcBef>
              <a:buNone/>
            </a:pPr>
            <a:r>
              <a:t/>
            </a:r>
            <a:endParaRPr/>
          </a:p>
        </p:txBody>
      </p:sp>
      <p:sp>
        <p:nvSpPr>
          <p:cNvPr id="144" name="Shape 144"/>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rtl="0" algn="ctr">
              <a:spcBef>
                <a:spcPts val="0"/>
              </a:spcBef>
              <a:spcAft>
                <a:spcPts val="0"/>
              </a:spcAft>
              <a:buNone/>
            </a:pPr>
            <a:r>
              <a:rPr lang="en" sz="2400"/>
              <a:t>Incomplete</a:t>
            </a:r>
          </a:p>
          <a:p>
            <a:pPr lvl="0" rtl="0" algn="ctr">
              <a:spcBef>
                <a:spcPts val="0"/>
              </a:spcBef>
              <a:spcAft>
                <a:spcPts val="0"/>
              </a:spcAft>
              <a:buNone/>
            </a:pPr>
            <a:r>
              <a:t/>
            </a:r>
            <a:endParaRPr/>
          </a:p>
          <a:p>
            <a:pPr indent="-228600" lvl="0" marL="457200" rtl="0" algn="l">
              <a:spcBef>
                <a:spcPts val="0"/>
              </a:spcBef>
              <a:spcAft>
                <a:spcPts val="0"/>
              </a:spcAft>
            </a:pPr>
            <a:r>
              <a:rPr lang="en"/>
              <a:t>Buy products / Checkout</a:t>
            </a:r>
          </a:p>
          <a:p>
            <a:pPr indent="-228600" lvl="0" marL="457200" rtl="0" algn="l">
              <a:spcBef>
                <a:spcPts val="0"/>
              </a:spcBef>
              <a:spcAft>
                <a:spcPts val="0"/>
              </a:spcAft>
            </a:pPr>
            <a:r>
              <a:rPr lang="en"/>
              <a:t>My Orders</a:t>
            </a:r>
          </a:p>
          <a:p>
            <a:pPr indent="-228600" lvl="0" marL="457200" rtl="0" algn="l">
              <a:spcBef>
                <a:spcPts val="0"/>
              </a:spcBef>
              <a:spcAft>
                <a:spcPts val="0"/>
              </a:spcAft>
            </a:pPr>
            <a:r>
              <a:rPr lang="en"/>
              <a:t>Send a Message</a:t>
            </a:r>
          </a:p>
          <a:p>
            <a:pPr indent="-228600" lvl="0" marL="457200" algn="l">
              <a:spcBef>
                <a:spcPts val="0"/>
              </a:spcBef>
              <a:spcAft>
                <a:spcPts val="0"/>
              </a:spcAft>
            </a:pPr>
            <a:r>
              <a:rPr lang="en"/>
              <a:t>Various tests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Problems</a:t>
            </a:r>
          </a:p>
        </p:txBody>
      </p:sp>
      <p:sp>
        <p:nvSpPr>
          <p:cNvPr id="150" name="Shape 15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solidFill>
                  <a:srgbClr val="222222"/>
                </a:solidFill>
              </a:rPr>
              <a:t>When we were designing our product, we initially planned on incorporating paypal as a payment option  but later decided to only allow trade or CoD in the actual implementation.</a:t>
            </a:r>
          </a:p>
          <a:p>
            <a:pPr lvl="0">
              <a:spcBef>
                <a:spcPts val="0"/>
              </a:spcBef>
              <a:buClr>
                <a:schemeClr val="dk1"/>
              </a:buClr>
              <a:buSzPct val="61111"/>
              <a:buFont typeface="Arial"/>
              <a:buNone/>
            </a:pPr>
            <a:r>
              <a:t/>
            </a:r>
            <a:endParaRPr/>
          </a:p>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Demo</a:t>
            </a:r>
          </a:p>
        </p:txBody>
      </p:sp>
      <p:sp>
        <p:nvSpPr>
          <p:cNvPr id="156" name="Shape 15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3"/>
              </a:rPr>
              <a:t>https://userpages.umbc.edu/~jguansi1/CMSC447/login.php</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Product Description</a:t>
            </a:r>
          </a:p>
        </p:txBody>
      </p:sp>
      <p:sp>
        <p:nvSpPr>
          <p:cNvPr id="62" name="Shape 62"/>
          <p:cNvSpPr txBox="1"/>
          <p:nvPr>
            <p:ph idx="1" type="body"/>
          </p:nvPr>
        </p:nvSpPr>
        <p:spPr>
          <a:xfrm>
            <a:off x="344175" y="1160575"/>
            <a:ext cx="8520600" cy="3416400"/>
          </a:xfrm>
          <a:prstGeom prst="rect">
            <a:avLst/>
          </a:prstGeom>
        </p:spPr>
        <p:txBody>
          <a:bodyPr anchorCtr="0" anchor="t" bIns="91425" lIns="91425" rIns="91425" tIns="91425">
            <a:noAutofit/>
          </a:bodyPr>
          <a:lstStyle/>
          <a:p>
            <a:pPr lvl="0" rtl="0">
              <a:spcBef>
                <a:spcPts val="0"/>
              </a:spcBef>
              <a:spcAft>
                <a:spcPts val="0"/>
              </a:spcAft>
              <a:buClr>
                <a:schemeClr val="dk1"/>
              </a:buClr>
              <a:buSzPct val="45833"/>
              <a:buFont typeface="Arial"/>
              <a:buNone/>
            </a:pPr>
            <a:r>
              <a:rPr lang="en" sz="2400">
                <a:solidFill>
                  <a:schemeClr val="dk1"/>
                </a:solidFill>
              </a:rPr>
              <a:t>UMBC Bazaar is a web application to buy, sell and trade goods or services, which can be thought of as a mixture of Craig’s list, Ebay, and an online services market.</a:t>
            </a:r>
          </a:p>
          <a:p>
            <a:pPr lvl="0" rtl="0">
              <a:spcBef>
                <a:spcPts val="0"/>
              </a:spcBef>
              <a:spcAft>
                <a:spcPts val="0"/>
              </a:spcAft>
              <a:buClr>
                <a:schemeClr val="dk1"/>
              </a:buClr>
              <a:buSzPct val="45833"/>
              <a:buFont typeface="Arial"/>
              <a:buNone/>
            </a:pPr>
            <a:r>
              <a:t/>
            </a:r>
            <a:endParaRPr sz="2400">
              <a:solidFill>
                <a:schemeClr val="dk1"/>
              </a:solidFill>
            </a:endParaRPr>
          </a:p>
          <a:p>
            <a:pPr lvl="0" rtl="0">
              <a:spcBef>
                <a:spcPts val="0"/>
              </a:spcBef>
              <a:spcAft>
                <a:spcPts val="0"/>
              </a:spcAft>
              <a:buClr>
                <a:schemeClr val="dk1"/>
              </a:buClr>
              <a:buSzPct val="45833"/>
              <a:buFont typeface="Arial"/>
              <a:buNone/>
            </a:pPr>
            <a:r>
              <a:rPr lang="en" sz="2400">
                <a:solidFill>
                  <a:schemeClr val="dk1"/>
                </a:solidFill>
              </a:rPr>
              <a:t>The intended audience is the development team and UMBC community.</a:t>
            </a:r>
          </a:p>
          <a:p>
            <a:pPr lvl="0" rtl="0">
              <a:spcBef>
                <a:spcPts val="0"/>
              </a:spcBef>
              <a:spcAft>
                <a:spcPts val="0"/>
              </a:spcAft>
              <a:buClr>
                <a:schemeClr val="dk1"/>
              </a:buClr>
              <a:buSzPct val="45833"/>
              <a:buFont typeface="Arial"/>
              <a:buNone/>
            </a:pPr>
            <a:r>
              <a:t/>
            </a:r>
            <a:endParaRPr sz="2400">
              <a:solidFill>
                <a:schemeClr val="dk1"/>
              </a:solidFill>
            </a:endParaRPr>
          </a:p>
          <a:p>
            <a:pPr lvl="0">
              <a:spcBef>
                <a:spcPts val="0"/>
              </a:spcBef>
              <a:spcAft>
                <a:spcPts val="0"/>
              </a:spcAft>
              <a:buClr>
                <a:schemeClr val="dk1"/>
              </a:buClr>
              <a:buSzPct val="45833"/>
              <a:buFont typeface="Arial"/>
              <a:buNone/>
            </a:pPr>
            <a:r>
              <a:t/>
            </a:r>
            <a:endParaRPr sz="2400">
              <a:solidFill>
                <a:schemeClr val="dk1"/>
              </a:solidFill>
            </a:endParaRPr>
          </a:p>
          <a:p>
            <a:pPr lvl="0">
              <a:spcBef>
                <a:spcPts val="0"/>
              </a:spcBef>
              <a:spcAft>
                <a:spcPts val="0"/>
              </a:spcAft>
              <a:buClr>
                <a:schemeClr val="dk1"/>
              </a:buClr>
              <a:buSzPct val="100000"/>
              <a:buFont typeface="Arial"/>
              <a:buNone/>
            </a:pPr>
            <a:r>
              <a:t/>
            </a:r>
            <a:endParaRPr sz="1100">
              <a:solidFill>
                <a:schemeClr val="dk1"/>
              </a:solidFill>
            </a:endParaRP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idx="1" type="body"/>
          </p:nvPr>
        </p:nvSpPr>
        <p:spPr>
          <a:xfrm>
            <a:off x="311700" y="546375"/>
            <a:ext cx="8520600" cy="4022400"/>
          </a:xfrm>
          <a:prstGeom prst="rect">
            <a:avLst/>
          </a:prstGeom>
        </p:spPr>
        <p:txBody>
          <a:bodyPr anchorCtr="0" anchor="t" bIns="91425" lIns="91425" rIns="91425" tIns="91425">
            <a:noAutofit/>
          </a:bodyPr>
          <a:lstStyle/>
          <a:p>
            <a:pPr lvl="0" rtl="0">
              <a:spcBef>
                <a:spcPts val="0"/>
              </a:spcBef>
              <a:spcAft>
                <a:spcPts val="0"/>
              </a:spcAft>
              <a:buNone/>
            </a:pPr>
            <a:r>
              <a:rPr lang="en" sz="2400">
                <a:solidFill>
                  <a:schemeClr val="dk1"/>
                </a:solidFill>
              </a:rPr>
              <a:t>The UMBC Bazaar web application consists of multiple use cases including, but not limited to: </a:t>
            </a:r>
          </a:p>
          <a:p>
            <a:pPr lvl="0" rtl="0">
              <a:spcBef>
                <a:spcPts val="0"/>
              </a:spcBef>
              <a:spcAft>
                <a:spcPts val="0"/>
              </a:spcAft>
              <a:buNone/>
            </a:pPr>
            <a:r>
              <a:t/>
            </a:r>
            <a:endParaRPr sz="2400">
              <a:solidFill>
                <a:schemeClr val="dk1"/>
              </a:solidFill>
            </a:endParaRPr>
          </a:p>
          <a:p>
            <a:pPr indent="-355600" lvl="0" marL="457200" rtl="0">
              <a:spcBef>
                <a:spcPts val="0"/>
              </a:spcBef>
              <a:spcAft>
                <a:spcPts val="0"/>
              </a:spcAft>
              <a:buClr>
                <a:schemeClr val="dk1"/>
              </a:buClr>
              <a:buSzPct val="100000"/>
            </a:pPr>
            <a:r>
              <a:rPr lang="en" sz="2000">
                <a:solidFill>
                  <a:schemeClr val="dk1"/>
                </a:solidFill>
              </a:rPr>
              <a:t>account-based functionalities such as registering or updating user profile </a:t>
            </a:r>
          </a:p>
          <a:p>
            <a:pPr indent="-355600" lvl="0" marL="457200" rtl="0">
              <a:spcBef>
                <a:spcPts val="0"/>
              </a:spcBef>
              <a:spcAft>
                <a:spcPts val="0"/>
              </a:spcAft>
              <a:buClr>
                <a:schemeClr val="dk1"/>
              </a:buClr>
              <a:buSzPct val="100000"/>
            </a:pPr>
            <a:r>
              <a:rPr lang="en" sz="2000">
                <a:solidFill>
                  <a:schemeClr val="dk1"/>
                </a:solidFill>
              </a:rPr>
              <a:t>product-based functionalities such as searching or adding products</a:t>
            </a:r>
          </a:p>
          <a:p>
            <a:pPr indent="-355600" lvl="0" marL="457200">
              <a:spcBef>
                <a:spcPts val="0"/>
              </a:spcBef>
              <a:spcAft>
                <a:spcPts val="0"/>
              </a:spcAft>
              <a:buClr>
                <a:schemeClr val="dk1"/>
              </a:buClr>
              <a:buSzPct val="100000"/>
            </a:pPr>
            <a:r>
              <a:rPr lang="en" sz="2000">
                <a:solidFill>
                  <a:schemeClr val="dk1"/>
                </a:solidFill>
              </a:rPr>
              <a:t>transaction-based functionalities such as checking out and viewing order details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pic>
        <p:nvPicPr>
          <p:cNvPr id="72" name="Shape 72"/>
          <p:cNvPicPr preferRelativeResize="0"/>
          <p:nvPr/>
        </p:nvPicPr>
        <p:blipFill>
          <a:blip r:embed="rId3">
            <a:alphaModFix/>
          </a:blip>
          <a:stretch>
            <a:fillRect/>
          </a:stretch>
        </p:blipFill>
        <p:spPr>
          <a:xfrm>
            <a:off x="1503737" y="1028700"/>
            <a:ext cx="5876925" cy="3086100"/>
          </a:xfrm>
          <a:prstGeom prst="rect">
            <a:avLst/>
          </a:prstGeom>
          <a:noFill/>
          <a:ln>
            <a:noFill/>
          </a:ln>
        </p:spPr>
      </p:pic>
      <p:sp>
        <p:nvSpPr>
          <p:cNvPr id="73" name="Shape 73"/>
          <p:cNvSpPr txBox="1"/>
          <p:nvPr/>
        </p:nvSpPr>
        <p:spPr>
          <a:xfrm>
            <a:off x="1508075" y="156950"/>
            <a:ext cx="5833200" cy="673500"/>
          </a:xfrm>
          <a:prstGeom prst="rect">
            <a:avLst/>
          </a:prstGeom>
          <a:noFill/>
          <a:ln>
            <a:noFill/>
          </a:ln>
        </p:spPr>
        <p:txBody>
          <a:bodyPr anchorCtr="0" anchor="t" bIns="91425" lIns="91425" rIns="91425" tIns="91425">
            <a:noAutofit/>
          </a:bodyPr>
          <a:lstStyle/>
          <a:p>
            <a:pPr lvl="0" algn="ctr">
              <a:spcBef>
                <a:spcPts val="0"/>
              </a:spcBef>
              <a:buNone/>
            </a:pPr>
            <a:r>
              <a:rPr lang="en" sz="2400"/>
              <a:t>Requirements as specified by the guidelines for the project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39400"/>
            <a:ext cx="8520600" cy="572700"/>
          </a:xfrm>
          <a:prstGeom prst="rect">
            <a:avLst/>
          </a:prstGeom>
        </p:spPr>
        <p:txBody>
          <a:bodyPr anchorCtr="0" anchor="t" bIns="91425" lIns="91425" rIns="91425" tIns="91425">
            <a:noAutofit/>
          </a:bodyPr>
          <a:lstStyle/>
          <a:p>
            <a:pPr lvl="0" algn="ctr">
              <a:spcBef>
                <a:spcPts val="0"/>
              </a:spcBef>
              <a:buNone/>
            </a:pPr>
            <a:r>
              <a:rPr lang="en"/>
              <a:t>Use Case Diagram</a:t>
            </a:r>
          </a:p>
        </p:txBody>
      </p:sp>
      <p:pic>
        <p:nvPicPr>
          <p:cNvPr descr="Use-Case Diagram.png" id="79" name="Shape 79"/>
          <p:cNvPicPr preferRelativeResize="0"/>
          <p:nvPr/>
        </p:nvPicPr>
        <p:blipFill>
          <a:blip r:embed="rId3">
            <a:alphaModFix/>
          </a:blip>
          <a:stretch>
            <a:fillRect/>
          </a:stretch>
        </p:blipFill>
        <p:spPr>
          <a:xfrm>
            <a:off x="1304400" y="571500"/>
            <a:ext cx="5943600" cy="4000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pic>
        <p:nvPicPr>
          <p:cNvPr id="84" name="Shape 84"/>
          <p:cNvPicPr preferRelativeResize="0"/>
          <p:nvPr/>
        </p:nvPicPr>
        <p:blipFill>
          <a:blip r:embed="rId3">
            <a:alphaModFix/>
          </a:blip>
          <a:stretch>
            <a:fillRect/>
          </a:stretch>
        </p:blipFill>
        <p:spPr>
          <a:xfrm>
            <a:off x="0" y="0"/>
            <a:ext cx="9143999" cy="5143500"/>
          </a:xfrm>
          <a:prstGeom prst="rect">
            <a:avLst/>
          </a:prstGeom>
          <a:noFill/>
          <a:ln>
            <a:noFill/>
          </a:ln>
        </p:spPr>
      </p:pic>
      <p:pic>
        <p:nvPicPr>
          <p:cNvPr descr="Arrow, Up, Upload, Black" id="85" name="Shape 85"/>
          <p:cNvPicPr preferRelativeResize="0"/>
          <p:nvPr/>
        </p:nvPicPr>
        <p:blipFill>
          <a:blip r:embed="rId4">
            <a:alphaModFix/>
          </a:blip>
          <a:stretch>
            <a:fillRect/>
          </a:stretch>
        </p:blipFill>
        <p:spPr>
          <a:xfrm>
            <a:off x="0" y="854725"/>
            <a:ext cx="1387099" cy="1387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91" name="Shape 9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92" name="Shape 92"/>
          <p:cNvPicPr preferRelativeResize="0"/>
          <p:nvPr/>
        </p:nvPicPr>
        <p:blipFill>
          <a:blip r:embed="rId3">
            <a:alphaModFix/>
          </a:blip>
          <a:stretch>
            <a:fillRect/>
          </a:stretch>
        </p:blipFill>
        <p:spPr>
          <a:xfrm>
            <a:off x="0" y="0"/>
            <a:ext cx="9143999" cy="5143500"/>
          </a:xfrm>
          <a:prstGeom prst="rect">
            <a:avLst/>
          </a:prstGeom>
          <a:noFill/>
          <a:ln>
            <a:noFill/>
          </a:ln>
        </p:spPr>
      </p:pic>
      <p:pic>
        <p:nvPicPr>
          <p:cNvPr descr="Arrow, Up, Upload, Black" id="93" name="Shape 93"/>
          <p:cNvPicPr preferRelativeResize="0"/>
          <p:nvPr/>
        </p:nvPicPr>
        <p:blipFill>
          <a:blip r:embed="rId4">
            <a:alphaModFix/>
          </a:blip>
          <a:stretch>
            <a:fillRect/>
          </a:stretch>
        </p:blipFill>
        <p:spPr>
          <a:xfrm flipH="1" rot="10800000">
            <a:off x="3878450" y="3402250"/>
            <a:ext cx="1387099" cy="13870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99" name="Shape 9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00" name="Shape 100"/>
          <p:cNvPicPr preferRelativeResize="0"/>
          <p:nvPr/>
        </p:nvPicPr>
        <p:blipFill>
          <a:blip r:embed="rId3">
            <a:alphaModFix/>
          </a:blip>
          <a:stretch>
            <a:fillRect/>
          </a:stretch>
        </p:blipFill>
        <p:spPr>
          <a:xfrm>
            <a:off x="0" y="0"/>
            <a:ext cx="9143999" cy="5143500"/>
          </a:xfrm>
          <a:prstGeom prst="rect">
            <a:avLst/>
          </a:prstGeom>
          <a:noFill/>
          <a:ln>
            <a:noFill/>
          </a:ln>
        </p:spPr>
      </p:pic>
      <p:pic>
        <p:nvPicPr>
          <p:cNvPr descr="Arrow, Up, Upload, Black" id="101" name="Shape 101"/>
          <p:cNvPicPr preferRelativeResize="0"/>
          <p:nvPr/>
        </p:nvPicPr>
        <p:blipFill>
          <a:blip r:embed="rId4">
            <a:alphaModFix/>
          </a:blip>
          <a:stretch>
            <a:fillRect/>
          </a:stretch>
        </p:blipFill>
        <p:spPr>
          <a:xfrm>
            <a:off x="7756900" y="846600"/>
            <a:ext cx="1387099" cy="13870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pic>
        <p:nvPicPr>
          <p:cNvPr id="106" name="Shape 106"/>
          <p:cNvPicPr preferRelativeResize="0"/>
          <p:nvPr/>
        </p:nvPicPr>
        <p:blipFill>
          <a:blip r:embed="rId3">
            <a:alphaModFix/>
          </a:blip>
          <a:stretch>
            <a:fillRect/>
          </a:stretch>
        </p:blipFill>
        <p:spPr>
          <a:xfrm>
            <a:off x="1833562" y="962025"/>
            <a:ext cx="5476875" cy="3219450"/>
          </a:xfrm>
          <a:prstGeom prst="rect">
            <a:avLst/>
          </a:prstGeom>
          <a:noFill/>
          <a:ln>
            <a:noFill/>
          </a:ln>
        </p:spPr>
      </p:pic>
      <p:sp>
        <p:nvSpPr>
          <p:cNvPr id="107" name="Shape 107"/>
          <p:cNvSpPr txBox="1"/>
          <p:nvPr/>
        </p:nvSpPr>
        <p:spPr>
          <a:xfrm>
            <a:off x="2235450" y="238100"/>
            <a:ext cx="4673100" cy="545100"/>
          </a:xfrm>
          <a:prstGeom prst="rect">
            <a:avLst/>
          </a:prstGeom>
          <a:noFill/>
          <a:ln>
            <a:noFill/>
          </a:ln>
        </p:spPr>
        <p:txBody>
          <a:bodyPr anchorCtr="0" anchor="t" bIns="91425" lIns="91425" rIns="91425" tIns="91425">
            <a:noAutofit/>
          </a:bodyPr>
          <a:lstStyle/>
          <a:p>
            <a:pPr lvl="0" algn="ctr">
              <a:spcBef>
                <a:spcPts val="0"/>
              </a:spcBef>
              <a:buNone/>
            </a:pPr>
            <a:r>
              <a:rPr lang="en" sz="2400"/>
              <a:t>Site Navigation Flow</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