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8" r:id="rId3"/>
    <p:sldId id="257" r:id="rId4"/>
    <p:sldId id="259" r:id="rId5"/>
    <p:sldId id="260" r:id="rId6"/>
    <p:sldId id="261" r:id="rId7"/>
    <p:sldId id="264" r:id="rId8"/>
    <p:sldId id="265" r:id="rId9"/>
    <p:sldId id="266" r:id="rId10"/>
    <p:sldId id="267" r:id="rId11"/>
    <p:sldId id="263"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884" autoAdjust="0"/>
  </p:normalViewPr>
  <p:slideViewPr>
    <p:cSldViewPr>
      <p:cViewPr varScale="1">
        <p:scale>
          <a:sx n="67" d="100"/>
          <a:sy n="67" d="100"/>
        </p:scale>
        <p:origin x="-125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F5FF1A-9825-4ED3-A275-FD3D0792A40E}" type="datetimeFigureOut">
              <a:rPr lang="en-CA" smtClean="0"/>
              <a:t>24/02/2015</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97A31A-494B-4294-92D6-FCE47D759DCC}" type="slidenum">
              <a:rPr lang="en-CA" smtClean="0"/>
              <a:t>‹#›</a:t>
            </a:fld>
            <a:endParaRPr lang="en-CA"/>
          </a:p>
        </p:txBody>
      </p:sp>
    </p:spTree>
    <p:extLst>
      <p:ext uri="{BB962C8B-B14F-4D97-AF65-F5344CB8AC3E}">
        <p14:creationId xmlns:p14="http://schemas.microsoft.com/office/powerpoint/2010/main" val="1123460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Python</a:t>
            </a:r>
            <a:r>
              <a:rPr lang="en-CA" baseline="0" dirty="0" smtClean="0"/>
              <a:t> conceived of in 1980 by Guido Van Rossum who wanted a better way to do system administration – currently had to write Bourne shells, c scripts …</a:t>
            </a:r>
          </a:p>
          <a:p>
            <a:r>
              <a:rPr lang="en-CA" baseline="0" dirty="0" smtClean="0"/>
              <a:t>I wanted to find out how Python shifted from industry to general domain, and how it became so popular.</a:t>
            </a:r>
          </a:p>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In-depth research project; it’s not an automated tool I can apply to a bunch of different languages (research methodology)</a:t>
            </a:r>
            <a:endParaRPr lang="en-CA" dirty="0" smtClean="0"/>
          </a:p>
          <a:p>
            <a:endParaRPr lang="en-CA" dirty="0"/>
          </a:p>
        </p:txBody>
      </p:sp>
      <p:sp>
        <p:nvSpPr>
          <p:cNvPr id="4" name="Slide Number Placeholder 3"/>
          <p:cNvSpPr>
            <a:spLocks noGrp="1"/>
          </p:cNvSpPr>
          <p:nvPr>
            <p:ph type="sldNum" sz="quarter" idx="10"/>
          </p:nvPr>
        </p:nvSpPr>
        <p:spPr/>
        <p:txBody>
          <a:bodyPr/>
          <a:lstStyle/>
          <a:p>
            <a:fld id="{AC97A31A-494B-4294-92D6-FCE47D759DCC}" type="slidenum">
              <a:rPr lang="en-CA" smtClean="0"/>
              <a:t>2</a:t>
            </a:fld>
            <a:endParaRPr lang="en-CA"/>
          </a:p>
        </p:txBody>
      </p:sp>
    </p:spTree>
    <p:extLst>
      <p:ext uri="{BB962C8B-B14F-4D97-AF65-F5344CB8AC3E}">
        <p14:creationId xmlns:p14="http://schemas.microsoft.com/office/powerpoint/2010/main" val="1282070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aseline="0" dirty="0" smtClean="0"/>
              <a:t>Three things contribute to a language’s strength – source </a:t>
            </a:r>
            <a:r>
              <a:rPr lang="en-CA" baseline="0" dirty="0" smtClean="0"/>
              <a:t>code (itself split into two parts), </a:t>
            </a:r>
            <a:r>
              <a:rPr lang="en-CA" baseline="0" dirty="0" smtClean="0"/>
              <a:t>projects built using it, and of course the user </a:t>
            </a:r>
            <a:r>
              <a:rPr lang="en-CA" baseline="0" dirty="0" smtClean="0"/>
              <a:t>base.</a:t>
            </a:r>
          </a:p>
          <a:p>
            <a:r>
              <a:rPr lang="en-CA" baseline="0" dirty="0" smtClean="0"/>
              <a:t>Of course, this means I had 3 methodologies</a:t>
            </a:r>
            <a:endParaRPr lang="en-CA" baseline="0" dirty="0" smtClean="0"/>
          </a:p>
        </p:txBody>
      </p:sp>
      <p:sp>
        <p:nvSpPr>
          <p:cNvPr id="4" name="Slide Number Placeholder 3"/>
          <p:cNvSpPr>
            <a:spLocks noGrp="1"/>
          </p:cNvSpPr>
          <p:nvPr>
            <p:ph type="sldNum" sz="quarter" idx="10"/>
          </p:nvPr>
        </p:nvSpPr>
        <p:spPr/>
        <p:txBody>
          <a:bodyPr/>
          <a:lstStyle/>
          <a:p>
            <a:fld id="{AC97A31A-494B-4294-92D6-FCE47D759DCC}" type="slidenum">
              <a:rPr lang="en-CA" smtClean="0"/>
              <a:t>3</a:t>
            </a:fld>
            <a:endParaRPr lang="en-CA"/>
          </a:p>
        </p:txBody>
      </p:sp>
    </p:spTree>
    <p:extLst>
      <p:ext uri="{BB962C8B-B14F-4D97-AF65-F5344CB8AC3E}">
        <p14:creationId xmlns:p14="http://schemas.microsoft.com/office/powerpoint/2010/main" val="4198763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A.1 – Wanted to see</a:t>
            </a:r>
            <a:r>
              <a:rPr lang="en-CA" baseline="0" dirty="0" smtClean="0"/>
              <a:t> a visualization of the Python structure changes</a:t>
            </a:r>
            <a:endParaRPr lang="en-CA" dirty="0" smtClean="0"/>
          </a:p>
          <a:p>
            <a:r>
              <a:rPr lang="en-CA" dirty="0" smtClean="0"/>
              <a:t>A.2 </a:t>
            </a:r>
            <a:r>
              <a:rPr lang="en-CA" baseline="0" dirty="0" smtClean="0"/>
              <a:t>- </a:t>
            </a:r>
            <a:r>
              <a:rPr lang="en-CA" dirty="0" smtClean="0"/>
              <a:t>Script: Parsed the official Python website</a:t>
            </a:r>
            <a:r>
              <a:rPr lang="en-CA" baseline="0" dirty="0" smtClean="0"/>
              <a:t> for version release downloads </a:t>
            </a:r>
          </a:p>
          <a:p>
            <a:r>
              <a:rPr lang="en-CA" baseline="0" dirty="0" smtClean="0"/>
              <a:t>B - </a:t>
            </a:r>
            <a:endParaRPr lang="en-CA" dirty="0"/>
          </a:p>
        </p:txBody>
      </p:sp>
      <p:sp>
        <p:nvSpPr>
          <p:cNvPr id="4" name="Slide Number Placeholder 3"/>
          <p:cNvSpPr>
            <a:spLocks noGrp="1"/>
          </p:cNvSpPr>
          <p:nvPr>
            <p:ph type="sldNum" sz="quarter" idx="10"/>
          </p:nvPr>
        </p:nvSpPr>
        <p:spPr/>
        <p:txBody>
          <a:bodyPr/>
          <a:lstStyle/>
          <a:p>
            <a:fld id="{AC97A31A-494B-4294-92D6-FCE47D759DCC}" type="slidenum">
              <a:rPr lang="en-CA" smtClean="0"/>
              <a:t>4</a:t>
            </a:fld>
            <a:endParaRPr lang="en-CA"/>
          </a:p>
        </p:txBody>
      </p:sp>
    </p:spTree>
    <p:extLst>
      <p:ext uri="{BB962C8B-B14F-4D97-AF65-F5344CB8AC3E}">
        <p14:creationId xmlns:p14="http://schemas.microsoft.com/office/powerpoint/2010/main" val="858480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Why chosen – Looked at metrics like</a:t>
            </a:r>
            <a:r>
              <a:rPr lang="en-CA" baseline="0" dirty="0" smtClean="0"/>
              <a:t> LINES OF CODE, NUMBER OF SPECIAL CHARACTERS, DEVELOPMENT TIME, etc.</a:t>
            </a:r>
            <a:endParaRPr lang="en-CA" dirty="0"/>
          </a:p>
        </p:txBody>
      </p:sp>
      <p:sp>
        <p:nvSpPr>
          <p:cNvPr id="4" name="Slide Number Placeholder 3"/>
          <p:cNvSpPr>
            <a:spLocks noGrp="1"/>
          </p:cNvSpPr>
          <p:nvPr>
            <p:ph type="sldNum" sz="quarter" idx="10"/>
          </p:nvPr>
        </p:nvSpPr>
        <p:spPr/>
        <p:txBody>
          <a:bodyPr/>
          <a:lstStyle/>
          <a:p>
            <a:fld id="{AC97A31A-494B-4294-92D6-FCE47D759DCC}" type="slidenum">
              <a:rPr lang="en-CA" smtClean="0"/>
              <a:t>5</a:t>
            </a:fld>
            <a:endParaRPr lang="en-CA"/>
          </a:p>
        </p:txBody>
      </p:sp>
    </p:spTree>
    <p:extLst>
      <p:ext uri="{BB962C8B-B14F-4D97-AF65-F5344CB8AC3E}">
        <p14:creationId xmlns:p14="http://schemas.microsoft.com/office/powerpoint/2010/main" val="1797517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AC97A31A-494B-4294-92D6-FCE47D759DCC}" type="slidenum">
              <a:rPr lang="en-CA" smtClean="0"/>
              <a:t>6</a:t>
            </a:fld>
            <a:endParaRPr lang="en-CA"/>
          </a:p>
        </p:txBody>
      </p:sp>
    </p:spTree>
    <p:extLst>
      <p:ext uri="{BB962C8B-B14F-4D97-AF65-F5344CB8AC3E}">
        <p14:creationId xmlns:p14="http://schemas.microsoft.com/office/powerpoint/2010/main" val="4289745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Problem: I wanted to see and</a:t>
            </a:r>
            <a:r>
              <a:rPr lang="en-CA" baseline="0" dirty="0" smtClean="0"/>
              <a:t> chart the history of Python packages. The Python version source page download table has the name, date, and download file size of each version as its released. Packages only had most recent – My resulting graphs are somewhat misrepresentative – show the dates and number of files updated on that date (number of active; number that update WITH Python?)</a:t>
            </a:r>
            <a:endParaRPr lang="en-CA" dirty="0"/>
          </a:p>
        </p:txBody>
      </p:sp>
      <p:sp>
        <p:nvSpPr>
          <p:cNvPr id="4" name="Slide Number Placeholder 3"/>
          <p:cNvSpPr>
            <a:spLocks noGrp="1"/>
          </p:cNvSpPr>
          <p:nvPr>
            <p:ph type="sldNum" sz="quarter" idx="10"/>
          </p:nvPr>
        </p:nvSpPr>
        <p:spPr/>
        <p:txBody>
          <a:bodyPr/>
          <a:lstStyle/>
          <a:p>
            <a:fld id="{AC97A31A-494B-4294-92D6-FCE47D759DCC}" type="slidenum">
              <a:rPr lang="en-CA" smtClean="0"/>
              <a:t>8</a:t>
            </a:fld>
            <a:endParaRPr lang="en-CA"/>
          </a:p>
        </p:txBody>
      </p:sp>
    </p:spTree>
    <p:extLst>
      <p:ext uri="{BB962C8B-B14F-4D97-AF65-F5344CB8AC3E}">
        <p14:creationId xmlns:p14="http://schemas.microsoft.com/office/powerpoint/2010/main" val="126568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SUPPORTED PROJECTS RESULTS</a:t>
            </a:r>
            <a:endParaRPr lang="en-CA" dirty="0"/>
          </a:p>
        </p:txBody>
      </p:sp>
      <p:sp>
        <p:nvSpPr>
          <p:cNvPr id="4" name="Slide Number Placeholder 3"/>
          <p:cNvSpPr>
            <a:spLocks noGrp="1"/>
          </p:cNvSpPr>
          <p:nvPr>
            <p:ph type="sldNum" sz="quarter" idx="10"/>
          </p:nvPr>
        </p:nvSpPr>
        <p:spPr/>
        <p:txBody>
          <a:bodyPr/>
          <a:lstStyle/>
          <a:p>
            <a:fld id="{AC97A31A-494B-4294-92D6-FCE47D759DCC}" type="slidenum">
              <a:rPr lang="en-CA" smtClean="0"/>
              <a:t>9</a:t>
            </a:fld>
            <a:endParaRPr lang="en-CA"/>
          </a:p>
        </p:txBody>
      </p:sp>
    </p:spTree>
    <p:extLst>
      <p:ext uri="{BB962C8B-B14F-4D97-AF65-F5344CB8AC3E}">
        <p14:creationId xmlns:p14="http://schemas.microsoft.com/office/powerpoint/2010/main" val="14284978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USER BASE / COMMUNITY</a:t>
            </a:r>
            <a:endParaRPr lang="en-CA" dirty="0"/>
          </a:p>
        </p:txBody>
      </p:sp>
      <p:sp>
        <p:nvSpPr>
          <p:cNvPr id="4" name="Slide Number Placeholder 3"/>
          <p:cNvSpPr>
            <a:spLocks noGrp="1"/>
          </p:cNvSpPr>
          <p:nvPr>
            <p:ph type="sldNum" sz="quarter" idx="10"/>
          </p:nvPr>
        </p:nvSpPr>
        <p:spPr/>
        <p:txBody>
          <a:bodyPr/>
          <a:lstStyle/>
          <a:p>
            <a:fld id="{AC97A31A-494B-4294-92D6-FCE47D759DCC}" type="slidenum">
              <a:rPr lang="en-CA" smtClean="0"/>
              <a:t>10</a:t>
            </a:fld>
            <a:endParaRPr lang="en-CA"/>
          </a:p>
        </p:txBody>
      </p:sp>
    </p:spTree>
    <p:extLst>
      <p:ext uri="{BB962C8B-B14F-4D97-AF65-F5344CB8AC3E}">
        <p14:creationId xmlns:p14="http://schemas.microsoft.com/office/powerpoint/2010/main" val="19259340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This was a very meta-project</a:t>
            </a:r>
            <a:r>
              <a:rPr lang="en-CA" baseline="0" dirty="0" smtClean="0"/>
              <a:t> – I studied Python using Python</a:t>
            </a:r>
            <a:endParaRPr lang="en-CA" dirty="0"/>
          </a:p>
        </p:txBody>
      </p:sp>
      <p:sp>
        <p:nvSpPr>
          <p:cNvPr id="4" name="Slide Number Placeholder 3"/>
          <p:cNvSpPr>
            <a:spLocks noGrp="1"/>
          </p:cNvSpPr>
          <p:nvPr>
            <p:ph type="sldNum" sz="quarter" idx="10"/>
          </p:nvPr>
        </p:nvSpPr>
        <p:spPr/>
        <p:txBody>
          <a:bodyPr/>
          <a:lstStyle/>
          <a:p>
            <a:fld id="{AC97A31A-494B-4294-92D6-FCE47D759DCC}" type="slidenum">
              <a:rPr lang="en-CA" smtClean="0"/>
              <a:t>11</a:t>
            </a:fld>
            <a:endParaRPr lang="en-CA"/>
          </a:p>
        </p:txBody>
      </p:sp>
    </p:spTree>
    <p:extLst>
      <p:ext uri="{BB962C8B-B14F-4D97-AF65-F5344CB8AC3E}">
        <p14:creationId xmlns:p14="http://schemas.microsoft.com/office/powerpoint/2010/main" val="2539449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E2CD514-1842-4B00-A0A5-78C68263E6C7}" type="datetimeFigureOut">
              <a:rPr lang="en-CA" smtClean="0"/>
              <a:t>24/02/2015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D62368F-3C4A-474A-A5A6-E8C878CBFE1B}" type="slidenum">
              <a:rPr lang="en-CA" smtClean="0"/>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2CD514-1842-4B00-A0A5-78C68263E6C7}" type="datetimeFigureOut">
              <a:rPr lang="en-CA" smtClean="0"/>
              <a:t>24/02/2015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D62368F-3C4A-474A-A5A6-E8C878CBFE1B}" type="slidenum">
              <a:rPr lang="en-CA" smtClean="0"/>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2CD514-1842-4B00-A0A5-78C68263E6C7}" type="datetimeFigureOut">
              <a:rPr lang="en-CA" smtClean="0"/>
              <a:t>24/02/2015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D62368F-3C4A-474A-A5A6-E8C878CBFE1B}" type="slidenum">
              <a:rPr lang="en-CA" smtClean="0"/>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CD514-1842-4B00-A0A5-78C68263E6C7}" type="datetimeFigureOut">
              <a:rPr lang="en-CA" smtClean="0"/>
              <a:t>24/02/2015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D62368F-3C4A-474A-A5A6-E8C878CBFE1B}" type="slidenum">
              <a:rPr lang="en-CA" smtClean="0"/>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2E2CD514-1842-4B00-A0A5-78C68263E6C7}" type="datetimeFigureOut">
              <a:rPr lang="en-CA" smtClean="0"/>
              <a:t>24/02/2015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D62368F-3C4A-474A-A5A6-E8C878CBFE1B}" type="slidenum">
              <a:rPr lang="en-CA" smtClean="0"/>
              <a:t>‹#›</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E2CD514-1842-4B00-A0A5-78C68263E6C7}" type="datetimeFigureOut">
              <a:rPr lang="en-CA" smtClean="0"/>
              <a:t>24/02/2015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D62368F-3C4A-474A-A5A6-E8C878CBFE1B}" type="slidenum">
              <a:rPr lang="en-CA" smtClean="0"/>
              <a:t>‹#›</a:t>
            </a:fld>
            <a:endParaRPr lang="en-CA"/>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E2CD514-1842-4B00-A0A5-78C68263E6C7}" type="datetimeFigureOut">
              <a:rPr lang="en-CA" smtClean="0"/>
              <a:t>24/02/2015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D62368F-3C4A-474A-A5A6-E8C878CBFE1B}" type="slidenum">
              <a:rPr lang="en-CA" smtClean="0"/>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E2CD514-1842-4B00-A0A5-78C68263E6C7}" type="datetimeFigureOut">
              <a:rPr lang="en-CA" smtClean="0"/>
              <a:t>24/02/2015</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D62368F-3C4A-474A-A5A6-E8C878CBFE1B}" type="slidenum">
              <a:rPr lang="en-CA" smtClean="0"/>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2CD514-1842-4B00-A0A5-78C68263E6C7}" type="datetimeFigureOut">
              <a:rPr lang="en-CA" smtClean="0"/>
              <a:t>24/02/2015</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D62368F-3C4A-474A-A5A6-E8C878CBFE1B}" type="slidenum">
              <a:rPr lang="en-CA" smtClean="0"/>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2E2CD514-1842-4B00-A0A5-78C68263E6C7}" type="datetimeFigureOut">
              <a:rPr lang="en-CA" smtClean="0"/>
              <a:t>24/02/2015</a:t>
            </a:fld>
            <a:endParaRPr lang="en-CA"/>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CA"/>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9D62368F-3C4A-474A-A5A6-E8C878CBFE1B}" type="slidenum">
              <a:rPr lang="en-CA" smtClean="0"/>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2CD514-1842-4B00-A0A5-78C68263E6C7}" type="datetimeFigureOut">
              <a:rPr lang="en-CA" smtClean="0"/>
              <a:t>24/02/2015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D62368F-3C4A-474A-A5A6-E8C878CBFE1B}" type="slidenum">
              <a:rPr lang="en-CA" smtClean="0"/>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2E2CD514-1842-4B00-A0A5-78C68263E6C7}" type="datetimeFigureOut">
              <a:rPr lang="en-CA" smtClean="0"/>
              <a:t>24/02/2015</a:t>
            </a:fld>
            <a:endParaRPr lang="en-CA"/>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CA"/>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9D62368F-3C4A-474A-A5A6-E8C878CBFE1B}" type="slidenum">
              <a:rPr lang="en-CA" smtClean="0"/>
              <a:t>‹#›</a:t>
            </a:fld>
            <a:endParaRPr lang="en-CA"/>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The evolution of python</a:t>
            </a:r>
            <a:endParaRPr lang="en-CA" dirty="0"/>
          </a:p>
        </p:txBody>
      </p:sp>
      <p:sp>
        <p:nvSpPr>
          <p:cNvPr id="3" name="Subtitle 2"/>
          <p:cNvSpPr>
            <a:spLocks noGrp="1"/>
          </p:cNvSpPr>
          <p:nvPr>
            <p:ph type="subTitle" idx="1"/>
          </p:nvPr>
        </p:nvSpPr>
        <p:spPr/>
        <p:txBody>
          <a:bodyPr/>
          <a:lstStyle/>
          <a:p>
            <a:r>
              <a:rPr lang="en-CA" dirty="0" smtClean="0"/>
              <a:t>Erika </a:t>
            </a:r>
            <a:r>
              <a:rPr lang="en-CA" dirty="0" err="1" smtClean="0"/>
              <a:t>burdon</a:t>
            </a:r>
            <a:r>
              <a:rPr lang="en-CA" dirty="0" smtClean="0"/>
              <a:t> * February 2015</a:t>
            </a:r>
            <a:endParaRPr lang="en-CA"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99770" y="5805263"/>
            <a:ext cx="1992064" cy="69663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06418" y="5661248"/>
            <a:ext cx="757435" cy="984666"/>
          </a:xfrm>
          <a:prstGeom prst="rect">
            <a:avLst/>
          </a:prstGeom>
        </p:spPr>
      </p:pic>
    </p:spTree>
    <p:extLst>
      <p:ext uri="{BB962C8B-B14F-4D97-AF65-F5344CB8AC3E}">
        <p14:creationId xmlns:p14="http://schemas.microsoft.com/office/powerpoint/2010/main" val="20028921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RESULTS – M3</a:t>
            </a:r>
            <a:endParaRPr lang="en-CA"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CA" sz="2000" dirty="0" smtClean="0"/>
              <a:t>Effects </a:t>
            </a:r>
            <a:r>
              <a:rPr lang="en-CA" sz="2000" dirty="0"/>
              <a:t>have not yet been </a:t>
            </a:r>
            <a:r>
              <a:rPr lang="en-CA" sz="2000" dirty="0" smtClean="0"/>
              <a:t>seen (Recent Data</a:t>
            </a:r>
            <a:r>
              <a:rPr lang="en-CA" sz="2000" dirty="0" smtClean="0"/>
              <a:t>)</a:t>
            </a:r>
          </a:p>
          <a:p>
            <a:pPr>
              <a:buFont typeface="Arial" panose="020B0604020202020204" pitchFamily="34" charset="0"/>
              <a:buChar char="•"/>
            </a:pPr>
            <a:endParaRPr lang="en-CA" sz="2000" dirty="0" smtClean="0"/>
          </a:p>
          <a:p>
            <a:pPr>
              <a:buFont typeface="Arial" panose="020B0604020202020204" pitchFamily="34" charset="0"/>
              <a:buChar char="•"/>
            </a:pPr>
            <a:r>
              <a:rPr lang="en-CA" sz="2000" dirty="0" smtClean="0"/>
              <a:t>No pretty pictures, sorry.</a:t>
            </a:r>
          </a:p>
          <a:p>
            <a:pPr>
              <a:buFont typeface="Arial" panose="020B0604020202020204" pitchFamily="34" charset="0"/>
              <a:buChar char="•"/>
            </a:pPr>
            <a:endParaRPr lang="en-CA" sz="2000" dirty="0"/>
          </a:p>
          <a:p>
            <a:pPr>
              <a:buFont typeface="Arial" panose="020B0604020202020204" pitchFamily="34" charset="0"/>
              <a:buChar char="•"/>
            </a:pPr>
            <a:r>
              <a:rPr lang="en-CA" sz="2000" dirty="0"/>
              <a:t>C</a:t>
            </a:r>
            <a:r>
              <a:rPr lang="en-CA" sz="2000" dirty="0" smtClean="0"/>
              <a:t>lear shift from industry to general domain</a:t>
            </a:r>
          </a:p>
          <a:p>
            <a:endParaRPr lang="en-CA" sz="2000" dirty="0"/>
          </a:p>
        </p:txBody>
      </p:sp>
    </p:spTree>
    <p:extLst>
      <p:ext uri="{BB962C8B-B14F-4D97-AF65-F5344CB8AC3E}">
        <p14:creationId xmlns:p14="http://schemas.microsoft.com/office/powerpoint/2010/main" val="3994418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Lessons learned</a:t>
            </a:r>
            <a:endParaRPr lang="en-CA"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CA" sz="2000" dirty="0" smtClean="0"/>
              <a:t>New tools: Import.io,  </a:t>
            </a:r>
            <a:r>
              <a:rPr lang="en-CA" sz="2000" dirty="0" err="1" smtClean="0"/>
              <a:t>Scrapy</a:t>
            </a:r>
            <a:endParaRPr lang="en-CA" sz="2000" dirty="0" smtClean="0"/>
          </a:p>
          <a:p>
            <a:pPr>
              <a:buFont typeface="Arial" panose="020B0604020202020204" pitchFamily="34" charset="0"/>
              <a:buChar char="•"/>
            </a:pPr>
            <a:endParaRPr lang="en-CA" sz="2000" dirty="0" smtClean="0"/>
          </a:p>
          <a:p>
            <a:pPr>
              <a:buFont typeface="Arial" panose="020B0604020202020204" pitchFamily="34" charset="0"/>
              <a:buChar char="•"/>
            </a:pPr>
            <a:r>
              <a:rPr lang="en-CA" sz="2000" dirty="0" smtClean="0"/>
              <a:t>I hate parsing</a:t>
            </a:r>
          </a:p>
          <a:p>
            <a:pPr>
              <a:buFont typeface="Arial" panose="020B0604020202020204" pitchFamily="34" charset="0"/>
              <a:buChar char="•"/>
            </a:pPr>
            <a:endParaRPr lang="en-CA" sz="2000" dirty="0" smtClean="0"/>
          </a:p>
          <a:p>
            <a:pPr>
              <a:buFont typeface="Arial" panose="020B0604020202020204" pitchFamily="34" charset="0"/>
              <a:buChar char="•"/>
            </a:pPr>
            <a:r>
              <a:rPr lang="en-CA" sz="2000" dirty="0" smtClean="0"/>
              <a:t>Python’s really cool – found complex/fully supported projects, not just basic parsing/scripting/automation</a:t>
            </a:r>
            <a:endParaRPr lang="en-CA" sz="2000" dirty="0"/>
          </a:p>
        </p:txBody>
      </p:sp>
    </p:spTree>
    <p:extLst>
      <p:ext uri="{BB962C8B-B14F-4D97-AF65-F5344CB8AC3E}">
        <p14:creationId xmlns:p14="http://schemas.microsoft.com/office/powerpoint/2010/main" val="2423295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Question</a:t>
            </a:r>
            <a:endParaRPr lang="en-CA" dirty="0"/>
          </a:p>
        </p:txBody>
      </p:sp>
      <p:sp>
        <p:nvSpPr>
          <p:cNvPr id="3" name="Content Placeholder 2"/>
          <p:cNvSpPr>
            <a:spLocks noGrp="1"/>
          </p:cNvSpPr>
          <p:nvPr>
            <p:ph idx="1"/>
          </p:nvPr>
        </p:nvSpPr>
        <p:spPr>
          <a:xfrm>
            <a:off x="1403648" y="2492896"/>
            <a:ext cx="6840760" cy="675413"/>
          </a:xfrm>
        </p:spPr>
        <p:txBody>
          <a:bodyPr>
            <a:noAutofit/>
          </a:bodyPr>
          <a:lstStyle/>
          <a:p>
            <a:r>
              <a:rPr lang="en-CA" sz="3000" dirty="0" smtClean="0"/>
              <a:t>How has Python become stronger?</a:t>
            </a:r>
            <a:endParaRPr lang="en-CA" sz="3000" dirty="0"/>
          </a:p>
        </p:txBody>
      </p:sp>
    </p:spTree>
    <p:extLst>
      <p:ext uri="{BB962C8B-B14F-4D97-AF65-F5344CB8AC3E}">
        <p14:creationId xmlns:p14="http://schemas.microsoft.com/office/powerpoint/2010/main" val="8471958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548680"/>
            <a:ext cx="7925504" cy="764704"/>
          </a:xfrm>
        </p:spPr>
        <p:txBody>
          <a:bodyPr/>
          <a:lstStyle/>
          <a:p>
            <a:r>
              <a:rPr lang="en-CA" dirty="0"/>
              <a:t>Solution: Research, not an automated tool</a:t>
            </a:r>
            <a:br>
              <a:rPr lang="en-CA" dirty="0"/>
            </a:br>
            <a:endParaRPr lang="en-CA" dirty="0"/>
          </a:p>
        </p:txBody>
      </p:sp>
      <p:sp>
        <p:nvSpPr>
          <p:cNvPr id="3" name="Content Placeholder 2"/>
          <p:cNvSpPr>
            <a:spLocks noGrp="1"/>
          </p:cNvSpPr>
          <p:nvPr>
            <p:ph idx="1"/>
          </p:nvPr>
        </p:nvSpPr>
        <p:spPr>
          <a:xfrm>
            <a:off x="611560" y="1556792"/>
            <a:ext cx="7920880" cy="2760420"/>
          </a:xfrm>
        </p:spPr>
        <p:txBody>
          <a:bodyPr>
            <a:normAutofit fontScale="92500" lnSpcReduction="10000"/>
          </a:bodyPr>
          <a:lstStyle/>
          <a:p>
            <a:pPr marL="0" indent="0"/>
            <a:r>
              <a:rPr lang="en-CA" sz="2200" dirty="0" smtClean="0"/>
              <a:t>Three parts of a language:</a:t>
            </a:r>
          </a:p>
          <a:p>
            <a:pPr marL="0" indent="0"/>
            <a:endParaRPr lang="en-CA" sz="2200" dirty="0" smtClean="0"/>
          </a:p>
          <a:p>
            <a:pPr>
              <a:buFont typeface="Arial" panose="020B0604020202020204" pitchFamily="34" charset="0"/>
              <a:buChar char="•"/>
            </a:pPr>
            <a:r>
              <a:rPr lang="en-CA" sz="2200" dirty="0" smtClean="0"/>
              <a:t>Source </a:t>
            </a:r>
            <a:r>
              <a:rPr lang="en-CA" sz="2200" dirty="0" smtClean="0"/>
              <a:t>code – </a:t>
            </a:r>
            <a:r>
              <a:rPr lang="en-CA" sz="2200" dirty="0" smtClean="0"/>
              <a:t>Python </a:t>
            </a:r>
            <a:r>
              <a:rPr lang="en-CA" sz="2200" dirty="0" smtClean="0"/>
              <a:t>Version(s) and Open-source </a:t>
            </a:r>
            <a:r>
              <a:rPr lang="en-CA" sz="2200" dirty="0" smtClean="0"/>
              <a:t>packages</a:t>
            </a:r>
          </a:p>
          <a:p>
            <a:pPr>
              <a:buFont typeface="Arial" panose="020B0604020202020204" pitchFamily="34" charset="0"/>
              <a:buChar char="•"/>
            </a:pPr>
            <a:endParaRPr lang="en-CA" sz="2200" dirty="0" smtClean="0"/>
          </a:p>
          <a:p>
            <a:pPr>
              <a:buFont typeface="Arial" panose="020B0604020202020204" pitchFamily="34" charset="0"/>
              <a:buChar char="•"/>
            </a:pPr>
            <a:r>
              <a:rPr lang="en-CA" sz="2200" dirty="0" smtClean="0"/>
              <a:t>Projects supported by Python</a:t>
            </a:r>
          </a:p>
          <a:p>
            <a:pPr>
              <a:buFont typeface="Arial" panose="020B0604020202020204" pitchFamily="34" charset="0"/>
              <a:buChar char="•"/>
            </a:pPr>
            <a:endParaRPr lang="en-CA" sz="2200" dirty="0" smtClean="0"/>
          </a:p>
          <a:p>
            <a:pPr>
              <a:buFont typeface="Arial" panose="020B0604020202020204" pitchFamily="34" charset="0"/>
              <a:buChar char="•"/>
            </a:pPr>
            <a:r>
              <a:rPr lang="en-CA" sz="2200" dirty="0" smtClean="0"/>
              <a:t>Community / Users of Python</a:t>
            </a:r>
          </a:p>
          <a:p>
            <a:pPr marL="0" indent="0"/>
            <a:endParaRPr lang="en-CA" sz="2200" dirty="0" smtClean="0"/>
          </a:p>
          <a:p>
            <a:endParaRPr lang="en-CA" sz="2200" dirty="0"/>
          </a:p>
        </p:txBody>
      </p:sp>
    </p:spTree>
    <p:extLst>
      <p:ext uri="{BB962C8B-B14F-4D97-AF65-F5344CB8AC3E}">
        <p14:creationId xmlns:p14="http://schemas.microsoft.com/office/powerpoint/2010/main" val="15360347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965064" cy="5356056"/>
          </a:xfrm>
        </p:spPr>
        <p:txBody>
          <a:bodyPr>
            <a:normAutofit/>
          </a:bodyPr>
          <a:lstStyle/>
          <a:p>
            <a:pPr algn="ctr"/>
            <a:r>
              <a:rPr lang="en-CA" sz="2000" dirty="0" smtClean="0"/>
              <a:t>PART A – SOURCE</a:t>
            </a:r>
          </a:p>
          <a:p>
            <a:pPr algn="ctr"/>
            <a:endParaRPr lang="en-CA" sz="2000" dirty="0" smtClean="0"/>
          </a:p>
          <a:p>
            <a:r>
              <a:rPr lang="en-CA" sz="2000" dirty="0" smtClean="0"/>
              <a:t>1.0 – Visual inspection</a:t>
            </a:r>
            <a:endParaRPr lang="en-CA" sz="2000" dirty="0" smtClean="0"/>
          </a:p>
          <a:p>
            <a:pPr>
              <a:buFont typeface="Arial" panose="020B0604020202020204" pitchFamily="34" charset="0"/>
              <a:buChar char="•"/>
            </a:pPr>
            <a:r>
              <a:rPr lang="en-CA" sz="2000" dirty="0" smtClean="0"/>
              <a:t>Watch GOURCE </a:t>
            </a:r>
            <a:r>
              <a:rPr lang="en-CA" sz="2000" dirty="0" smtClean="0"/>
              <a:t>Video</a:t>
            </a:r>
          </a:p>
          <a:p>
            <a:pPr>
              <a:buFont typeface="Arial" panose="020B0604020202020204" pitchFamily="34" charset="0"/>
              <a:buChar char="•"/>
            </a:pPr>
            <a:endParaRPr lang="en-CA" sz="2000" dirty="0" smtClean="0"/>
          </a:p>
          <a:p>
            <a:pPr marL="0" indent="0"/>
            <a:r>
              <a:rPr lang="en-CA" sz="2000" dirty="0" smtClean="0"/>
              <a:t>2.0 – Statistics</a:t>
            </a:r>
          </a:p>
          <a:p>
            <a:pPr>
              <a:buFont typeface="Arial" panose="020B0604020202020204" pitchFamily="34" charset="0"/>
              <a:buChar char="•"/>
            </a:pPr>
            <a:r>
              <a:rPr lang="en-CA" sz="2000" dirty="0"/>
              <a:t>Write </a:t>
            </a:r>
            <a:r>
              <a:rPr lang="en-CA" sz="2000" dirty="0" smtClean="0"/>
              <a:t>Script; get</a:t>
            </a:r>
            <a:r>
              <a:rPr lang="en-CA" sz="2000" dirty="0"/>
              <a:t>: name, date, size</a:t>
            </a:r>
          </a:p>
          <a:p>
            <a:pPr>
              <a:buFont typeface="Arial" panose="020B0604020202020204" pitchFamily="34" charset="0"/>
              <a:buChar char="•"/>
            </a:pPr>
            <a:r>
              <a:rPr lang="en-CA" sz="2000" dirty="0"/>
              <a:t>Graph results</a:t>
            </a:r>
          </a:p>
          <a:p>
            <a:pPr>
              <a:buFont typeface="Arial" panose="020B0604020202020204" pitchFamily="34" charset="0"/>
              <a:buChar char="•"/>
            </a:pPr>
            <a:r>
              <a:rPr lang="en-CA" sz="2000" dirty="0" smtClean="0"/>
              <a:t>Visit docs: What features </a:t>
            </a:r>
            <a:r>
              <a:rPr lang="en-CA" sz="2000" dirty="0"/>
              <a:t>added per release?</a:t>
            </a:r>
          </a:p>
          <a:p>
            <a:pPr marL="0" indent="0"/>
            <a:endParaRPr lang="en-CA" sz="2000" dirty="0" smtClean="0"/>
          </a:p>
        </p:txBody>
      </p:sp>
      <p:sp>
        <p:nvSpPr>
          <p:cNvPr id="4" name="Content Placeholder 3"/>
          <p:cNvSpPr>
            <a:spLocks noGrp="1"/>
          </p:cNvSpPr>
          <p:nvPr>
            <p:ph sz="half" idx="2"/>
          </p:nvPr>
        </p:nvSpPr>
        <p:spPr>
          <a:xfrm>
            <a:off x="4860032" y="1124744"/>
            <a:ext cx="3528392" cy="3712464"/>
          </a:xfrm>
        </p:spPr>
        <p:txBody>
          <a:bodyPr>
            <a:normAutofit/>
          </a:bodyPr>
          <a:lstStyle/>
          <a:p>
            <a:pPr algn="ctr"/>
            <a:r>
              <a:rPr lang="en-CA" sz="2000" dirty="0" smtClean="0"/>
              <a:t>PART B – PACKAGES</a:t>
            </a:r>
          </a:p>
          <a:p>
            <a:pPr algn="ctr"/>
            <a:endParaRPr lang="en-CA" sz="2000" dirty="0" smtClean="0"/>
          </a:p>
          <a:p>
            <a:pPr>
              <a:buFont typeface="Arial" panose="020B0604020202020204" pitchFamily="34" charset="0"/>
              <a:buChar char="•"/>
            </a:pPr>
            <a:r>
              <a:rPr lang="en-CA" sz="2000" dirty="0" smtClean="0"/>
              <a:t>Visit </a:t>
            </a:r>
            <a:r>
              <a:rPr lang="en-CA" sz="2000" dirty="0" err="1" smtClean="0"/>
              <a:t>PyPi</a:t>
            </a:r>
            <a:r>
              <a:rPr lang="en-CA" sz="2000" dirty="0" smtClean="0"/>
              <a:t> package index</a:t>
            </a:r>
          </a:p>
          <a:p>
            <a:pPr>
              <a:buFont typeface="Arial" panose="020B0604020202020204" pitchFamily="34" charset="0"/>
              <a:buChar char="•"/>
            </a:pPr>
            <a:r>
              <a:rPr lang="en-CA" sz="2000" dirty="0" smtClean="0"/>
              <a:t>Write script; get name, upload date(s), size(s)</a:t>
            </a:r>
          </a:p>
          <a:p>
            <a:pPr>
              <a:buFont typeface="Arial" panose="020B0604020202020204" pitchFamily="34" charset="0"/>
              <a:buChar char="•"/>
            </a:pPr>
            <a:r>
              <a:rPr lang="en-CA" sz="2000" dirty="0" smtClean="0"/>
              <a:t>Graph results</a:t>
            </a:r>
          </a:p>
        </p:txBody>
      </p:sp>
      <p:sp>
        <p:nvSpPr>
          <p:cNvPr id="2" name="Title 1"/>
          <p:cNvSpPr>
            <a:spLocks noGrp="1"/>
          </p:cNvSpPr>
          <p:nvPr>
            <p:ph type="title"/>
          </p:nvPr>
        </p:nvSpPr>
        <p:spPr/>
        <p:txBody>
          <a:bodyPr/>
          <a:lstStyle/>
          <a:p>
            <a:pPr algn="ctr"/>
            <a:r>
              <a:rPr lang="en-CA" dirty="0" smtClean="0"/>
              <a:t>Methodology </a:t>
            </a:r>
            <a:r>
              <a:rPr lang="en-CA" dirty="0" smtClean="0"/>
              <a:t>1</a:t>
            </a:r>
            <a:endParaRPr lang="en-CA" dirty="0"/>
          </a:p>
        </p:txBody>
      </p:sp>
    </p:spTree>
    <p:extLst>
      <p:ext uri="{BB962C8B-B14F-4D97-AF65-F5344CB8AC3E}">
        <p14:creationId xmlns:p14="http://schemas.microsoft.com/office/powerpoint/2010/main" val="8588536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Methodology </a:t>
            </a:r>
            <a:r>
              <a:rPr lang="en-CA" dirty="0" smtClean="0"/>
              <a:t>2 </a:t>
            </a:r>
            <a:r>
              <a:rPr lang="en-CA" dirty="0"/>
              <a:t/>
            </a:r>
            <a:br>
              <a:rPr lang="en-CA" dirty="0"/>
            </a:br>
            <a:r>
              <a:rPr lang="en-CA" dirty="0" smtClean="0"/>
              <a:t>SUPPORTED </a:t>
            </a:r>
            <a:r>
              <a:rPr lang="en-CA" dirty="0" smtClean="0"/>
              <a:t>PROJECTS</a:t>
            </a:r>
            <a:endParaRPr lang="en-CA" dirty="0"/>
          </a:p>
        </p:txBody>
      </p:sp>
      <p:sp>
        <p:nvSpPr>
          <p:cNvPr id="3" name="Content Placeholder 2"/>
          <p:cNvSpPr>
            <a:spLocks noGrp="1"/>
          </p:cNvSpPr>
          <p:nvPr>
            <p:ph idx="1"/>
          </p:nvPr>
        </p:nvSpPr>
        <p:spPr>
          <a:xfrm>
            <a:off x="827584" y="1412776"/>
            <a:ext cx="7133416" cy="2616404"/>
          </a:xfrm>
        </p:spPr>
        <p:txBody>
          <a:bodyPr>
            <a:normAutofit/>
          </a:bodyPr>
          <a:lstStyle/>
          <a:p>
            <a:pPr marL="0" indent="0"/>
            <a:endParaRPr lang="en-CA" sz="2000" dirty="0" smtClean="0"/>
          </a:p>
          <a:p>
            <a:pPr marL="285750" indent="-285750">
              <a:buFont typeface="Arial" panose="020B0604020202020204" pitchFamily="34" charset="0"/>
              <a:buChar char="•"/>
            </a:pPr>
            <a:r>
              <a:rPr lang="en-CA" sz="2000" dirty="0" smtClean="0"/>
              <a:t>Why would Python be chosen over another language?</a:t>
            </a:r>
          </a:p>
          <a:p>
            <a:pPr marL="285750" indent="-285750">
              <a:buFont typeface="Arial" panose="020B0604020202020204" pitchFamily="34" charset="0"/>
              <a:buChar char="•"/>
            </a:pPr>
            <a:endParaRPr lang="en-CA" sz="2000" dirty="0" smtClean="0"/>
          </a:p>
          <a:p>
            <a:pPr marL="285750" indent="-285750">
              <a:buFont typeface="Arial" panose="020B0604020202020204" pitchFamily="34" charset="0"/>
              <a:buChar char="•"/>
            </a:pPr>
            <a:r>
              <a:rPr lang="en-CA" sz="2000" dirty="0" smtClean="0"/>
              <a:t>Read success stories – what projects have worked?</a:t>
            </a:r>
          </a:p>
          <a:p>
            <a:pPr marL="285750" indent="-285750">
              <a:buFont typeface="Arial" panose="020B0604020202020204" pitchFamily="34" charset="0"/>
              <a:buChar char="•"/>
            </a:pPr>
            <a:endParaRPr lang="en-CA" sz="2000" dirty="0"/>
          </a:p>
          <a:p>
            <a:pPr marL="285750" indent="-285750">
              <a:buFont typeface="Arial" panose="020B0604020202020204" pitchFamily="34" charset="0"/>
              <a:buChar char="•"/>
            </a:pPr>
            <a:r>
              <a:rPr lang="en-CA" sz="2000" dirty="0" smtClean="0"/>
              <a:t>Increased demand?</a:t>
            </a:r>
            <a:endParaRPr lang="en-CA" sz="2000" dirty="0"/>
          </a:p>
        </p:txBody>
      </p:sp>
    </p:spTree>
    <p:extLst>
      <p:ext uri="{BB962C8B-B14F-4D97-AF65-F5344CB8AC3E}">
        <p14:creationId xmlns:p14="http://schemas.microsoft.com/office/powerpoint/2010/main" val="6313875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Methodology </a:t>
            </a:r>
            <a:r>
              <a:rPr lang="en-CA" dirty="0" smtClean="0"/>
              <a:t>3</a:t>
            </a:r>
            <a:br>
              <a:rPr lang="en-CA" dirty="0" smtClean="0"/>
            </a:br>
            <a:r>
              <a:rPr lang="en-CA" dirty="0" smtClean="0"/>
              <a:t>USER </a:t>
            </a:r>
            <a:r>
              <a:rPr lang="en-CA" dirty="0" smtClean="0"/>
              <a:t>BASE</a:t>
            </a:r>
            <a:endParaRPr lang="en-CA" dirty="0"/>
          </a:p>
        </p:txBody>
      </p:sp>
      <p:sp>
        <p:nvSpPr>
          <p:cNvPr id="3" name="Content Placeholder 2"/>
          <p:cNvSpPr>
            <a:spLocks noGrp="1"/>
          </p:cNvSpPr>
          <p:nvPr>
            <p:ph idx="1"/>
          </p:nvPr>
        </p:nvSpPr>
        <p:spPr>
          <a:xfrm>
            <a:off x="827584" y="1628800"/>
            <a:ext cx="7520940" cy="1680300"/>
          </a:xfrm>
        </p:spPr>
        <p:txBody>
          <a:bodyPr>
            <a:normAutofit/>
          </a:bodyPr>
          <a:lstStyle/>
          <a:p>
            <a:pPr>
              <a:buFont typeface="Arial" panose="020B0604020202020204" pitchFamily="34" charset="0"/>
              <a:buChar char="•"/>
            </a:pPr>
            <a:r>
              <a:rPr lang="en-CA" sz="2000" dirty="0" smtClean="0"/>
              <a:t>Register  for and explore official Python community</a:t>
            </a:r>
          </a:p>
          <a:p>
            <a:pPr>
              <a:buFont typeface="Arial" panose="020B0604020202020204" pitchFamily="34" charset="0"/>
              <a:buChar char="•"/>
            </a:pPr>
            <a:endParaRPr lang="en-CA" sz="2000" dirty="0" smtClean="0"/>
          </a:p>
          <a:p>
            <a:pPr>
              <a:buFont typeface="Arial" panose="020B0604020202020204" pitchFamily="34" charset="0"/>
              <a:buChar char="•"/>
            </a:pPr>
            <a:r>
              <a:rPr lang="en-CA" sz="2000" dirty="0" smtClean="0"/>
              <a:t>Read Blogs – where is Python used?</a:t>
            </a:r>
          </a:p>
          <a:p>
            <a:pPr>
              <a:buFont typeface="Arial" panose="020B0604020202020204" pitchFamily="34" charset="0"/>
              <a:buChar char="•"/>
            </a:pPr>
            <a:endParaRPr lang="en-CA" sz="2000" dirty="0"/>
          </a:p>
        </p:txBody>
      </p:sp>
    </p:spTree>
    <p:extLst>
      <p:ext uri="{BB962C8B-B14F-4D97-AF65-F5344CB8AC3E}">
        <p14:creationId xmlns:p14="http://schemas.microsoft.com/office/powerpoint/2010/main" val="6313875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79512" y="3212976"/>
            <a:ext cx="4318835" cy="2509455"/>
          </a:xfrm>
        </p:spPr>
      </p:pic>
      <p:pic>
        <p:nvPicPr>
          <p:cNvPr id="6" name="Content Placeholder 5"/>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4572000" y="3212977"/>
            <a:ext cx="4438844" cy="2520279"/>
          </a:xfrm>
        </p:spPr>
      </p:pic>
      <p:sp>
        <p:nvSpPr>
          <p:cNvPr id="4" name="Title 3"/>
          <p:cNvSpPr>
            <a:spLocks noGrp="1"/>
          </p:cNvSpPr>
          <p:nvPr>
            <p:ph type="title"/>
          </p:nvPr>
        </p:nvSpPr>
        <p:spPr/>
        <p:txBody>
          <a:bodyPr/>
          <a:lstStyle/>
          <a:p>
            <a:pPr algn="ctr"/>
            <a:r>
              <a:rPr lang="en-CA" dirty="0"/>
              <a:t>RESULTS M1 – PART A</a:t>
            </a:r>
            <a:endParaRPr lang="en-CA" dirty="0"/>
          </a:p>
        </p:txBody>
      </p:sp>
      <p:sp>
        <p:nvSpPr>
          <p:cNvPr id="7" name="TextBox 6"/>
          <p:cNvSpPr txBox="1"/>
          <p:nvPr/>
        </p:nvSpPr>
        <p:spPr>
          <a:xfrm>
            <a:off x="5736265" y="6514311"/>
            <a:ext cx="3369833" cy="276999"/>
          </a:xfrm>
          <a:prstGeom prst="rect">
            <a:avLst/>
          </a:prstGeom>
          <a:noFill/>
        </p:spPr>
        <p:txBody>
          <a:bodyPr wrap="none" rtlCol="0">
            <a:spAutoFit/>
          </a:bodyPr>
          <a:lstStyle/>
          <a:p>
            <a:r>
              <a:rPr lang="en-CA" sz="1200" i="1" dirty="0" smtClean="0"/>
              <a:t>Check out my M1 README for all screenshots</a:t>
            </a:r>
            <a:endParaRPr lang="en-CA" sz="1200" i="1" dirty="0"/>
          </a:p>
        </p:txBody>
      </p:sp>
      <p:sp>
        <p:nvSpPr>
          <p:cNvPr id="2" name="TextBox 1"/>
          <p:cNvSpPr txBox="1"/>
          <p:nvPr/>
        </p:nvSpPr>
        <p:spPr>
          <a:xfrm>
            <a:off x="683568" y="1268760"/>
            <a:ext cx="6840760" cy="1446550"/>
          </a:xfrm>
          <a:prstGeom prst="rect">
            <a:avLst/>
          </a:prstGeom>
          <a:noFill/>
        </p:spPr>
        <p:txBody>
          <a:bodyPr wrap="square" rtlCol="0">
            <a:spAutoFit/>
          </a:bodyPr>
          <a:lstStyle/>
          <a:p>
            <a:r>
              <a:rPr lang="en-CA" sz="2200" b="1" dirty="0" err="1" smtClean="0"/>
              <a:t>Gource</a:t>
            </a:r>
            <a:r>
              <a:rPr lang="en-CA" sz="2200" b="1" dirty="0" smtClean="0"/>
              <a:t> Visualization asserted:</a:t>
            </a:r>
          </a:p>
          <a:p>
            <a:pPr marL="285750" indent="-285750">
              <a:buFont typeface="Arial" charset="0"/>
              <a:buChar char="•"/>
            </a:pPr>
            <a:r>
              <a:rPr lang="en-CA" sz="2200" b="1" dirty="0" smtClean="0"/>
              <a:t>Continuous change</a:t>
            </a:r>
          </a:p>
          <a:p>
            <a:pPr marL="285750" indent="-285750">
              <a:buFont typeface="Arial" charset="0"/>
              <a:buChar char="•"/>
            </a:pPr>
            <a:r>
              <a:rPr lang="en-CA" sz="2200" b="1" dirty="0" smtClean="0"/>
              <a:t>Increasing complexity (+ maintenance)</a:t>
            </a:r>
          </a:p>
          <a:p>
            <a:pPr marL="285750" indent="-285750">
              <a:buFont typeface="Arial" charset="0"/>
              <a:buChar char="•"/>
            </a:pPr>
            <a:r>
              <a:rPr lang="en-CA" sz="2200" b="1" dirty="0" smtClean="0"/>
              <a:t>Continuous growth</a:t>
            </a:r>
            <a:endParaRPr lang="en-CA" sz="2200" b="1" dirty="0"/>
          </a:p>
        </p:txBody>
      </p:sp>
    </p:spTree>
    <p:extLst>
      <p:ext uri="{BB962C8B-B14F-4D97-AF65-F5344CB8AC3E}">
        <p14:creationId xmlns:p14="http://schemas.microsoft.com/office/powerpoint/2010/main" val="26893245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RESULTS – m1 part b</a:t>
            </a:r>
            <a:endParaRPr lang="en-CA"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CA" sz="2200" dirty="0" smtClean="0"/>
              <a:t>Also: continuous change, increasing complexity, continuous growth</a:t>
            </a:r>
          </a:p>
          <a:p>
            <a:pPr>
              <a:buFont typeface="Arial" panose="020B0604020202020204" pitchFamily="34" charset="0"/>
              <a:buChar char="•"/>
            </a:pPr>
            <a:endParaRPr lang="en-CA" sz="2200" dirty="0" smtClean="0"/>
          </a:p>
          <a:p>
            <a:pPr>
              <a:buFont typeface="Arial" panose="020B0604020202020204" pitchFamily="34" charset="0"/>
              <a:buChar char="•"/>
            </a:pPr>
            <a:r>
              <a:rPr lang="en-CA" sz="2200" dirty="0" smtClean="0"/>
              <a:t>New: law </a:t>
            </a:r>
            <a:r>
              <a:rPr lang="en-CA" sz="2200" dirty="0"/>
              <a:t>of familiarity </a:t>
            </a:r>
            <a:r>
              <a:rPr lang="en-CA" sz="2200" b="0" i="1" dirty="0" smtClean="0"/>
              <a:t>forced </a:t>
            </a:r>
            <a:r>
              <a:rPr lang="en-CA" sz="2200" b="0" i="1" dirty="0"/>
              <a:t>to update in order to keep same </a:t>
            </a:r>
            <a:r>
              <a:rPr lang="en-CA" sz="2200" b="0" i="1" dirty="0" smtClean="0"/>
              <a:t>functionality</a:t>
            </a:r>
          </a:p>
          <a:p>
            <a:endParaRPr lang="en-CA" sz="2200" dirty="0"/>
          </a:p>
          <a:p>
            <a:r>
              <a:rPr lang="en-CA" sz="2200" dirty="0" smtClean="0"/>
              <a:t>Problem: </a:t>
            </a:r>
            <a:r>
              <a:rPr lang="en-CA" sz="2200" dirty="0" smtClean="0"/>
              <a:t>Data </a:t>
            </a:r>
            <a:r>
              <a:rPr lang="en-CA" sz="2200" dirty="0" smtClean="0"/>
              <a:t>not </a:t>
            </a:r>
            <a:r>
              <a:rPr lang="en-CA" sz="2200" dirty="0" smtClean="0"/>
              <a:t>available! </a:t>
            </a:r>
            <a:endParaRPr lang="en-CA" sz="2200" dirty="0" smtClean="0"/>
          </a:p>
        </p:txBody>
      </p:sp>
    </p:spTree>
    <p:extLst>
      <p:ext uri="{BB962C8B-B14F-4D97-AF65-F5344CB8AC3E}">
        <p14:creationId xmlns:p14="http://schemas.microsoft.com/office/powerpoint/2010/main" val="42788328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RESULTS – </a:t>
            </a:r>
            <a:r>
              <a:rPr lang="en-CA" dirty="0" smtClean="0"/>
              <a:t>M2 </a:t>
            </a:r>
            <a:endParaRPr lang="en-CA" dirty="0"/>
          </a:p>
        </p:txBody>
      </p:sp>
      <p:sp>
        <p:nvSpPr>
          <p:cNvPr id="3" name="Content Placeholder 2"/>
          <p:cNvSpPr>
            <a:spLocks noGrp="1"/>
          </p:cNvSpPr>
          <p:nvPr>
            <p:ph idx="1"/>
          </p:nvPr>
        </p:nvSpPr>
        <p:spPr>
          <a:xfrm>
            <a:off x="682980" y="1108726"/>
            <a:ext cx="7520940" cy="3579849"/>
          </a:xfrm>
        </p:spPr>
        <p:txBody>
          <a:bodyPr>
            <a:normAutofit/>
          </a:bodyPr>
          <a:lstStyle/>
          <a:p>
            <a:pPr>
              <a:buFont typeface="Arial" charset="0"/>
              <a:buChar char="•"/>
            </a:pPr>
            <a:r>
              <a:rPr lang="en-CA" sz="2000" dirty="0" smtClean="0"/>
              <a:t>Not </a:t>
            </a:r>
            <a:r>
              <a:rPr lang="en-CA" sz="2000" dirty="0"/>
              <a:t>show that Python itself had evolved </a:t>
            </a:r>
            <a:endParaRPr lang="en-CA" sz="2000" dirty="0" smtClean="0"/>
          </a:p>
          <a:p>
            <a:pPr>
              <a:buFont typeface="Arial" charset="0"/>
              <a:buChar char="•"/>
            </a:pPr>
            <a:r>
              <a:rPr lang="en-CA" sz="2000" dirty="0" smtClean="0"/>
              <a:t>Python </a:t>
            </a:r>
            <a:r>
              <a:rPr lang="en-CA" sz="2000" dirty="0"/>
              <a:t>has just been chosen for </a:t>
            </a:r>
            <a:r>
              <a:rPr lang="en-CA" sz="2000" dirty="0" smtClean="0"/>
              <a:t>use</a:t>
            </a:r>
            <a:endParaRPr lang="en-CA" sz="2000" dirty="0" smtClean="0"/>
          </a:p>
          <a:p>
            <a:pPr>
              <a:buFont typeface="Arial" charset="0"/>
              <a:buChar char="•"/>
            </a:pPr>
            <a:r>
              <a:rPr lang="en-CA" sz="2000" dirty="0" smtClean="0"/>
              <a:t>Indirectly </a:t>
            </a:r>
            <a:r>
              <a:rPr lang="en-CA" sz="2000" dirty="0"/>
              <a:t>asserted Law VIII (feedback</a:t>
            </a:r>
            <a:r>
              <a:rPr lang="en-CA" sz="2000" dirty="0" smtClean="0"/>
              <a:t>)</a:t>
            </a:r>
          </a:p>
          <a:p>
            <a:pPr>
              <a:buFont typeface="Arial" charset="0"/>
              <a:buChar char="•"/>
            </a:pPr>
            <a:endParaRPr lang="en-CA" sz="2000" dirty="0"/>
          </a:p>
          <a:p>
            <a:endParaRPr lang="en-CA" sz="2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9632" y="2898651"/>
            <a:ext cx="6367636" cy="3537576"/>
          </a:xfrm>
          <a:prstGeom prst="rect">
            <a:avLst/>
          </a:prstGeom>
        </p:spPr>
      </p:pic>
    </p:spTree>
    <p:extLst>
      <p:ext uri="{BB962C8B-B14F-4D97-AF65-F5344CB8AC3E}">
        <p14:creationId xmlns:p14="http://schemas.microsoft.com/office/powerpoint/2010/main" val="352168572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Custom 2">
      <a:dk1>
        <a:srgbClr val="000000"/>
      </a:dk1>
      <a:lt1>
        <a:srgbClr val="FFFFFF"/>
      </a:lt1>
      <a:dk2>
        <a:srgbClr val="434342"/>
      </a:dk2>
      <a:lt2>
        <a:srgbClr val="CDD7D9"/>
      </a:lt2>
      <a:accent1>
        <a:srgbClr val="797B7E"/>
      </a:accent1>
      <a:accent2>
        <a:srgbClr val="FFFF00"/>
      </a:accent2>
      <a:accent3>
        <a:srgbClr val="0578A2"/>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97</TotalTime>
  <Words>539</Words>
  <Application>Microsoft Office PowerPoint</Application>
  <PresentationFormat>On-screen Show (4:3)</PresentationFormat>
  <Paragraphs>88</Paragraphs>
  <Slides>11</Slides>
  <Notes>9</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Angles</vt:lpstr>
      <vt:lpstr>The evolution of python</vt:lpstr>
      <vt:lpstr>Question</vt:lpstr>
      <vt:lpstr>Solution: Research, not an automated tool </vt:lpstr>
      <vt:lpstr>Methodology 1</vt:lpstr>
      <vt:lpstr>Methodology 2  SUPPORTED PROJECTS</vt:lpstr>
      <vt:lpstr>Methodology 3 USER BASE</vt:lpstr>
      <vt:lpstr>RESULTS M1 – PART A</vt:lpstr>
      <vt:lpstr>RESULTS – m1 part b</vt:lpstr>
      <vt:lpstr>RESULTS – M2 </vt:lpstr>
      <vt:lpstr>RESULTS – M3</vt:lpstr>
      <vt:lpstr>Lessons learned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evolution of python</dc:title>
  <dc:creator>Erika Burdon</dc:creator>
  <cp:lastModifiedBy>Erika Burdon</cp:lastModifiedBy>
  <cp:revision>10</cp:revision>
  <dcterms:created xsi:type="dcterms:W3CDTF">2015-02-24T20:01:19Z</dcterms:created>
  <dcterms:modified xsi:type="dcterms:W3CDTF">2015-02-24T23:36:11Z</dcterms:modified>
</cp:coreProperties>
</file>