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59" r:id="rId5"/>
    <p:sldId id="264" r:id="rId6"/>
    <p:sldId id="265" r:id="rId7"/>
    <p:sldId id="260" r:id="rId8"/>
    <p:sldId id="266" r:id="rId9"/>
    <p:sldId id="261" r:id="rId10"/>
    <p:sldId id="267" r:id="rId11"/>
    <p:sldId id="263"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4" autoAdjust="0"/>
  </p:normalViewPr>
  <p:slideViewPr>
    <p:cSldViewPr>
      <p:cViewPr varScale="1">
        <p:scale>
          <a:sx n="67" d="100"/>
          <a:sy n="67"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5FF1A-9825-4ED3-A275-FD3D0792A40E}" type="datetimeFigureOut">
              <a:rPr lang="en-CA" smtClean="0"/>
              <a:t>04/03/2015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7A31A-494B-4294-92D6-FCE47D759DCC}" type="slidenum">
              <a:rPr lang="en-CA" smtClean="0"/>
              <a:t>‹#›</a:t>
            </a:fld>
            <a:endParaRPr lang="en-CA"/>
          </a:p>
        </p:txBody>
      </p:sp>
    </p:spTree>
    <p:extLst>
      <p:ext uri="{BB962C8B-B14F-4D97-AF65-F5344CB8AC3E}">
        <p14:creationId xmlns:p14="http://schemas.microsoft.com/office/powerpoint/2010/main" val="11234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Python</a:t>
            </a:r>
            <a:r>
              <a:rPr lang="en-CA" baseline="0" dirty="0" smtClean="0"/>
              <a:t> conceived of in 1980 by Guido Van Rossum who wanted a better way to do system </a:t>
            </a:r>
            <a:r>
              <a:rPr lang="en-CA" baseline="0" dirty="0" smtClean="0"/>
              <a:t>administration</a:t>
            </a:r>
          </a:p>
          <a:p>
            <a:r>
              <a:rPr lang="en-CA" baseline="0" dirty="0" smtClean="0"/>
              <a:t>Had </a:t>
            </a:r>
            <a:r>
              <a:rPr lang="en-CA" baseline="0" dirty="0" smtClean="0"/>
              <a:t>to write Bourne shells, c scripts …</a:t>
            </a:r>
          </a:p>
          <a:p>
            <a:r>
              <a:rPr lang="en-CA" baseline="0" dirty="0" smtClean="0"/>
              <a:t>I wanted to find out how Python shifted from </a:t>
            </a:r>
            <a:r>
              <a:rPr lang="en-CA" baseline="0" dirty="0" smtClean="0"/>
              <a:t>scientific industry </a:t>
            </a:r>
            <a:r>
              <a:rPr lang="en-CA" baseline="0" dirty="0" smtClean="0"/>
              <a:t>to general domain, and how it became so popular.</a:t>
            </a:r>
          </a:p>
          <a:p>
            <a:r>
              <a:rPr lang="en-CA" b="1" dirty="0" smtClean="0"/>
              <a:t>This</a:t>
            </a:r>
            <a:r>
              <a:rPr lang="en-CA" b="1" baseline="0" dirty="0" smtClean="0"/>
              <a:t> is purely out of interest, there’s no real hypothesis. I assumed it has over time.</a:t>
            </a:r>
          </a:p>
          <a:p>
            <a:r>
              <a:rPr lang="en-CA" b="1" baseline="0" dirty="0" smtClean="0"/>
              <a:t>Not sure how “useful” it will be… Benchmarks?</a:t>
            </a:r>
            <a:endParaRPr lang="en-CA" b="1" dirty="0"/>
          </a:p>
        </p:txBody>
      </p:sp>
      <p:sp>
        <p:nvSpPr>
          <p:cNvPr id="4" name="Slide Number Placeholder 3"/>
          <p:cNvSpPr>
            <a:spLocks noGrp="1"/>
          </p:cNvSpPr>
          <p:nvPr>
            <p:ph type="sldNum" sz="quarter" idx="10"/>
          </p:nvPr>
        </p:nvSpPr>
        <p:spPr/>
        <p:txBody>
          <a:bodyPr/>
          <a:lstStyle/>
          <a:p>
            <a:fld id="{AC97A31A-494B-4294-92D6-FCE47D759DCC}" type="slidenum">
              <a:rPr lang="en-CA" smtClean="0"/>
              <a:t>2</a:t>
            </a:fld>
            <a:endParaRPr lang="en-CA"/>
          </a:p>
        </p:txBody>
      </p:sp>
    </p:spTree>
    <p:extLst>
      <p:ext uri="{BB962C8B-B14F-4D97-AF65-F5344CB8AC3E}">
        <p14:creationId xmlns:p14="http://schemas.microsoft.com/office/powerpoint/2010/main" val="1282070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12</a:t>
            </a:fld>
            <a:endParaRPr lang="en-CA"/>
          </a:p>
        </p:txBody>
      </p:sp>
    </p:spTree>
    <p:extLst>
      <p:ext uri="{BB962C8B-B14F-4D97-AF65-F5344CB8AC3E}">
        <p14:creationId xmlns:p14="http://schemas.microsoft.com/office/powerpoint/2010/main" val="96040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spent a lot of time defining the scope – I knew it was going to be a big project. Looking at the final repo, I went a bit overboard.</a:t>
            </a:r>
            <a:endParaRPr lang="en-CA" baseline="0" dirty="0" smtClean="0"/>
          </a:p>
        </p:txBody>
      </p:sp>
      <p:sp>
        <p:nvSpPr>
          <p:cNvPr id="4" name="Slide Number Placeholder 3"/>
          <p:cNvSpPr>
            <a:spLocks noGrp="1"/>
          </p:cNvSpPr>
          <p:nvPr>
            <p:ph type="sldNum" sz="quarter" idx="10"/>
          </p:nvPr>
        </p:nvSpPr>
        <p:spPr/>
        <p:txBody>
          <a:bodyPr/>
          <a:lstStyle/>
          <a:p>
            <a:fld id="{AC97A31A-494B-4294-92D6-FCE47D759DCC}" type="slidenum">
              <a:rPr lang="en-CA" smtClean="0"/>
              <a:t>3</a:t>
            </a:fld>
            <a:endParaRPr lang="en-CA"/>
          </a:p>
        </p:txBody>
      </p:sp>
    </p:spTree>
    <p:extLst>
      <p:ext uri="{BB962C8B-B14F-4D97-AF65-F5344CB8AC3E}">
        <p14:creationId xmlns:p14="http://schemas.microsoft.com/office/powerpoint/2010/main" val="419876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A.1 – Wanted to see</a:t>
            </a:r>
            <a:r>
              <a:rPr lang="en-CA" baseline="0" dirty="0" smtClean="0"/>
              <a:t> a visualization of the Python structure changes</a:t>
            </a:r>
            <a:endParaRPr lang="en-CA" dirty="0" smtClean="0"/>
          </a:p>
          <a:p>
            <a:r>
              <a:rPr lang="en-CA" dirty="0" smtClean="0"/>
              <a:t>A.2 </a:t>
            </a:r>
            <a:r>
              <a:rPr lang="en-CA" baseline="0" dirty="0" smtClean="0"/>
              <a:t>- </a:t>
            </a:r>
            <a:r>
              <a:rPr lang="en-CA" dirty="0" smtClean="0"/>
              <a:t>Script: Parsed the official Python website</a:t>
            </a:r>
            <a:r>
              <a:rPr lang="en-CA" baseline="0" dirty="0" smtClean="0"/>
              <a:t> for version release downloads </a:t>
            </a:r>
          </a:p>
          <a:p>
            <a:r>
              <a:rPr lang="en-CA" baseline="0" dirty="0" smtClean="0"/>
              <a:t>B - </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4</a:t>
            </a:fld>
            <a:endParaRPr lang="en-CA"/>
          </a:p>
        </p:txBody>
      </p:sp>
    </p:spTree>
    <p:extLst>
      <p:ext uri="{BB962C8B-B14F-4D97-AF65-F5344CB8AC3E}">
        <p14:creationId xmlns:p14="http://schemas.microsoft.com/office/powerpoint/2010/main" val="85848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Problem: </a:t>
            </a:r>
            <a:r>
              <a:rPr lang="en-CA" dirty="0" smtClean="0"/>
              <a:t>I wanted to see and</a:t>
            </a:r>
            <a:r>
              <a:rPr lang="en-CA" baseline="0" dirty="0" smtClean="0"/>
              <a:t> chart the history of Python packages. The Python version source page download table has the name, date, and download file size of each version as its released. Packages only had most </a:t>
            </a:r>
            <a:r>
              <a:rPr lang="en-CA" baseline="0" dirty="0" smtClean="0"/>
              <a:t>recent</a:t>
            </a:r>
          </a:p>
          <a:p>
            <a:r>
              <a:rPr lang="en-CA" baseline="0" dirty="0" smtClean="0"/>
              <a:t>My </a:t>
            </a:r>
            <a:r>
              <a:rPr lang="en-CA" baseline="0" dirty="0" smtClean="0"/>
              <a:t>resulting graphs are somewhat misrepresentative – show the dates and number of files updated on that date (number of active; number that update WITH Python</a:t>
            </a:r>
            <a:r>
              <a:rPr lang="en-CA" baseline="0" dirty="0" smtClean="0"/>
              <a:t>?); </a:t>
            </a:r>
            <a:r>
              <a:rPr lang="en-CA" b="1" baseline="0" dirty="0" smtClean="0"/>
              <a:t>threat to validity</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6</a:t>
            </a:fld>
            <a:endParaRPr lang="en-CA"/>
          </a:p>
        </p:txBody>
      </p:sp>
    </p:spTree>
    <p:extLst>
      <p:ext uri="{BB962C8B-B14F-4D97-AF65-F5344CB8AC3E}">
        <p14:creationId xmlns:p14="http://schemas.microsoft.com/office/powerpoint/2010/main" val="12656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Why chosen – Looked at metrics like</a:t>
            </a:r>
            <a:r>
              <a:rPr lang="en-CA" baseline="0" dirty="0" smtClean="0"/>
              <a:t> LINES OF CODE, NUMBER OF SPECIAL CHARACTERS, DEVELOPMENT TIME, etc.</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7</a:t>
            </a:fld>
            <a:endParaRPr lang="en-CA"/>
          </a:p>
        </p:txBody>
      </p:sp>
    </p:spTree>
    <p:extLst>
      <p:ext uri="{BB962C8B-B14F-4D97-AF65-F5344CB8AC3E}">
        <p14:creationId xmlns:p14="http://schemas.microsoft.com/office/powerpoint/2010/main" val="179751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SUPPORTED PROJECTS RESULTS</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8</a:t>
            </a:fld>
            <a:endParaRPr lang="en-CA"/>
          </a:p>
        </p:txBody>
      </p:sp>
    </p:spTree>
    <p:extLst>
      <p:ext uri="{BB962C8B-B14F-4D97-AF65-F5344CB8AC3E}">
        <p14:creationId xmlns:p14="http://schemas.microsoft.com/office/powerpoint/2010/main" val="142849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9</a:t>
            </a:fld>
            <a:endParaRPr lang="en-CA"/>
          </a:p>
        </p:txBody>
      </p:sp>
    </p:spTree>
    <p:extLst>
      <p:ext uri="{BB962C8B-B14F-4D97-AF65-F5344CB8AC3E}">
        <p14:creationId xmlns:p14="http://schemas.microsoft.com/office/powerpoint/2010/main" val="428974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USER BASE / COMMUNITY</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10</a:t>
            </a:fld>
            <a:endParaRPr lang="en-CA"/>
          </a:p>
        </p:txBody>
      </p:sp>
    </p:spTree>
    <p:extLst>
      <p:ext uri="{BB962C8B-B14F-4D97-AF65-F5344CB8AC3E}">
        <p14:creationId xmlns:p14="http://schemas.microsoft.com/office/powerpoint/2010/main" val="192593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was a very meta-project</a:t>
            </a:r>
            <a:r>
              <a:rPr lang="en-CA" baseline="0" dirty="0" smtClean="0"/>
              <a:t> – I studied Python using Python</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11</a:t>
            </a:fld>
            <a:endParaRPr lang="en-CA"/>
          </a:p>
        </p:txBody>
      </p:sp>
    </p:spTree>
    <p:extLst>
      <p:ext uri="{BB962C8B-B14F-4D97-AF65-F5344CB8AC3E}">
        <p14:creationId xmlns:p14="http://schemas.microsoft.com/office/powerpoint/2010/main" val="253944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2CD514-1842-4B00-A0A5-78C68263E6C7}" type="datetimeFigureOut">
              <a:rPr lang="en-CA" smtClean="0"/>
              <a:t>04/03/2015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CD514-1842-4B00-A0A5-78C68263E6C7}" type="datetimeFigureOut">
              <a:rPr lang="en-CA" smtClean="0"/>
              <a:t>04/03/2015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CD514-1842-4B00-A0A5-78C68263E6C7}" type="datetimeFigureOut">
              <a:rPr lang="en-CA" smtClean="0"/>
              <a:t>04/03/2015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CD514-1842-4B00-A0A5-78C68263E6C7}" type="datetimeFigureOut">
              <a:rPr lang="en-CA" smtClean="0"/>
              <a:t>04/03/2015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E2CD514-1842-4B00-A0A5-78C68263E6C7}" type="datetimeFigureOut">
              <a:rPr lang="en-CA" smtClean="0"/>
              <a:t>04/03/2015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2CD514-1842-4B00-A0A5-78C68263E6C7}" type="datetimeFigureOut">
              <a:rPr lang="en-CA" smtClean="0"/>
              <a:t>04/03/2015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62368F-3C4A-474A-A5A6-E8C878CBFE1B}" type="slidenum">
              <a:rPr lang="en-CA" smtClean="0"/>
              <a:t>‹#›</a:t>
            </a:fld>
            <a:endParaRPr lang="en-CA"/>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2CD514-1842-4B00-A0A5-78C68263E6C7}" type="datetimeFigureOut">
              <a:rPr lang="en-CA" smtClean="0"/>
              <a:t>04/03/2015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2CD514-1842-4B00-A0A5-78C68263E6C7}" type="datetimeFigureOut">
              <a:rPr lang="en-CA" smtClean="0"/>
              <a:t>04/03/2015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D514-1842-4B00-A0A5-78C68263E6C7}" type="datetimeFigureOut">
              <a:rPr lang="en-CA" smtClean="0"/>
              <a:t>04/03/2015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E2CD514-1842-4B00-A0A5-78C68263E6C7}" type="datetimeFigureOut">
              <a:rPr lang="en-CA" smtClean="0"/>
              <a:t>04/03/2015</a:t>
            </a:fld>
            <a:endParaRPr lang="en-CA"/>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D62368F-3C4A-474A-A5A6-E8C878CBFE1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CD514-1842-4B00-A0A5-78C68263E6C7}" type="datetimeFigureOut">
              <a:rPr lang="en-CA" smtClean="0"/>
              <a:t>04/03/2015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E2CD514-1842-4B00-A0A5-78C68263E6C7}" type="datetimeFigureOut">
              <a:rPr lang="en-CA" smtClean="0"/>
              <a:t>04/03/2015</a:t>
            </a:fld>
            <a:endParaRPr lang="en-CA"/>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CA"/>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D62368F-3C4A-474A-A5A6-E8C878CBFE1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a:t>
            </a:r>
            <a:r>
              <a:rPr lang="en-CA" dirty="0" smtClean="0"/>
              <a:t>plight </a:t>
            </a:r>
            <a:r>
              <a:rPr lang="en-CA" dirty="0" smtClean="0"/>
              <a:t>of python</a:t>
            </a:r>
            <a:endParaRPr lang="en-CA" dirty="0"/>
          </a:p>
        </p:txBody>
      </p:sp>
      <p:sp>
        <p:nvSpPr>
          <p:cNvPr id="3" name="Subtitle 2"/>
          <p:cNvSpPr>
            <a:spLocks noGrp="1"/>
          </p:cNvSpPr>
          <p:nvPr>
            <p:ph type="subTitle" idx="1"/>
          </p:nvPr>
        </p:nvSpPr>
        <p:spPr/>
        <p:txBody>
          <a:bodyPr/>
          <a:lstStyle/>
          <a:p>
            <a:r>
              <a:rPr lang="en-CA" dirty="0" smtClean="0"/>
              <a:t>Erika </a:t>
            </a:r>
            <a:r>
              <a:rPr lang="en-CA" dirty="0" err="1" smtClean="0"/>
              <a:t>burdon</a:t>
            </a:r>
            <a:r>
              <a:rPr lang="en-CA" dirty="0" smtClean="0"/>
              <a:t> * February 2015</a:t>
            </a:r>
            <a:endParaRPr lang="en-CA"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9770" y="5805263"/>
            <a:ext cx="1992064" cy="69663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8" y="5661248"/>
            <a:ext cx="757435" cy="984666"/>
          </a:xfrm>
          <a:prstGeom prst="rect">
            <a:avLst/>
          </a:prstGeom>
        </p:spPr>
      </p:pic>
    </p:spTree>
    <p:extLst>
      <p:ext uri="{BB962C8B-B14F-4D97-AF65-F5344CB8AC3E}">
        <p14:creationId xmlns:p14="http://schemas.microsoft.com/office/powerpoint/2010/main" val="2002892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M3</a:t>
            </a:r>
            <a:endParaRPr lang="en-CA"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sz="2000" b="0" dirty="0" smtClean="0"/>
              <a:t>Effects </a:t>
            </a:r>
            <a:r>
              <a:rPr lang="en-CA" sz="2000" b="0" dirty="0"/>
              <a:t>have not yet been </a:t>
            </a:r>
            <a:r>
              <a:rPr lang="en-CA" sz="2000" b="0" dirty="0" smtClean="0"/>
              <a:t>seen (Recent Data)</a:t>
            </a:r>
          </a:p>
          <a:p>
            <a:pPr>
              <a:buFont typeface="Arial" panose="020B0604020202020204" pitchFamily="34" charset="0"/>
              <a:buChar char="•"/>
            </a:pPr>
            <a:endParaRPr lang="en-CA" sz="2000" b="0" dirty="0" smtClean="0"/>
          </a:p>
          <a:p>
            <a:pPr>
              <a:buFont typeface="Arial" panose="020B0604020202020204" pitchFamily="34" charset="0"/>
              <a:buChar char="•"/>
            </a:pPr>
            <a:r>
              <a:rPr lang="en-CA" sz="2000" b="0" dirty="0" smtClean="0"/>
              <a:t>No pretty pictures, sorry.</a:t>
            </a:r>
          </a:p>
          <a:p>
            <a:pPr>
              <a:buFont typeface="Arial" panose="020B0604020202020204" pitchFamily="34" charset="0"/>
              <a:buChar char="•"/>
            </a:pPr>
            <a:endParaRPr lang="en-CA" sz="2000" b="0" dirty="0"/>
          </a:p>
          <a:p>
            <a:pPr>
              <a:buFont typeface="Arial" panose="020B0604020202020204" pitchFamily="34" charset="0"/>
              <a:buChar char="•"/>
            </a:pPr>
            <a:r>
              <a:rPr lang="en-CA" sz="2000" b="0" dirty="0"/>
              <a:t>C</a:t>
            </a:r>
            <a:r>
              <a:rPr lang="en-CA" sz="2000" b="0" dirty="0" smtClean="0"/>
              <a:t>lear shift from industry to general domain</a:t>
            </a:r>
          </a:p>
          <a:p>
            <a:endParaRPr lang="en-CA" sz="2000" b="0" dirty="0"/>
          </a:p>
        </p:txBody>
      </p:sp>
    </p:spTree>
    <p:extLst>
      <p:ext uri="{BB962C8B-B14F-4D97-AF65-F5344CB8AC3E}">
        <p14:creationId xmlns:p14="http://schemas.microsoft.com/office/powerpoint/2010/main" val="39944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Lessons learned</a:t>
            </a:r>
            <a:endParaRPr lang="en-CA"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New tools: Import.io,  </a:t>
            </a:r>
            <a:r>
              <a:rPr lang="en-CA" sz="2000" b="0" dirty="0" err="1" smtClean="0">
                <a:latin typeface="Arial Unicode MS" panose="020B0604020202020204" pitchFamily="34" charset="-128"/>
                <a:ea typeface="Arial Unicode MS" panose="020B0604020202020204" pitchFamily="34" charset="-128"/>
                <a:cs typeface="Arial Unicode MS" panose="020B0604020202020204" pitchFamily="34" charset="-128"/>
              </a:rPr>
              <a:t>Scrapy</a:t>
            </a:r>
            <a:endPar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endPar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Parsing is </a:t>
            </a:r>
            <a:r>
              <a:rPr lang="en-CA" sz="2000" b="0" i="1" dirty="0" smtClean="0">
                <a:latin typeface="Arial Unicode MS" panose="020B0604020202020204" pitchFamily="34" charset="-128"/>
                <a:ea typeface="Arial Unicode MS" panose="020B0604020202020204" pitchFamily="34" charset="-128"/>
                <a:cs typeface="Arial Unicode MS" panose="020B0604020202020204" pitchFamily="34" charset="-128"/>
              </a:rPr>
              <a:t>such</a:t>
            </a: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 a pain</a:t>
            </a:r>
            <a:endPar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endPar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Python’s really cool – found complex/fully supported projects, not just basic </a:t>
            </a: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parsing/scripting/automation</a:t>
            </a:r>
            <a:endParaRPr lang="en-CA" sz="2000" b="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endParaRPr lang="en-CA" sz="2000" b="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There’s more to do! Python </a:t>
            </a:r>
            <a:r>
              <a:rPr lang="en-CA" sz="2000" b="0" dirty="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2 vs 3</a:t>
            </a:r>
            <a:endParaRPr lang="en-CA" sz="2000" b="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232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CA" dirty="0"/>
              <a:t>Any Questions?</a:t>
            </a:r>
            <a:endParaRPr lang="en-CA" dirty="0"/>
          </a:p>
        </p:txBody>
      </p:sp>
      <p:sp>
        <p:nvSpPr>
          <p:cNvPr id="4" name="Text Placeholder 3"/>
          <p:cNvSpPr>
            <a:spLocks noGrp="1"/>
          </p:cNvSpPr>
          <p:nvPr>
            <p:ph type="subTitle" idx="1"/>
          </p:nvPr>
        </p:nvSpPr>
        <p:spPr/>
        <p:txBody>
          <a:bodyPr/>
          <a:lstStyle/>
          <a:p>
            <a:r>
              <a:rPr lang="en-CA" dirty="0" smtClean="0"/>
              <a:t>&lt;APPLAUSE&gt;</a:t>
            </a:r>
            <a:endParaRPr lang="en-C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772816"/>
            <a:ext cx="4546938" cy="4546938"/>
          </a:xfrm>
          <a:prstGeom prst="rect">
            <a:avLst/>
          </a:prstGeom>
        </p:spPr>
      </p:pic>
    </p:spTree>
    <p:extLst>
      <p:ext uri="{BB962C8B-B14F-4D97-AF65-F5344CB8AC3E}">
        <p14:creationId xmlns:p14="http://schemas.microsoft.com/office/powerpoint/2010/main" val="375790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a:t>
            </a:r>
            <a:endParaRPr lang="en-CA" dirty="0"/>
          </a:p>
        </p:txBody>
      </p:sp>
      <p:sp>
        <p:nvSpPr>
          <p:cNvPr id="3" name="Content Placeholder 2"/>
          <p:cNvSpPr>
            <a:spLocks noGrp="1"/>
          </p:cNvSpPr>
          <p:nvPr>
            <p:ph idx="1"/>
          </p:nvPr>
        </p:nvSpPr>
        <p:spPr>
          <a:xfrm>
            <a:off x="1403648" y="2492896"/>
            <a:ext cx="6840760" cy="675413"/>
          </a:xfrm>
        </p:spPr>
        <p:txBody>
          <a:bodyPr>
            <a:noAutofit/>
          </a:bodyPr>
          <a:lstStyle/>
          <a:p>
            <a:r>
              <a:rPr lang="en-CA" sz="3000" dirty="0" smtClean="0">
                <a:latin typeface="Arial Unicode MS" panose="020B0604020202020204" pitchFamily="34" charset="-128"/>
                <a:ea typeface="Arial Unicode MS" panose="020B0604020202020204" pitchFamily="34" charset="-128"/>
                <a:cs typeface="Arial Unicode MS" panose="020B0604020202020204" pitchFamily="34" charset="-128"/>
              </a:rPr>
              <a:t>How has Python become stronger?</a:t>
            </a:r>
            <a:endParaRPr lang="en-CA"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7195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25504" cy="764704"/>
          </a:xfrm>
        </p:spPr>
        <p:txBody>
          <a:bodyPr/>
          <a:lstStyle/>
          <a:p>
            <a:r>
              <a:rPr lang="en-CA" dirty="0"/>
              <a:t>Solution: Research, not an automated tool</a:t>
            </a:r>
            <a:br>
              <a:rPr lang="en-CA" dirty="0"/>
            </a:br>
            <a:endParaRPr lang="en-CA" dirty="0"/>
          </a:p>
        </p:txBody>
      </p:sp>
      <p:sp>
        <p:nvSpPr>
          <p:cNvPr id="3" name="Content Placeholder 2"/>
          <p:cNvSpPr>
            <a:spLocks noGrp="1"/>
          </p:cNvSpPr>
          <p:nvPr>
            <p:ph idx="1"/>
          </p:nvPr>
        </p:nvSpPr>
        <p:spPr>
          <a:xfrm>
            <a:off x="611560" y="1556792"/>
            <a:ext cx="7920880" cy="2760420"/>
          </a:xfrm>
        </p:spPr>
        <p:txBody>
          <a:bodyPr>
            <a:normAutofit fontScale="92500" lnSpcReduction="10000"/>
          </a:bodyPr>
          <a:lstStyle/>
          <a:p>
            <a:pPr marL="0" indent="0"/>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Three parts of a language:</a:t>
            </a:r>
          </a:p>
          <a:p>
            <a:pPr marL="0" indent="0"/>
            <a:endPar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Source code – Python Version(s) and Open-source packages</a:t>
            </a:r>
          </a:p>
          <a:p>
            <a:pPr>
              <a:buFont typeface="Arial" panose="020B0604020202020204" pitchFamily="34" charset="0"/>
              <a:buChar char="•"/>
            </a:pPr>
            <a:endPar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Projects supported by Python</a:t>
            </a:r>
          </a:p>
          <a:p>
            <a:pPr>
              <a:buFont typeface="Arial" panose="020B0604020202020204" pitchFamily="34" charset="0"/>
              <a:buChar char="•"/>
            </a:pPr>
            <a:endPar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Community / Users of Python</a:t>
            </a:r>
          </a:p>
          <a:p>
            <a:pPr marL="0" indent="0"/>
            <a:endParaRPr lang="en-CA" sz="2200" dirty="0" smtClean="0"/>
          </a:p>
          <a:p>
            <a:endParaRPr lang="en-CA" sz="2200" dirty="0"/>
          </a:p>
        </p:txBody>
      </p:sp>
    </p:spTree>
    <p:extLst>
      <p:ext uri="{BB962C8B-B14F-4D97-AF65-F5344CB8AC3E}">
        <p14:creationId xmlns:p14="http://schemas.microsoft.com/office/powerpoint/2010/main" val="1536034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965064" cy="4419952"/>
          </a:xfrm>
        </p:spPr>
        <p:txBody>
          <a:bodyPr>
            <a:normAutofit/>
          </a:bodyPr>
          <a:lstStyle/>
          <a:p>
            <a:pPr algn="ct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PART A – SOURCE</a:t>
            </a:r>
          </a:p>
          <a:p>
            <a:pPr algn="ctr"/>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1.0 – Visual inspection</a:t>
            </a:r>
          </a:p>
          <a:p>
            <a:pPr>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Watch GOURCE Video</a:t>
            </a:r>
          </a:p>
          <a:p>
            <a:pPr>
              <a:buFont typeface="Arial" panose="020B0604020202020204" pitchFamily="34" charset="0"/>
              <a:buChar char="•"/>
            </a:pPr>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2.0 – Statistics</a:t>
            </a:r>
          </a:p>
          <a:p>
            <a:pPr>
              <a:buFont typeface="Arial" panose="020B0604020202020204" pitchFamily="34" charset="0"/>
              <a:buChar char="•"/>
            </a:pP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Write </a:t>
            </a: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Script; </a:t>
            </a: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get name</a:t>
            </a: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 date, size</a:t>
            </a:r>
          </a:p>
          <a:p>
            <a:pPr>
              <a:buFont typeface="Arial" panose="020B0604020202020204" pitchFamily="34" charset="0"/>
              <a:buChar char="•"/>
            </a:pP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Graph results</a:t>
            </a:r>
          </a:p>
          <a:p>
            <a:pPr>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Visit docs: What features </a:t>
            </a: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added per release?</a:t>
            </a:r>
          </a:p>
          <a:p>
            <a:pPr marL="0" indent="0"/>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2"/>
          </p:nvPr>
        </p:nvSpPr>
        <p:spPr>
          <a:xfrm>
            <a:off x="4860032" y="1124744"/>
            <a:ext cx="3528392" cy="2448272"/>
          </a:xfrm>
        </p:spPr>
        <p:txBody>
          <a:bodyPr>
            <a:normAutofit/>
          </a:bodyPr>
          <a:lstStyle/>
          <a:p>
            <a:pPr algn="ct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PART B – PACKAGES</a:t>
            </a:r>
          </a:p>
          <a:p>
            <a:pPr algn="ctr"/>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Visit </a:t>
            </a:r>
            <a:r>
              <a:rPr lang="en-CA"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PyPi</a:t>
            </a: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 package index</a:t>
            </a:r>
          </a:p>
          <a:p>
            <a:pPr>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Write script; get name, upload date(s), size(s)</a:t>
            </a:r>
          </a:p>
          <a:p>
            <a:pPr>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Graph results</a:t>
            </a:r>
          </a:p>
        </p:txBody>
      </p:sp>
      <p:sp>
        <p:nvSpPr>
          <p:cNvPr id="2" name="Title 1"/>
          <p:cNvSpPr>
            <a:spLocks noGrp="1"/>
          </p:cNvSpPr>
          <p:nvPr>
            <p:ph type="title"/>
          </p:nvPr>
        </p:nvSpPr>
        <p:spPr/>
        <p:txBody>
          <a:bodyPr/>
          <a:lstStyle/>
          <a:p>
            <a:pPr algn="ctr"/>
            <a:r>
              <a:rPr lang="en-CA" dirty="0" smtClean="0"/>
              <a:t>Methodology 1</a:t>
            </a:r>
            <a:endParaRPr lang="en-CA" dirty="0"/>
          </a:p>
        </p:txBody>
      </p:sp>
    </p:spTree>
    <p:extLst>
      <p:ext uri="{BB962C8B-B14F-4D97-AF65-F5344CB8AC3E}">
        <p14:creationId xmlns:p14="http://schemas.microsoft.com/office/powerpoint/2010/main" val="858853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512" y="3212976"/>
            <a:ext cx="4318835" cy="2509455"/>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72000" y="3212977"/>
            <a:ext cx="4438844" cy="2520279"/>
          </a:xfrm>
        </p:spPr>
      </p:pic>
      <p:sp>
        <p:nvSpPr>
          <p:cNvPr id="4" name="Title 3"/>
          <p:cNvSpPr>
            <a:spLocks noGrp="1"/>
          </p:cNvSpPr>
          <p:nvPr>
            <p:ph type="title"/>
          </p:nvPr>
        </p:nvSpPr>
        <p:spPr/>
        <p:txBody>
          <a:bodyPr/>
          <a:lstStyle/>
          <a:p>
            <a:pPr algn="ctr"/>
            <a:r>
              <a:rPr lang="en-CA" dirty="0"/>
              <a:t>RESULTS M1 – PART A</a:t>
            </a:r>
          </a:p>
        </p:txBody>
      </p:sp>
      <p:sp>
        <p:nvSpPr>
          <p:cNvPr id="7" name="TextBox 6"/>
          <p:cNvSpPr txBox="1"/>
          <p:nvPr/>
        </p:nvSpPr>
        <p:spPr>
          <a:xfrm>
            <a:off x="5736265" y="6514311"/>
            <a:ext cx="3369833" cy="276999"/>
          </a:xfrm>
          <a:prstGeom prst="rect">
            <a:avLst/>
          </a:prstGeom>
          <a:noFill/>
        </p:spPr>
        <p:txBody>
          <a:bodyPr wrap="none" rtlCol="0">
            <a:spAutoFit/>
          </a:bodyPr>
          <a:lstStyle/>
          <a:p>
            <a:r>
              <a:rPr lang="en-CA" sz="1200" i="1" dirty="0" smtClean="0"/>
              <a:t>Check out my M1 README for all screenshots</a:t>
            </a:r>
            <a:endParaRPr lang="en-CA" sz="1200" i="1" dirty="0"/>
          </a:p>
        </p:txBody>
      </p:sp>
      <p:sp>
        <p:nvSpPr>
          <p:cNvPr id="2" name="TextBox 1"/>
          <p:cNvSpPr txBox="1"/>
          <p:nvPr/>
        </p:nvSpPr>
        <p:spPr>
          <a:xfrm>
            <a:off x="683568" y="1268760"/>
            <a:ext cx="6840760" cy="1446550"/>
          </a:xfrm>
          <a:prstGeom prst="rect">
            <a:avLst/>
          </a:prstGeom>
          <a:noFill/>
        </p:spPr>
        <p:txBody>
          <a:bodyPr wrap="square" rtlCol="0">
            <a:spAutoFit/>
          </a:bodyPr>
          <a:lstStyle/>
          <a:p>
            <a:r>
              <a:rPr lang="en-CA" sz="2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Gource</a:t>
            </a:r>
            <a:r>
              <a:rPr lang="en-CA"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 Visualization asserted:</a:t>
            </a:r>
          </a:p>
          <a:p>
            <a:pPr marL="285750" indent="-285750">
              <a:buFont typeface="Arial" charset="0"/>
              <a:buChar char="•"/>
            </a:pPr>
            <a:r>
              <a:rPr lang="en-CA"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Continuous change</a:t>
            </a:r>
          </a:p>
          <a:p>
            <a:pPr marL="285750" indent="-285750">
              <a:buFont typeface="Arial" charset="0"/>
              <a:buChar char="•"/>
            </a:pPr>
            <a:r>
              <a:rPr lang="en-CA"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Increasing complexity (+ maintenance)</a:t>
            </a:r>
          </a:p>
          <a:p>
            <a:pPr marL="285750" indent="-285750">
              <a:buFont typeface="Arial" charset="0"/>
              <a:buChar char="•"/>
            </a:pPr>
            <a:r>
              <a:rPr lang="en-CA"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Continuous growth</a:t>
            </a:r>
            <a:endParaRPr lang="en-CA" sz="2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89324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RESULTS – m1 part b</a:t>
            </a:r>
            <a:endParaRPr lang="en-CA" dirty="0"/>
          </a:p>
        </p:txBody>
      </p:sp>
      <p:sp>
        <p:nvSpPr>
          <p:cNvPr id="3" name="Content Placeholder 2"/>
          <p:cNvSpPr>
            <a:spLocks noGrp="1"/>
          </p:cNvSpPr>
          <p:nvPr>
            <p:ph idx="1"/>
          </p:nvPr>
        </p:nvSpPr>
        <p:spPr>
          <a:xfrm>
            <a:off x="822960" y="1100628"/>
            <a:ext cx="7520940" cy="3840540"/>
          </a:xfrm>
        </p:spPr>
        <p:txBody>
          <a:bodyPr>
            <a:normAutofit/>
          </a:bodyPr>
          <a:lstStyle/>
          <a:p>
            <a:pPr>
              <a:buFont typeface="Arial" panose="020B0604020202020204" pitchFamily="34" charset="0"/>
              <a:buChar char="•"/>
            </a:pPr>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Also: continuous change, increasing complexity, continuous growth</a:t>
            </a:r>
          </a:p>
          <a:p>
            <a:pPr>
              <a:buFont typeface="Arial" panose="020B0604020202020204" pitchFamily="34" charset="0"/>
              <a:buChar char="•"/>
            </a:pPr>
            <a:endPar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New: law </a:t>
            </a:r>
            <a:r>
              <a:rPr lang="en-CA" sz="2200" dirty="0">
                <a:latin typeface="Arial Unicode MS" panose="020B0604020202020204" pitchFamily="34" charset="-128"/>
                <a:ea typeface="Arial Unicode MS" panose="020B0604020202020204" pitchFamily="34" charset="-128"/>
                <a:cs typeface="Arial Unicode MS" panose="020B0604020202020204" pitchFamily="34" charset="-128"/>
              </a:rPr>
              <a:t>of familiarity </a:t>
            </a:r>
            <a:r>
              <a:rPr lang="en-CA" sz="2200" b="0" i="1" dirty="0" smtClean="0">
                <a:latin typeface="Arial Unicode MS" panose="020B0604020202020204" pitchFamily="34" charset="-128"/>
                <a:ea typeface="Arial Unicode MS" panose="020B0604020202020204" pitchFamily="34" charset="-128"/>
                <a:cs typeface="Arial Unicode MS" panose="020B0604020202020204" pitchFamily="34" charset="-128"/>
              </a:rPr>
              <a:t>forced </a:t>
            </a:r>
            <a:r>
              <a:rPr lang="en-CA" sz="2200" b="0" i="1" dirty="0">
                <a:latin typeface="Arial Unicode MS" panose="020B0604020202020204" pitchFamily="34" charset="-128"/>
                <a:ea typeface="Arial Unicode MS" panose="020B0604020202020204" pitchFamily="34" charset="-128"/>
                <a:cs typeface="Arial Unicode MS" panose="020B0604020202020204" pitchFamily="34" charset="-128"/>
              </a:rPr>
              <a:t>to update in order to keep same </a:t>
            </a:r>
            <a:r>
              <a:rPr lang="en-CA" sz="2200" b="0" i="1" dirty="0" smtClean="0">
                <a:latin typeface="Arial Unicode MS" panose="020B0604020202020204" pitchFamily="34" charset="-128"/>
                <a:ea typeface="Arial Unicode MS" panose="020B0604020202020204" pitchFamily="34" charset="-128"/>
                <a:cs typeface="Arial Unicode MS" panose="020B0604020202020204" pitchFamily="34" charset="-128"/>
              </a:rPr>
              <a:t>functionality</a:t>
            </a:r>
          </a:p>
          <a:p>
            <a:pPr>
              <a:buFont typeface="Arial" panose="020B0604020202020204" pitchFamily="34" charset="0"/>
              <a:buChar char="•"/>
            </a:pPr>
            <a:endParaRPr lang="en-CA" sz="2200" b="0" i="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200" b="0" dirty="0" smtClean="0">
                <a:latin typeface="Arial Unicode MS" panose="020B0604020202020204" pitchFamily="34" charset="-128"/>
                <a:ea typeface="Arial Unicode MS" panose="020B0604020202020204" pitchFamily="34" charset="-128"/>
                <a:cs typeface="Arial Unicode MS" panose="020B0604020202020204" pitchFamily="34" charset="-128"/>
              </a:rPr>
              <a:t>Side note: Failing with Python 3?!</a:t>
            </a:r>
            <a:endParaRPr lang="en-CA" sz="2200"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CA"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CA" sz="2200" dirty="0" smtClean="0">
                <a:latin typeface="Arial Unicode MS" panose="020B0604020202020204" pitchFamily="34" charset="-128"/>
                <a:ea typeface="Arial Unicode MS" panose="020B0604020202020204" pitchFamily="34" charset="-128"/>
                <a:cs typeface="Arial Unicode MS" panose="020B0604020202020204" pitchFamily="34" charset="-128"/>
              </a:rPr>
              <a:t>Problem: Data not available! </a:t>
            </a:r>
          </a:p>
        </p:txBody>
      </p:sp>
    </p:spTree>
    <p:extLst>
      <p:ext uri="{BB962C8B-B14F-4D97-AF65-F5344CB8AC3E}">
        <p14:creationId xmlns:p14="http://schemas.microsoft.com/office/powerpoint/2010/main" val="427883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Methodology </a:t>
            </a:r>
            <a:r>
              <a:rPr lang="en-CA" dirty="0" smtClean="0"/>
              <a:t>2 </a:t>
            </a:r>
            <a:r>
              <a:rPr lang="en-CA" dirty="0"/>
              <a:t/>
            </a:r>
            <a:br>
              <a:rPr lang="en-CA" dirty="0"/>
            </a:br>
            <a:r>
              <a:rPr lang="en-CA" dirty="0" smtClean="0"/>
              <a:t>SUPPORTED PROJECTS</a:t>
            </a:r>
            <a:endParaRPr lang="en-CA" dirty="0"/>
          </a:p>
        </p:txBody>
      </p:sp>
      <p:sp>
        <p:nvSpPr>
          <p:cNvPr id="3" name="Content Placeholder 2"/>
          <p:cNvSpPr>
            <a:spLocks noGrp="1"/>
          </p:cNvSpPr>
          <p:nvPr>
            <p:ph idx="1"/>
          </p:nvPr>
        </p:nvSpPr>
        <p:spPr>
          <a:xfrm>
            <a:off x="827584" y="1412776"/>
            <a:ext cx="7133416" cy="2616404"/>
          </a:xfrm>
        </p:spPr>
        <p:txBody>
          <a:bodyPr>
            <a:normAutofit/>
          </a:bodyPr>
          <a:lstStyle/>
          <a:p>
            <a:pPr marL="0" indent="0"/>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Why would Python be chosen over another language?</a:t>
            </a:r>
          </a:p>
          <a:p>
            <a:pPr marL="285750" indent="-285750">
              <a:buFont typeface="Arial" panose="020B0604020202020204" pitchFamily="34" charset="0"/>
              <a:buChar char="•"/>
            </a:pPr>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Read success stories – what projects have worked?</a:t>
            </a:r>
          </a:p>
          <a:p>
            <a:pPr marL="285750" indent="-285750">
              <a:buFont typeface="Arial" panose="020B0604020202020204" pitchFamily="34" charset="0"/>
              <a:buChar char="•"/>
            </a:pPr>
            <a:endParaRPr lang="en-CA"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Increased demand?</a:t>
            </a:r>
            <a:endParaRPr lang="en-CA"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3138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RESULTS – M2 </a:t>
            </a:r>
            <a:endParaRPr lang="en-CA" dirty="0"/>
          </a:p>
        </p:txBody>
      </p:sp>
      <p:sp>
        <p:nvSpPr>
          <p:cNvPr id="3" name="Content Placeholder 2"/>
          <p:cNvSpPr>
            <a:spLocks noGrp="1"/>
          </p:cNvSpPr>
          <p:nvPr>
            <p:ph idx="1"/>
          </p:nvPr>
        </p:nvSpPr>
        <p:spPr>
          <a:xfrm>
            <a:off x="682980" y="1108726"/>
            <a:ext cx="7520940" cy="3579849"/>
          </a:xfrm>
        </p:spPr>
        <p:txBody>
          <a:bodyPr>
            <a:normAutofit/>
          </a:bodyPr>
          <a:lstStyle/>
          <a:p>
            <a:pPr>
              <a:buFont typeface="Arial"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Not </a:t>
            </a: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show that Python itself had evolved </a:t>
            </a:r>
            <a:endPar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Python </a:t>
            </a: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has just been chosen for </a:t>
            </a: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use</a:t>
            </a:r>
          </a:p>
          <a:p>
            <a:pPr>
              <a:buFont typeface="Arial" charset="0"/>
              <a:buChar char="•"/>
            </a:pP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Indirectly </a:t>
            </a:r>
            <a:r>
              <a:rPr lang="en-CA" sz="2000" dirty="0">
                <a:latin typeface="Arial Unicode MS" panose="020B0604020202020204" pitchFamily="34" charset="-128"/>
                <a:ea typeface="Arial Unicode MS" panose="020B0604020202020204" pitchFamily="34" charset="-128"/>
                <a:cs typeface="Arial Unicode MS" panose="020B0604020202020204" pitchFamily="34" charset="-128"/>
              </a:rPr>
              <a:t>asserted Law VIII (feedback</a:t>
            </a:r>
            <a:r>
              <a:rPr lang="en-CA"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Arial" charset="0"/>
              <a:buChar char="•"/>
            </a:pPr>
            <a:endParaRPr lang="en-CA"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CA"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898651"/>
            <a:ext cx="6367636" cy="3537576"/>
          </a:xfrm>
          <a:prstGeom prst="rect">
            <a:avLst/>
          </a:prstGeom>
        </p:spPr>
      </p:pic>
    </p:spTree>
    <p:extLst>
      <p:ext uri="{BB962C8B-B14F-4D97-AF65-F5344CB8AC3E}">
        <p14:creationId xmlns:p14="http://schemas.microsoft.com/office/powerpoint/2010/main" val="352168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Methodology </a:t>
            </a:r>
            <a:r>
              <a:rPr lang="en-CA" dirty="0" smtClean="0"/>
              <a:t>3</a:t>
            </a:r>
            <a:br>
              <a:rPr lang="en-CA" dirty="0" smtClean="0"/>
            </a:br>
            <a:r>
              <a:rPr lang="en-CA" dirty="0" smtClean="0"/>
              <a:t>USER BASE</a:t>
            </a:r>
            <a:endParaRPr lang="en-CA" dirty="0"/>
          </a:p>
        </p:txBody>
      </p:sp>
      <p:sp>
        <p:nvSpPr>
          <p:cNvPr id="3" name="Content Placeholder 2"/>
          <p:cNvSpPr>
            <a:spLocks noGrp="1"/>
          </p:cNvSpPr>
          <p:nvPr>
            <p:ph idx="1"/>
          </p:nvPr>
        </p:nvSpPr>
        <p:spPr>
          <a:xfrm>
            <a:off x="827584" y="1628800"/>
            <a:ext cx="7520940" cy="1680300"/>
          </a:xfrm>
        </p:spPr>
        <p:txBody>
          <a:bodyPr>
            <a:normAutofit/>
          </a:bodyPr>
          <a:lstStyle/>
          <a:p>
            <a:pPr>
              <a:buFont typeface="Arial" panose="020B0604020202020204" pitchFamily="34" charset="0"/>
              <a:buChar char="•"/>
            </a:pP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Register  for and explore official Python community</a:t>
            </a:r>
          </a:p>
          <a:p>
            <a:pPr>
              <a:buFont typeface="Arial" panose="020B0604020202020204" pitchFamily="34" charset="0"/>
              <a:buChar char="•"/>
            </a:pPr>
            <a:endPar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panose="020B0604020202020204" pitchFamily="34" charset="0"/>
              <a:buChar char="•"/>
            </a:pPr>
            <a:r>
              <a:rPr lang="en-CA"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Read Blogs – where is Python used?</a:t>
            </a:r>
          </a:p>
          <a:p>
            <a:pPr>
              <a:buFont typeface="Arial" panose="020B0604020202020204" pitchFamily="34" charset="0"/>
              <a:buChar char="•"/>
            </a:pPr>
            <a:endParaRPr lang="en-CA" sz="20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31387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ustom 2">
      <a:dk1>
        <a:srgbClr val="000000"/>
      </a:dk1>
      <a:lt1>
        <a:srgbClr val="FFFFFF"/>
      </a:lt1>
      <a:dk2>
        <a:srgbClr val="434342"/>
      </a:dk2>
      <a:lt2>
        <a:srgbClr val="CDD7D9"/>
      </a:lt2>
      <a:accent1>
        <a:srgbClr val="797B7E"/>
      </a:accent1>
      <a:accent2>
        <a:srgbClr val="FFFF00"/>
      </a:accent2>
      <a:accent3>
        <a:srgbClr val="0578A2"/>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581</TotalTime>
  <Words>569</Words>
  <Application>Microsoft Office PowerPoint</Application>
  <PresentationFormat>On-screen Show (4:3)</PresentationFormat>
  <Paragraphs>97</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The plight of python</vt:lpstr>
      <vt:lpstr>Question</vt:lpstr>
      <vt:lpstr>Solution: Research, not an automated tool </vt:lpstr>
      <vt:lpstr>Methodology 1</vt:lpstr>
      <vt:lpstr>RESULTS M1 – PART A</vt:lpstr>
      <vt:lpstr>RESULTS – m1 part b</vt:lpstr>
      <vt:lpstr>Methodology 2  SUPPORTED PROJECTS</vt:lpstr>
      <vt:lpstr>RESULTS – M2 </vt:lpstr>
      <vt:lpstr>Methodology 3 USER BASE</vt:lpstr>
      <vt:lpstr>RESULTS – M3</vt:lpstr>
      <vt:lpstr>Lessons learned</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python</dc:title>
  <dc:creator>Erika Burdon</dc:creator>
  <cp:lastModifiedBy>Erika Burdon</cp:lastModifiedBy>
  <cp:revision>14</cp:revision>
  <dcterms:created xsi:type="dcterms:W3CDTF">2015-02-24T20:01:19Z</dcterms:created>
  <dcterms:modified xsi:type="dcterms:W3CDTF">2015-03-05T05:37:25Z</dcterms:modified>
</cp:coreProperties>
</file>