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256504b92f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256504b92f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25689bed3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25689bed3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56504b92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56504b92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256504b9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256504b9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56504b92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56504b92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256504b92f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256504b92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256504b92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256504b92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56504b92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56504b92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256504b92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256504b92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56504b92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56504b92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infosecinstitute.com/skills/learning-paths/devsecops/" TargetMode="External"/><Relationship Id="rId4" Type="http://schemas.openxmlformats.org/officeDocument/2006/relationships/hyperlink" Target="https://www.ziprecruiter.com/" TargetMode="External"/><Relationship Id="rId5" Type="http://schemas.openxmlformats.org/officeDocument/2006/relationships/hyperlink" Target="https://azure.microsoft.com/en-us/pricing/details/defender-for-clou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71825"/>
            <a:ext cx="8520600" cy="2125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DevSecOps: A New Value-Added Approach to Security</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Esmond Burke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 to Action</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encourage you to consider implementing DevSecOps in your organization. DevSecOps is a proven way to improve security, speed, and quality.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17" name="Google Shape;117;p22"/>
          <p:cNvSpPr txBox="1"/>
          <p:nvPr/>
        </p:nvSpPr>
        <p:spPr>
          <a:xfrm>
            <a:off x="3677025" y="2810150"/>
            <a:ext cx="4161000" cy="109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900"/>
              <a:t>?</a:t>
            </a:r>
            <a:endParaRPr sz="6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457200" lvl="0" marL="457200" rtl="0" algn="l">
              <a:lnSpc>
                <a:spcPct val="200000"/>
              </a:lnSpc>
              <a:spcBef>
                <a:spcPts val="0"/>
              </a:spcBef>
              <a:spcAft>
                <a:spcPts val="0"/>
              </a:spcAft>
              <a:buNone/>
            </a:pPr>
            <a:r>
              <a:rPr lang="en" sz="1200">
                <a:solidFill>
                  <a:schemeClr val="dk1"/>
                </a:solidFill>
              </a:rPr>
              <a:t>Infosec. (2023, March 29). </a:t>
            </a:r>
            <a:r>
              <a:rPr i="1" lang="en" sz="1200">
                <a:solidFill>
                  <a:schemeClr val="dk1"/>
                </a:solidFill>
              </a:rPr>
              <a:t>DevSecOps - Infosec</a:t>
            </a:r>
            <a:r>
              <a:rPr lang="en" sz="1200">
                <a:solidFill>
                  <a:schemeClr val="dk1"/>
                </a:solidFill>
              </a:rPr>
              <a:t>. </a:t>
            </a:r>
            <a:r>
              <a:rPr lang="en" sz="1200" u="sng">
                <a:solidFill>
                  <a:schemeClr val="hlink"/>
                </a:solidFill>
                <a:hlinkClick r:id="rId3"/>
              </a:rPr>
              <a:t>https://www.infosecinstitute.com/skills/learning-paths/devsecops/</a:t>
            </a:r>
            <a:endParaRPr sz="1200">
              <a:solidFill>
                <a:schemeClr val="dk1"/>
              </a:solidFill>
            </a:endParaRPr>
          </a:p>
          <a:p>
            <a:pPr indent="-457200" lvl="0" marL="457200" rtl="0" algn="l">
              <a:lnSpc>
                <a:spcPct val="200000"/>
              </a:lnSpc>
              <a:spcBef>
                <a:spcPts val="0"/>
              </a:spcBef>
              <a:spcAft>
                <a:spcPts val="0"/>
              </a:spcAft>
              <a:buNone/>
            </a:pPr>
            <a:r>
              <a:rPr i="1" lang="en" sz="1200">
                <a:solidFill>
                  <a:schemeClr val="dk1"/>
                </a:solidFill>
              </a:rPr>
              <a:t>Job Search - Millions of Jobs Hiring Near You | ZipRecruiter</a:t>
            </a:r>
            <a:r>
              <a:rPr lang="en" sz="1200">
                <a:solidFill>
                  <a:schemeClr val="dk1"/>
                </a:solidFill>
              </a:rPr>
              <a:t>. (n.d.). ZipRecruiter. </a:t>
            </a:r>
            <a:r>
              <a:rPr lang="en" sz="1200" u="sng">
                <a:solidFill>
                  <a:schemeClr val="hlink"/>
                </a:solidFill>
                <a:hlinkClick r:id="rId4"/>
              </a:rPr>
              <a:t>https://www.ziprecruiter.com/</a:t>
            </a:r>
            <a:endParaRPr sz="1200">
              <a:solidFill>
                <a:schemeClr val="dk1"/>
              </a:solidFill>
            </a:endParaRPr>
          </a:p>
          <a:p>
            <a:pPr indent="-457200" lvl="0" marL="457200" rtl="0" algn="l">
              <a:lnSpc>
                <a:spcPct val="200000"/>
              </a:lnSpc>
              <a:spcBef>
                <a:spcPts val="0"/>
              </a:spcBef>
              <a:spcAft>
                <a:spcPts val="0"/>
              </a:spcAft>
              <a:buNone/>
            </a:pPr>
            <a:r>
              <a:rPr lang="en" sz="1200">
                <a:solidFill>
                  <a:schemeClr val="dk1"/>
                </a:solidFill>
              </a:rPr>
              <a:t>Kumar, A. (2021, November 5). </a:t>
            </a:r>
            <a:r>
              <a:rPr i="1" lang="en" sz="1200">
                <a:solidFill>
                  <a:schemeClr val="dk1"/>
                </a:solidFill>
              </a:rPr>
              <a:t>What is DevSecOps? Benefits of Adopting DevSecOps: - DevOpsSchool.com</a:t>
            </a:r>
            <a:r>
              <a:rPr lang="en" sz="1200">
                <a:solidFill>
                  <a:schemeClr val="dk1"/>
                </a:solidFill>
              </a:rPr>
              <a:t>. DevOpsSchool.com. https://www.devopsschool.com/blog/what-is-devsecops-benefits-of-adopting-devsecops/</a:t>
            </a:r>
            <a:endParaRPr sz="1200">
              <a:solidFill>
                <a:schemeClr val="dk1"/>
              </a:solidFill>
            </a:endParaRPr>
          </a:p>
          <a:p>
            <a:pPr indent="-457200" lvl="0" marL="457200" rtl="0" algn="l">
              <a:lnSpc>
                <a:spcPct val="200000"/>
              </a:lnSpc>
              <a:spcBef>
                <a:spcPts val="0"/>
              </a:spcBef>
              <a:spcAft>
                <a:spcPts val="0"/>
              </a:spcAft>
              <a:buClr>
                <a:schemeClr val="dk1"/>
              </a:buClr>
              <a:buSzPct val="91666"/>
              <a:buFont typeface="Arial"/>
              <a:buNone/>
            </a:pPr>
            <a:r>
              <a:rPr lang="en" sz="1200">
                <a:solidFill>
                  <a:schemeClr val="dk1"/>
                </a:solidFill>
              </a:rPr>
              <a:t>Pickard, S. (2022, October 4). </a:t>
            </a:r>
            <a:r>
              <a:rPr i="1" lang="en" sz="1200">
                <a:solidFill>
                  <a:schemeClr val="dk1"/>
                </a:solidFill>
              </a:rPr>
              <a:t>10 Best DevSecOps Tools for 2023 - with Free Trials!</a:t>
            </a:r>
            <a:r>
              <a:rPr lang="en" sz="1200">
                <a:solidFill>
                  <a:schemeClr val="dk1"/>
                </a:solidFill>
              </a:rPr>
              <a:t> PC &amp; Network Downloads - PCWDLD.com. https://www.pcwdld.com/best-devsecops-tools#wbounce-modal</a:t>
            </a:r>
            <a:endParaRPr sz="1200">
              <a:solidFill>
                <a:schemeClr val="dk1"/>
              </a:solidFill>
            </a:endParaRPr>
          </a:p>
          <a:p>
            <a:pPr indent="-457200" lvl="0" marL="457200" rtl="0" algn="l">
              <a:lnSpc>
                <a:spcPct val="200000"/>
              </a:lnSpc>
              <a:spcBef>
                <a:spcPts val="0"/>
              </a:spcBef>
              <a:spcAft>
                <a:spcPts val="0"/>
              </a:spcAft>
              <a:buNone/>
            </a:pPr>
            <a:r>
              <a:rPr i="1" lang="en" sz="1200">
                <a:solidFill>
                  <a:schemeClr val="dk1"/>
                </a:solidFill>
              </a:rPr>
              <a:t>Pricing—Microsoft Defender | Microsoft Azure</a:t>
            </a:r>
            <a:r>
              <a:rPr lang="en" sz="1200">
                <a:solidFill>
                  <a:schemeClr val="dk1"/>
                </a:solidFill>
              </a:rPr>
              <a:t>. (n.d.). Microsoft Azure. </a:t>
            </a:r>
            <a:r>
              <a:rPr lang="en" sz="1200" u="sng">
                <a:solidFill>
                  <a:schemeClr val="hlink"/>
                </a:solidFill>
                <a:hlinkClick r:id="rId5"/>
              </a:rPr>
              <a:t>https://azure.microsoft.com/en-us/pricing/details/defender-for-cloud/</a:t>
            </a:r>
            <a:endParaRPr sz="1200">
              <a:solidFill>
                <a:schemeClr val="dk1"/>
              </a:solidFill>
            </a:endParaRPr>
          </a:p>
          <a:p>
            <a:pPr indent="-457200" lvl="0" marL="457200" rtl="0" algn="l">
              <a:lnSpc>
                <a:spcPct val="200000"/>
              </a:lnSpc>
              <a:spcBef>
                <a:spcPts val="0"/>
              </a:spcBef>
              <a:spcAft>
                <a:spcPts val="0"/>
              </a:spcAft>
              <a:buNone/>
            </a:pPr>
            <a:r>
              <a:rPr i="1" lang="en" sz="1200">
                <a:solidFill>
                  <a:schemeClr val="dk1"/>
                </a:solidFill>
              </a:rPr>
              <a:t>What is DevSecOps?</a:t>
            </a:r>
            <a:r>
              <a:rPr lang="en" sz="1200">
                <a:solidFill>
                  <a:schemeClr val="dk1"/>
                </a:solidFill>
              </a:rPr>
              <a:t> (n.d.). https://www.redhat.com/en/topics/devops/what-is-devsecops</a:t>
            </a:r>
            <a:endParaRPr sz="1200">
              <a:solidFill>
                <a:schemeClr val="dk1"/>
              </a:solidFill>
            </a:endParaRPr>
          </a:p>
          <a:p>
            <a:pPr indent="-457200" lvl="0" marL="457200" rtl="0" algn="l">
              <a:lnSpc>
                <a:spcPct val="200000"/>
              </a:lnSpc>
              <a:spcBef>
                <a:spcPts val="0"/>
              </a:spcBef>
              <a:spcAft>
                <a:spcPts val="0"/>
              </a:spcAft>
              <a:buClr>
                <a:schemeClr val="dk1"/>
              </a:buClr>
              <a:buSzPct val="91666"/>
              <a:buFont typeface="Arial"/>
              <a:buNone/>
            </a:pPr>
            <a:r>
              <a:t/>
            </a:r>
            <a:endParaRPr sz="12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Agenda</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Definition of DevSecOps</a:t>
            </a:r>
            <a:endParaRPr/>
          </a:p>
          <a:p>
            <a:pPr indent="-342900" lvl="0" marL="457200" rtl="0" algn="l">
              <a:spcBef>
                <a:spcPts val="0"/>
              </a:spcBef>
              <a:spcAft>
                <a:spcPts val="0"/>
              </a:spcAft>
              <a:buSzPts val="1800"/>
              <a:buChar char="●"/>
            </a:pPr>
            <a:r>
              <a:rPr lang="en"/>
              <a:t>Benefits of DevSecOps</a:t>
            </a:r>
            <a:endParaRPr/>
          </a:p>
          <a:p>
            <a:pPr indent="-342900" lvl="0" marL="457200" rtl="0" algn="l">
              <a:spcBef>
                <a:spcPts val="0"/>
              </a:spcBef>
              <a:spcAft>
                <a:spcPts val="0"/>
              </a:spcAft>
              <a:buSzPts val="1800"/>
              <a:buChar char="●"/>
            </a:pPr>
            <a:r>
              <a:rPr lang="en"/>
              <a:t>The New Approach</a:t>
            </a:r>
            <a:endParaRPr/>
          </a:p>
          <a:p>
            <a:pPr indent="-342900" lvl="0" marL="457200" rtl="0" algn="l">
              <a:spcBef>
                <a:spcPts val="0"/>
              </a:spcBef>
              <a:spcAft>
                <a:spcPts val="0"/>
              </a:spcAft>
              <a:buSzPts val="1800"/>
              <a:buChar char="●"/>
            </a:pPr>
            <a:r>
              <a:rPr lang="en"/>
              <a:t>Team size and composition</a:t>
            </a:r>
            <a:endParaRPr/>
          </a:p>
          <a:p>
            <a:pPr indent="-342900" lvl="0" marL="457200" rtl="0" algn="l">
              <a:spcBef>
                <a:spcPts val="0"/>
              </a:spcBef>
              <a:spcAft>
                <a:spcPts val="0"/>
              </a:spcAft>
              <a:buSzPts val="1800"/>
              <a:buChar char="●"/>
            </a:pPr>
            <a:r>
              <a:rPr lang="en"/>
              <a:t>Cost estimate</a:t>
            </a:r>
            <a:endParaRPr/>
          </a:p>
          <a:p>
            <a:pPr indent="-342900" lvl="0" marL="457200" rtl="0" algn="l">
              <a:spcBef>
                <a:spcPts val="0"/>
              </a:spcBef>
              <a:spcAft>
                <a:spcPts val="0"/>
              </a:spcAft>
              <a:buSzPts val="1800"/>
              <a:buChar char="●"/>
            </a:pPr>
            <a:r>
              <a:rPr lang="en"/>
              <a:t>Team interactions</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Definition of DevSecOps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DevSecOps is a development framework that integrates security into the development and operations lifecycle. It is a collaborative approach that brings together developers, security engineers, and operations engineers to work together to build secure software.</a:t>
            </a:r>
            <a:endParaRPr/>
          </a:p>
          <a:p>
            <a:pPr indent="-342900" lvl="0" marL="457200" rtl="0" algn="l">
              <a:spcBef>
                <a:spcPts val="0"/>
              </a:spcBef>
              <a:spcAft>
                <a:spcPts val="0"/>
              </a:spcAft>
              <a:buSzPts val="1800"/>
              <a:buChar char="●"/>
            </a:pPr>
            <a:r>
              <a:rPr lang="en"/>
              <a:t>It's an approach to culture, automation, and platform design that integrates security as a shared responsibility throughout the entire IT lifecycle(VMWare).</a:t>
            </a:r>
            <a:endParaRPr/>
          </a:p>
          <a:p>
            <a:pPr indent="0" lvl="0" marL="0" rtl="0" algn="l">
              <a:spcBef>
                <a:spcPts val="120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1313975" y="3382675"/>
            <a:ext cx="2166000" cy="1385175"/>
          </a:xfrm>
          <a:prstGeom prst="rect">
            <a:avLst/>
          </a:prstGeom>
          <a:noFill/>
          <a:ln>
            <a:noFill/>
          </a:ln>
        </p:spPr>
      </p:pic>
      <p:sp>
        <p:nvSpPr>
          <p:cNvPr id="69" name="Google Shape;69;p15"/>
          <p:cNvSpPr txBox="1"/>
          <p:nvPr/>
        </p:nvSpPr>
        <p:spPr>
          <a:xfrm>
            <a:off x="1313975" y="4660275"/>
            <a:ext cx="416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Old Traditional Approach</a:t>
            </a:r>
            <a:endParaRPr/>
          </a:p>
        </p:txBody>
      </p:sp>
      <p:pic>
        <p:nvPicPr>
          <p:cNvPr id="70" name="Google Shape;70;p15"/>
          <p:cNvPicPr preferRelativeResize="0"/>
          <p:nvPr/>
        </p:nvPicPr>
        <p:blipFill>
          <a:blip r:embed="rId4">
            <a:alphaModFix/>
          </a:blip>
          <a:stretch>
            <a:fillRect/>
          </a:stretch>
        </p:blipFill>
        <p:spPr>
          <a:xfrm>
            <a:off x="4897800" y="3318875"/>
            <a:ext cx="1821423" cy="1385175"/>
          </a:xfrm>
          <a:prstGeom prst="rect">
            <a:avLst/>
          </a:prstGeom>
          <a:noFill/>
          <a:ln>
            <a:noFill/>
          </a:ln>
        </p:spPr>
      </p:pic>
      <p:sp>
        <p:nvSpPr>
          <p:cNvPr id="71" name="Google Shape;71;p15"/>
          <p:cNvSpPr txBox="1"/>
          <p:nvPr/>
        </p:nvSpPr>
        <p:spPr>
          <a:xfrm>
            <a:off x="5250300" y="4660275"/>
            <a:ext cx="3893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Agile Approach</a:t>
            </a:r>
            <a:endParaRPr/>
          </a:p>
        </p:txBody>
      </p:sp>
      <p:sp>
        <p:nvSpPr>
          <p:cNvPr id="72" name="Google Shape;72;p15"/>
          <p:cNvSpPr txBox="1"/>
          <p:nvPr/>
        </p:nvSpPr>
        <p:spPr>
          <a:xfrm>
            <a:off x="7303500" y="4703625"/>
            <a:ext cx="1437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Image</a:t>
            </a:r>
            <a:r>
              <a:rPr lang="en" sz="900"/>
              <a:t> by Red Hat</a:t>
            </a:r>
            <a:endParaRPr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Benefits of DevSecOps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457200" rtl="0" algn="l">
              <a:spcBef>
                <a:spcPts val="0"/>
              </a:spcBef>
              <a:spcAft>
                <a:spcPts val="0"/>
              </a:spcAft>
              <a:buNone/>
            </a:pPr>
            <a:r>
              <a:rPr lang="en"/>
              <a:t>There are cost </a:t>
            </a:r>
            <a:r>
              <a:rPr lang="en"/>
              <a:t>savings and increased revenue using DevSecOps model.</a:t>
            </a:r>
            <a:endParaRPr/>
          </a:p>
          <a:p>
            <a:pPr indent="-308610" lvl="0" marL="457200" rtl="0" algn="l">
              <a:spcBef>
                <a:spcPts val="1200"/>
              </a:spcBef>
              <a:spcAft>
                <a:spcPts val="0"/>
              </a:spcAft>
              <a:buSzPct val="100000"/>
              <a:buChar char="●"/>
            </a:pPr>
            <a:r>
              <a:rPr lang="en"/>
              <a:t>Reduced security risks: DevSecOps helps to reduce security risks by embedding security into the development process. This helps to identify and mitigate security vulnerabilities early in the development lifecycle, when they are easier and less expensive to fix saving in cost delays and future downtime/fines due to breaches.</a:t>
            </a:r>
            <a:endParaRPr/>
          </a:p>
          <a:p>
            <a:pPr indent="-308610" lvl="0" marL="457200" rtl="0" algn="l">
              <a:spcBef>
                <a:spcPts val="0"/>
              </a:spcBef>
              <a:spcAft>
                <a:spcPts val="0"/>
              </a:spcAft>
              <a:buSzPct val="100000"/>
              <a:buChar char="●"/>
            </a:pPr>
            <a:r>
              <a:rPr lang="en"/>
              <a:t>Increased speed to market: DevSecOps can help to increase speed to market by reducing the time it takes to develop and deploy secure software. This is because security is not treated as an afterthought, but rather as an integral part of the development process. Increase in speed to market means a realization of revenue earlier. </a:t>
            </a:r>
            <a:endParaRPr/>
          </a:p>
          <a:p>
            <a:pPr indent="-308610" lvl="0" marL="457200" rtl="0" algn="l">
              <a:spcBef>
                <a:spcPts val="0"/>
              </a:spcBef>
              <a:spcAft>
                <a:spcPts val="0"/>
              </a:spcAft>
              <a:buSzPct val="100000"/>
              <a:buChar char="●"/>
            </a:pPr>
            <a:r>
              <a:rPr lang="en"/>
              <a:t>Improved quality: DevSecOps can help to improve the quality of software by ensuring that security is considered throughout the development process. This can help to prevent security vulnerabilities from being introduced into software, and can also help to improve the overall quality of the software. Improved quality means </a:t>
            </a:r>
            <a:r>
              <a:rPr lang="en"/>
              <a:t>reducing</a:t>
            </a:r>
            <a:r>
              <a:rPr lang="en"/>
              <a:t> maintenance cost and improved customer </a:t>
            </a:r>
            <a:r>
              <a:rPr lang="en"/>
              <a:t>experience</a:t>
            </a:r>
            <a:r>
              <a:rPr lang="en"/>
              <a:t> increasing revenue due to customer retention.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New Approach</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5" name="Google Shape;85;p17"/>
          <p:cNvPicPr preferRelativeResize="0"/>
          <p:nvPr/>
        </p:nvPicPr>
        <p:blipFill>
          <a:blip r:embed="rId3">
            <a:alphaModFix/>
          </a:blip>
          <a:stretch>
            <a:fillRect/>
          </a:stretch>
        </p:blipFill>
        <p:spPr>
          <a:xfrm>
            <a:off x="1406307" y="1152478"/>
            <a:ext cx="6331385" cy="3382200"/>
          </a:xfrm>
          <a:prstGeom prst="rect">
            <a:avLst/>
          </a:prstGeom>
          <a:noFill/>
          <a:ln>
            <a:noFill/>
          </a:ln>
        </p:spPr>
      </p:pic>
      <p:sp>
        <p:nvSpPr>
          <p:cNvPr id="86" name="Google Shape;86;p17"/>
          <p:cNvSpPr txBox="1"/>
          <p:nvPr/>
        </p:nvSpPr>
        <p:spPr>
          <a:xfrm>
            <a:off x="7166225" y="4753400"/>
            <a:ext cx="19938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900"/>
              <a:t>Image by DevOpsSchool</a:t>
            </a:r>
            <a:endParaRPr sz="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Size and Composition</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The size of the DevSecOps team will vary depending on the size and complexity of the organization. However, a typical DevSecOps team for our toll authority will include 6-10 people. We need to keep the team small to allow for agile meetings and events. Small team will focus on deliver regular releases every 2-3 weeks:</a:t>
            </a:r>
            <a:endParaRPr/>
          </a:p>
          <a:p>
            <a:pPr indent="-342900" lvl="0" marL="457200" rtl="0" algn="l">
              <a:spcBef>
                <a:spcPts val="1200"/>
              </a:spcBef>
              <a:spcAft>
                <a:spcPts val="0"/>
              </a:spcAft>
              <a:buSzPts val="1800"/>
              <a:buChar char="●"/>
            </a:pPr>
            <a:r>
              <a:rPr lang="en"/>
              <a:t>Developers </a:t>
            </a:r>
            <a:r>
              <a:rPr lang="en"/>
              <a:t>- 1 or 2 people</a:t>
            </a:r>
            <a:endParaRPr/>
          </a:p>
          <a:p>
            <a:pPr indent="-342900" lvl="0" marL="457200" rtl="0" algn="l">
              <a:spcBef>
                <a:spcPts val="0"/>
              </a:spcBef>
              <a:spcAft>
                <a:spcPts val="0"/>
              </a:spcAft>
              <a:buSzPts val="1800"/>
              <a:buChar char="●"/>
            </a:pPr>
            <a:r>
              <a:rPr lang="en"/>
              <a:t>Security engineers </a:t>
            </a:r>
            <a:r>
              <a:rPr lang="en"/>
              <a:t>- 1 or 2 people</a:t>
            </a:r>
            <a:endParaRPr/>
          </a:p>
          <a:p>
            <a:pPr indent="-342900" lvl="0" marL="457200" rtl="0" algn="l">
              <a:spcBef>
                <a:spcPts val="0"/>
              </a:spcBef>
              <a:spcAft>
                <a:spcPts val="0"/>
              </a:spcAft>
              <a:buSzPts val="1800"/>
              <a:buChar char="●"/>
            </a:pPr>
            <a:r>
              <a:rPr lang="en"/>
              <a:t>Operations engineers - 1 or 2 people</a:t>
            </a:r>
            <a:endParaRPr/>
          </a:p>
          <a:p>
            <a:pPr indent="-342900" lvl="0" marL="457200" rtl="0" algn="l">
              <a:spcBef>
                <a:spcPts val="0"/>
              </a:spcBef>
              <a:spcAft>
                <a:spcPts val="0"/>
              </a:spcAft>
              <a:buSzPts val="1800"/>
              <a:buChar char="●"/>
            </a:pPr>
            <a:r>
              <a:rPr lang="en"/>
              <a:t>Project manager </a:t>
            </a:r>
            <a:r>
              <a:rPr lang="en"/>
              <a:t>- 1 person</a:t>
            </a:r>
            <a:endParaRPr/>
          </a:p>
          <a:p>
            <a:pPr indent="-342900" lvl="0" marL="457200" rtl="0" algn="l">
              <a:spcBef>
                <a:spcPts val="0"/>
              </a:spcBef>
              <a:spcAft>
                <a:spcPts val="0"/>
              </a:spcAft>
              <a:buSzPts val="1800"/>
              <a:buChar char="●"/>
            </a:pPr>
            <a:r>
              <a:rPr lang="en"/>
              <a:t>Business analyst </a:t>
            </a:r>
            <a:r>
              <a:rPr lang="en"/>
              <a:t>- 1 person</a:t>
            </a:r>
            <a:endParaRPr/>
          </a:p>
          <a:p>
            <a:pPr indent="-342900" lvl="0" marL="457200" rtl="0" algn="l">
              <a:spcBef>
                <a:spcPts val="0"/>
              </a:spcBef>
              <a:spcAft>
                <a:spcPts val="0"/>
              </a:spcAft>
              <a:buSzPts val="1800"/>
              <a:buChar char="●"/>
            </a:pPr>
            <a:r>
              <a:rPr lang="en"/>
              <a:t>Software architect - 1 person</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Cost Estimate</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The cost of implementing DevSecOps will vary depending on the size and complexity of the organization. However, a typical cost estimate for a DevSecOps team would include </a:t>
            </a:r>
            <a:r>
              <a:rPr lang="en"/>
              <a:t>(annual budget)</a:t>
            </a:r>
            <a:r>
              <a:rPr lang="en"/>
              <a:t>:</a:t>
            </a:r>
            <a:endParaRPr/>
          </a:p>
          <a:p>
            <a:pPr indent="0" lvl="0" marL="0" rtl="0" algn="l">
              <a:spcBef>
                <a:spcPts val="1200"/>
              </a:spcBef>
              <a:spcAft>
                <a:spcPts val="0"/>
              </a:spcAft>
              <a:buClr>
                <a:schemeClr val="dk1"/>
              </a:buClr>
              <a:buSzPct val="61111"/>
              <a:buFont typeface="Arial"/>
              <a:buNone/>
            </a:pPr>
            <a:r>
              <a:t/>
            </a:r>
            <a:endParaRPr/>
          </a:p>
          <a:p>
            <a:pPr indent="-334327" lvl="0" marL="457200" rtl="0" algn="l">
              <a:spcBef>
                <a:spcPts val="1200"/>
              </a:spcBef>
              <a:spcAft>
                <a:spcPts val="0"/>
              </a:spcAft>
              <a:buSzPct val="100000"/>
              <a:buChar char="●"/>
            </a:pPr>
            <a:r>
              <a:rPr lang="en"/>
              <a:t>Team</a:t>
            </a:r>
            <a:r>
              <a:rPr lang="en"/>
              <a:t> member salaries </a:t>
            </a:r>
            <a:r>
              <a:rPr lang="en"/>
              <a:t>: $1.05 million (Job Search - Millions of Jobs Hiring Near You | ZipRecruiter, n.d.)</a:t>
            </a:r>
            <a:endParaRPr/>
          </a:p>
          <a:p>
            <a:pPr indent="-334327" lvl="0" marL="457200" rtl="0" algn="l">
              <a:spcBef>
                <a:spcPts val="0"/>
              </a:spcBef>
              <a:spcAft>
                <a:spcPts val="0"/>
              </a:spcAft>
              <a:buSzPct val="100000"/>
              <a:buChar char="●"/>
            </a:pPr>
            <a:r>
              <a:rPr lang="en"/>
              <a:t>Tools and software : $48,000 (Pickard, 2022)</a:t>
            </a:r>
            <a:endParaRPr/>
          </a:p>
          <a:p>
            <a:pPr indent="-334327" lvl="0" marL="457200" rtl="0" algn="l">
              <a:spcBef>
                <a:spcPts val="0"/>
              </a:spcBef>
              <a:spcAft>
                <a:spcPts val="0"/>
              </a:spcAft>
              <a:buSzPct val="100000"/>
              <a:buChar char="●"/>
            </a:pPr>
            <a:r>
              <a:rPr lang="en"/>
              <a:t>Training : $4000 (Infosec, 2023)</a:t>
            </a:r>
            <a:endParaRPr/>
          </a:p>
          <a:p>
            <a:pPr indent="-334327" lvl="0" marL="457200" rtl="0" algn="l">
              <a:spcBef>
                <a:spcPts val="0"/>
              </a:spcBef>
              <a:spcAft>
                <a:spcPts val="0"/>
              </a:spcAft>
              <a:buSzPct val="100000"/>
              <a:buChar char="●"/>
            </a:pPr>
            <a:r>
              <a:rPr lang="en"/>
              <a:t>Infrastructure (local and cloud):  $16000 (Pricing—Microsoft Defender | Microsoft Azure, n.d.)</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 Interactions</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The DevSecOps team will interact with a variety of other teams within the organization, including:</a:t>
            </a:r>
            <a:endParaRPr/>
          </a:p>
          <a:p>
            <a:pPr indent="0" lvl="0" marL="0" rtl="0" algn="l">
              <a:spcBef>
                <a:spcPts val="1200"/>
              </a:spcBef>
              <a:spcAft>
                <a:spcPts val="0"/>
              </a:spcAft>
              <a:buClr>
                <a:schemeClr val="dk1"/>
              </a:buClr>
              <a:buSzPts val="1100"/>
              <a:buFont typeface="Arial"/>
              <a:buNone/>
            </a:pPr>
            <a:r>
              <a:t/>
            </a:r>
            <a:endParaRPr/>
          </a:p>
          <a:p>
            <a:pPr indent="-342900" lvl="0" marL="457200" rtl="0" algn="l">
              <a:spcBef>
                <a:spcPts val="1200"/>
              </a:spcBef>
              <a:spcAft>
                <a:spcPts val="0"/>
              </a:spcAft>
              <a:buSzPts val="1800"/>
              <a:buChar char="●"/>
            </a:pPr>
            <a:r>
              <a:rPr lang="en"/>
              <a:t>IT audit and </a:t>
            </a:r>
            <a:r>
              <a:rPr lang="en"/>
              <a:t>security: Granular reporting about security of builds</a:t>
            </a:r>
            <a:endParaRPr/>
          </a:p>
          <a:p>
            <a:pPr indent="-342900" lvl="0" marL="457200" rtl="0" algn="l">
              <a:spcBef>
                <a:spcPts val="0"/>
              </a:spcBef>
              <a:spcAft>
                <a:spcPts val="0"/>
              </a:spcAft>
              <a:buSzPts val="1800"/>
              <a:buChar char="●"/>
            </a:pPr>
            <a:r>
              <a:rPr lang="en"/>
              <a:t>Finance: Explaining cost of DevSecOps Tools</a:t>
            </a:r>
            <a:endParaRPr/>
          </a:p>
          <a:p>
            <a:pPr indent="-342900" lvl="0" marL="457200" rtl="0" algn="l">
              <a:spcBef>
                <a:spcPts val="0"/>
              </a:spcBef>
              <a:spcAft>
                <a:spcPts val="0"/>
              </a:spcAft>
              <a:buSzPts val="1800"/>
              <a:buChar char="●"/>
            </a:pPr>
            <a:r>
              <a:rPr lang="en"/>
              <a:t>Legal: Collaboration on software licensing (open or proprietary)</a:t>
            </a:r>
            <a:endParaRPr/>
          </a:p>
          <a:p>
            <a:pPr indent="-342900" lvl="0" marL="457200" rtl="0" algn="l">
              <a:spcBef>
                <a:spcPts val="0"/>
              </a:spcBef>
              <a:spcAft>
                <a:spcPts val="0"/>
              </a:spcAft>
              <a:buSzPts val="1800"/>
              <a:buChar char="●"/>
            </a:pPr>
            <a:r>
              <a:rPr lang="en"/>
              <a:t>IT Software Development: </a:t>
            </a:r>
            <a:r>
              <a:rPr lang="en"/>
              <a:t>Software</a:t>
            </a:r>
            <a:r>
              <a:rPr lang="en"/>
              <a:t> </a:t>
            </a:r>
            <a:r>
              <a:rPr lang="en"/>
              <a:t>development</a:t>
            </a:r>
            <a:r>
              <a:rPr lang="en"/>
              <a:t> can have more than 1 team</a:t>
            </a:r>
            <a:endParaRPr/>
          </a:p>
          <a:p>
            <a:pPr indent="-342900" lvl="0" marL="457200" rtl="0" algn="l">
              <a:spcBef>
                <a:spcPts val="0"/>
              </a:spcBef>
              <a:spcAft>
                <a:spcPts val="0"/>
              </a:spcAft>
              <a:buSzPts val="1800"/>
              <a:buChar char="●"/>
            </a:pPr>
            <a:r>
              <a:rPr lang="en"/>
              <a:t>Operations: Ensure functionality of builds</a:t>
            </a:r>
            <a:endParaRPr/>
          </a:p>
          <a:p>
            <a:pPr indent="-342900" lvl="0" marL="457200" rtl="0" algn="l">
              <a:spcBef>
                <a:spcPts val="0"/>
              </a:spcBef>
              <a:spcAft>
                <a:spcPts val="0"/>
              </a:spcAft>
              <a:buSzPts val="1800"/>
              <a:buChar char="●"/>
            </a:pPr>
            <a:r>
              <a:rPr lang="en"/>
              <a:t>Business units: Increased visibility </a:t>
            </a:r>
            <a:r>
              <a:rPr lang="en"/>
              <a:t>across</a:t>
            </a:r>
            <a:r>
              <a:rPr lang="en"/>
              <a:t> the business.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DevSecOps is a new approach to security that can help organizations to reduce security risks, increase speed to market, and improve the quality of software. By embedding security into the development and operations lifecycle, DevSecOps can help organizations to build secure software more quickly and efficiently.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