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bee046d16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4" name="Google Shape;194;g2bee046d16f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bee046d16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7" name="Google Shape;207;g2bee046d16f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bee046d16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8" name="Google Shape;218;g2bee046d16f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bee046d16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0" name="Google Shape;230;g2bee046d16f_0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bee046d16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2" name="Google Shape;242;g2bee046d16f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bf7e92ad2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4" name="Google Shape;254;g2bf7e92ad2f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bf7e92ad2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6" name="Google Shape;266;g2bf7e92ad2f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bf7e92ad2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8" name="Google Shape;278;g2bf7e92ad2f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bee046d16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2bee046d16f_0_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4" name="Google Shape;31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f1d6e740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6" name="Google Shape;146;g1f1d6e740b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8" name="Google Shape;16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bee046d16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1" name="Google Shape;181;g2bee046d16f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zhangjuefei/birds-bones-and-living-habits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/>
          <p:nvPr/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/>
          <p:nvPr/>
        </p:nvSpPr>
        <p:spPr>
          <a:xfrm flipH="1" rot="10800000">
            <a:off x="441959" y="-3"/>
            <a:ext cx="11772269" cy="6868074"/>
          </a:xfrm>
          <a:prstGeom prst="rect">
            <a:avLst/>
          </a:prstGeom>
          <a:gradFill>
            <a:gsLst>
              <a:gs pos="0">
                <a:srgbClr val="1F3864">
                  <a:alpha val="82745"/>
                </a:srgbClr>
              </a:gs>
              <a:gs pos="21000">
                <a:srgbClr val="1F3864">
                  <a:alpha val="82745"/>
                </a:srgbClr>
              </a:gs>
              <a:gs pos="100000">
                <a:srgbClr val="4472C4">
                  <a:alpha val="0"/>
                </a:srgbClr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/>
          <p:nvPr/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rgbClr val="2F5496">
                  <a:alpha val="0"/>
                </a:srgbClr>
              </a:gs>
              <a:gs pos="99000">
                <a:srgbClr val="000000">
                  <a:alpha val="40784"/>
                </a:srgbClr>
              </a:gs>
              <a:gs pos="100000">
                <a:srgbClr val="000000">
                  <a:alpha val="40784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/>
          <p:nvPr/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0">
                <a:srgbClr val="2F5496">
                  <a:alpha val="0"/>
                </a:srgbClr>
              </a:gs>
              <a:gs pos="3000">
                <a:srgbClr val="2F5496">
                  <a:alpha val="0"/>
                </a:srgbClr>
              </a:gs>
              <a:gs pos="100000">
                <a:srgbClr val="000000">
                  <a:alpha val="72941"/>
                </a:srgbClr>
              </a:gs>
            </a:gsLst>
            <a:lin ang="17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 flipH="1" rot="5400000">
            <a:off x="4484334" y="-861824"/>
            <a:ext cx="6861931" cy="8597859"/>
          </a:xfrm>
          <a:prstGeom prst="rect">
            <a:avLst/>
          </a:prstGeom>
          <a:gradFill>
            <a:gsLst>
              <a:gs pos="0">
                <a:srgbClr val="2F5496">
                  <a:alpha val="0"/>
                </a:srgbClr>
              </a:gs>
              <a:gs pos="3000">
                <a:srgbClr val="2F5496">
                  <a:alpha val="0"/>
                </a:srgbClr>
              </a:gs>
              <a:gs pos="100000">
                <a:srgbClr val="000000">
                  <a:alpha val="26666"/>
                </a:srgbClr>
              </a:gs>
            </a:gsLst>
            <a:lin ang="138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rgbClr val="4472C4">
                  <a:alpha val="25882"/>
                </a:srgbClr>
              </a:gs>
              <a:gs pos="85000">
                <a:srgbClr val="8DA9DB">
                  <a:alpha val="0"/>
                </a:srgbClr>
              </a:gs>
              <a:gs pos="100000">
                <a:srgbClr val="8DA9DB">
                  <a:alpha val="0"/>
                </a:srgbClr>
              </a:gs>
            </a:gsLst>
            <a:lin ang="14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>
            <p:ph type="ctrTitle"/>
          </p:nvPr>
        </p:nvSpPr>
        <p:spPr>
          <a:xfrm>
            <a:off x="3616368" y="818984"/>
            <a:ext cx="8453711" cy="317868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</a:pPr>
            <a:r>
              <a:rPr b="1" lang="en-US" sz="4600">
                <a:solidFill>
                  <a:srgbClr val="FFFFFF"/>
                </a:solidFill>
              </a:rPr>
              <a:t>Using Bone Measurements </a:t>
            </a:r>
            <a:endParaRPr b="1" sz="46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</a:pPr>
            <a:r>
              <a:rPr b="1" lang="en-US" sz="4600">
                <a:solidFill>
                  <a:srgbClr val="FFFFFF"/>
                </a:solidFill>
              </a:rPr>
              <a:t>to Cluster Birds into </a:t>
            </a:r>
            <a:endParaRPr b="1" sz="46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</a:pPr>
            <a:r>
              <a:rPr b="1" lang="en-US" sz="4600">
                <a:solidFill>
                  <a:srgbClr val="FFFFFF"/>
                </a:solidFill>
              </a:rPr>
              <a:t>Ecological Groups</a:t>
            </a:r>
            <a:endParaRPr sz="5800"/>
          </a:p>
        </p:txBody>
      </p:sp>
      <p:sp>
        <p:nvSpPr>
          <p:cNvPr id="92" name="Google Shape;92;p13"/>
          <p:cNvSpPr/>
          <p:nvPr/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rgbClr val="2F5496">
                  <a:alpha val="49803"/>
                </a:srgbClr>
              </a:gs>
              <a:gs pos="99000">
                <a:srgbClr val="000000">
                  <a:alpha val="33725"/>
                </a:srgbClr>
              </a:gs>
              <a:gs pos="100000">
                <a:srgbClr val="000000">
                  <a:alpha val="33725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 txBox="1"/>
          <p:nvPr>
            <p:ph idx="1" type="subTitle"/>
          </p:nvPr>
        </p:nvSpPr>
        <p:spPr>
          <a:xfrm>
            <a:off x="4285397" y="4960961"/>
            <a:ext cx="7055893" cy="1078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b="1" lang="en-US">
                <a:solidFill>
                  <a:srgbClr val="FFFFFF"/>
                </a:solidFill>
              </a:rPr>
              <a:t>Erin Burns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2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2"/>
          <p:cNvSpPr/>
          <p:nvPr/>
        </p:nvSpPr>
        <p:spPr>
          <a:xfrm flipH="1" rot="10800000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2"/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19991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2"/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7999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2"/>
          <p:cNvSpPr txBox="1"/>
          <p:nvPr>
            <p:ph type="title"/>
          </p:nvPr>
        </p:nvSpPr>
        <p:spPr>
          <a:xfrm>
            <a:off x="1371599" y="294538"/>
            <a:ext cx="9896100" cy="10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Method 3: UMAP</a:t>
            </a:r>
            <a:endParaRPr/>
          </a:p>
        </p:txBody>
      </p:sp>
      <p:sp>
        <p:nvSpPr>
          <p:cNvPr id="202" name="Google Shape;202;p22"/>
          <p:cNvSpPr txBox="1"/>
          <p:nvPr/>
        </p:nvSpPr>
        <p:spPr>
          <a:xfrm>
            <a:off x="459350" y="2163975"/>
            <a:ext cx="5617500" cy="41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see some defined groupings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Overlap between groups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small groups of same class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Unlabeled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graph looks like two large clusters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22"/>
          <p:cNvPicPr preferRelativeResize="0"/>
          <p:nvPr/>
        </p:nvPicPr>
        <p:blipFill rotWithShape="1">
          <a:blip r:embed="rId3">
            <a:alphaModFix/>
          </a:blip>
          <a:srcRect b="0" l="24069" r="0" t="0"/>
          <a:stretch/>
        </p:blipFill>
        <p:spPr>
          <a:xfrm>
            <a:off x="6787674" y="969375"/>
            <a:ext cx="4876273" cy="284132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4" name="Google Shape;20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7663" y="4094521"/>
            <a:ext cx="4876299" cy="248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3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3"/>
          <p:cNvSpPr/>
          <p:nvPr/>
        </p:nvSpPr>
        <p:spPr>
          <a:xfrm flipH="1" rot="10800000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3"/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19991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3"/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7999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3"/>
          <p:cNvSpPr txBox="1"/>
          <p:nvPr>
            <p:ph type="title"/>
          </p:nvPr>
        </p:nvSpPr>
        <p:spPr>
          <a:xfrm>
            <a:off x="1371599" y="294538"/>
            <a:ext cx="9896100" cy="10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Clustering</a:t>
            </a:r>
            <a:r>
              <a:rPr lang="en-US" sz="4000">
                <a:solidFill>
                  <a:srgbClr val="FFFFFF"/>
                </a:solidFill>
              </a:rPr>
              <a:t> Process Overview</a:t>
            </a:r>
            <a:endParaRPr/>
          </a:p>
        </p:txBody>
      </p:sp>
      <p:sp>
        <p:nvSpPr>
          <p:cNvPr id="215" name="Google Shape;215;p23"/>
          <p:cNvSpPr txBox="1"/>
          <p:nvPr>
            <p:ph idx="1" type="body"/>
          </p:nvPr>
        </p:nvSpPr>
        <p:spPr>
          <a:xfrm>
            <a:off x="1371599" y="1885278"/>
            <a:ext cx="10296000" cy="44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Overview of algorithms used</a:t>
            </a:r>
            <a:endParaRPr/>
          </a:p>
          <a:p>
            <a:pPr indent="-266700" lvl="1" marL="685800" rtl="0" algn="l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K-means</a:t>
            </a:r>
            <a:endParaRPr/>
          </a:p>
          <a:p>
            <a:pPr indent="-266700" lvl="1" marL="685800" rtl="0" algn="l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DBSCAN</a:t>
            </a:r>
            <a:endParaRPr/>
          </a:p>
          <a:p>
            <a:pPr indent="-266700" lvl="1" marL="685800" rtl="0" algn="l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Hierarchical Clustering</a:t>
            </a:r>
            <a:endParaRPr/>
          </a:p>
          <a:p>
            <a:pPr indent="-266700" lvl="1" marL="685800" rtl="0" algn="l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Gaussian Mixture Models (GMM)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 Processing 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Used PCA transformed data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Tuned hyperparameters individually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Evaluation methods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ARI and silhouette scores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4"/>
          <p:cNvSpPr/>
          <p:nvPr/>
        </p:nvSpPr>
        <p:spPr>
          <a:xfrm flipH="1" rot="10800000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4"/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19991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4"/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7999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4"/>
          <p:cNvSpPr txBox="1"/>
          <p:nvPr>
            <p:ph type="title"/>
          </p:nvPr>
        </p:nvSpPr>
        <p:spPr>
          <a:xfrm>
            <a:off x="1371599" y="294538"/>
            <a:ext cx="9896100" cy="10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Algorithm </a:t>
            </a:r>
            <a:r>
              <a:rPr lang="en-US" sz="4000">
                <a:solidFill>
                  <a:srgbClr val="FFFFFF"/>
                </a:solidFill>
              </a:rPr>
              <a:t>1: K-means</a:t>
            </a:r>
            <a:endParaRPr/>
          </a:p>
        </p:txBody>
      </p:sp>
      <p:sp>
        <p:nvSpPr>
          <p:cNvPr id="225" name="Google Shape;225;p24"/>
          <p:cNvSpPr txBox="1"/>
          <p:nvPr/>
        </p:nvSpPr>
        <p:spPr>
          <a:xfrm>
            <a:off x="352050" y="4803475"/>
            <a:ext cx="5710200" cy="17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 score: 0.4272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Silhouette score: 0.3813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6" name="Google Shape;2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050" y="1973513"/>
            <a:ext cx="11487877" cy="218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7" name="Google Shape;227;p24"/>
          <p:cNvSpPr txBox="1"/>
          <p:nvPr/>
        </p:nvSpPr>
        <p:spPr>
          <a:xfrm>
            <a:off x="6219450" y="4803475"/>
            <a:ext cx="5710200" cy="18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Strengths: Decent scores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Weaknesses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Does not meet k-means assumptions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5"/>
          <p:cNvSpPr/>
          <p:nvPr/>
        </p:nvSpPr>
        <p:spPr>
          <a:xfrm flipH="1" rot="10800000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5"/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19991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5"/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7999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5"/>
          <p:cNvSpPr txBox="1"/>
          <p:nvPr>
            <p:ph type="title"/>
          </p:nvPr>
        </p:nvSpPr>
        <p:spPr>
          <a:xfrm>
            <a:off x="1371599" y="294538"/>
            <a:ext cx="9896100" cy="10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Algorithm </a:t>
            </a:r>
            <a:r>
              <a:rPr lang="en-US" sz="4000">
                <a:solidFill>
                  <a:srgbClr val="FFFFFF"/>
                </a:solidFill>
              </a:rPr>
              <a:t>2</a:t>
            </a:r>
            <a:r>
              <a:rPr lang="en-US" sz="4000">
                <a:solidFill>
                  <a:srgbClr val="FFFFFF"/>
                </a:solidFill>
              </a:rPr>
              <a:t>: DBSCAN</a:t>
            </a:r>
            <a:endParaRPr/>
          </a:p>
        </p:txBody>
      </p:sp>
      <p:sp>
        <p:nvSpPr>
          <p:cNvPr id="237" name="Google Shape;237;p25"/>
          <p:cNvSpPr txBox="1"/>
          <p:nvPr/>
        </p:nvSpPr>
        <p:spPr>
          <a:xfrm>
            <a:off x="352050" y="4803475"/>
            <a:ext cx="5710200" cy="17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 score: 0.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3547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Silhouette score: 0.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3328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5"/>
          <p:cNvSpPr txBox="1"/>
          <p:nvPr/>
        </p:nvSpPr>
        <p:spPr>
          <a:xfrm>
            <a:off x="6219450" y="4501600"/>
            <a:ext cx="5710200" cy="21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Strengths: Identified a couple distinct clusters (yellow and pink)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Weaknesses: Majority of points labeled as noise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9" name="Google Shape;2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633" y="1975250"/>
            <a:ext cx="11886740" cy="2141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6"/>
          <p:cNvSpPr/>
          <p:nvPr/>
        </p:nvSpPr>
        <p:spPr>
          <a:xfrm flipH="1" rot="10800000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6"/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19991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6"/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7999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6"/>
          <p:cNvSpPr txBox="1"/>
          <p:nvPr>
            <p:ph type="title"/>
          </p:nvPr>
        </p:nvSpPr>
        <p:spPr>
          <a:xfrm>
            <a:off x="1371599" y="294538"/>
            <a:ext cx="9896100" cy="10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Algorithm </a:t>
            </a:r>
            <a:r>
              <a:rPr lang="en-US" sz="4000">
                <a:solidFill>
                  <a:srgbClr val="FFFFFF"/>
                </a:solidFill>
              </a:rPr>
              <a:t>3</a:t>
            </a:r>
            <a:r>
              <a:rPr lang="en-US" sz="4000">
                <a:solidFill>
                  <a:srgbClr val="FFFFFF"/>
                </a:solidFill>
              </a:rPr>
              <a:t>: </a:t>
            </a:r>
            <a:r>
              <a:rPr lang="en-US" sz="4000">
                <a:solidFill>
                  <a:srgbClr val="FFFFFF"/>
                </a:solidFill>
              </a:rPr>
              <a:t>Hierarchical</a:t>
            </a:r>
            <a:r>
              <a:rPr lang="en-US" sz="4000">
                <a:solidFill>
                  <a:srgbClr val="FFFFFF"/>
                </a:solidFill>
              </a:rPr>
              <a:t> Clustering (complete)</a:t>
            </a:r>
            <a:endParaRPr/>
          </a:p>
        </p:txBody>
      </p:sp>
      <p:sp>
        <p:nvSpPr>
          <p:cNvPr id="249" name="Google Shape;249;p26"/>
          <p:cNvSpPr txBox="1"/>
          <p:nvPr/>
        </p:nvSpPr>
        <p:spPr>
          <a:xfrm>
            <a:off x="352050" y="4528600"/>
            <a:ext cx="5710200" cy="20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 score: 0.4503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Silhouette score: 0.2071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6"/>
          <p:cNvSpPr txBox="1"/>
          <p:nvPr/>
        </p:nvSpPr>
        <p:spPr>
          <a:xfrm>
            <a:off x="6219450" y="4301625"/>
            <a:ext cx="5710200" cy="23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0193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Strengths: Higher score for correct assignments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193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Weaknesses: Lots of groups assigned across true classes, Multiple distinct clusters assigned to same group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1" name="Google Shape;2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49899"/>
            <a:ext cx="11887201" cy="213017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7"/>
          <p:cNvSpPr/>
          <p:nvPr/>
        </p:nvSpPr>
        <p:spPr>
          <a:xfrm flipH="1" rot="10800000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7"/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19991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7"/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7999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7"/>
          <p:cNvSpPr txBox="1"/>
          <p:nvPr>
            <p:ph type="title"/>
          </p:nvPr>
        </p:nvSpPr>
        <p:spPr>
          <a:xfrm>
            <a:off x="1371599" y="294538"/>
            <a:ext cx="9896100" cy="10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Algorithm 3: Hierarchical Clustering (ward)</a:t>
            </a:r>
            <a:endParaRPr/>
          </a:p>
        </p:txBody>
      </p:sp>
      <p:sp>
        <p:nvSpPr>
          <p:cNvPr id="261" name="Google Shape;261;p27"/>
          <p:cNvSpPr txBox="1"/>
          <p:nvPr/>
        </p:nvSpPr>
        <p:spPr>
          <a:xfrm>
            <a:off x="352050" y="4803475"/>
            <a:ext cx="5710200" cy="17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 score: 0.3951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Silhouette score: 0.3569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7"/>
          <p:cNvSpPr txBox="1"/>
          <p:nvPr/>
        </p:nvSpPr>
        <p:spPr>
          <a:xfrm>
            <a:off x="6219450" y="4373425"/>
            <a:ext cx="5710200" cy="22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Strengths: Decent scores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Weaknesses: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Lots of groups assigned across true classes, Multiple distinct clusters assigned to same group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3" name="Google Shape;2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49899"/>
            <a:ext cx="11887201" cy="213017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8"/>
          <p:cNvSpPr/>
          <p:nvPr/>
        </p:nvSpPr>
        <p:spPr>
          <a:xfrm flipH="1" rot="10800000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8"/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19991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8"/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7999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28"/>
          <p:cNvSpPr txBox="1"/>
          <p:nvPr>
            <p:ph type="title"/>
          </p:nvPr>
        </p:nvSpPr>
        <p:spPr>
          <a:xfrm>
            <a:off x="1371599" y="294538"/>
            <a:ext cx="9896100" cy="10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Algorithm 3: Hierarchical Clustering (average)</a:t>
            </a:r>
            <a:endParaRPr/>
          </a:p>
        </p:txBody>
      </p:sp>
      <p:sp>
        <p:nvSpPr>
          <p:cNvPr id="273" name="Google Shape;273;p28"/>
          <p:cNvSpPr txBox="1"/>
          <p:nvPr/>
        </p:nvSpPr>
        <p:spPr>
          <a:xfrm>
            <a:off x="352050" y="4803475"/>
            <a:ext cx="5710200" cy="17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 score: 0.2134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Silhouette score: 0.1661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28"/>
          <p:cNvSpPr txBox="1"/>
          <p:nvPr/>
        </p:nvSpPr>
        <p:spPr>
          <a:xfrm>
            <a:off x="6219450" y="4803475"/>
            <a:ext cx="5710200" cy="18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Strengths: N/A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Weaknesses: Poor scores, many points assigned to just two groups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5" name="Google Shape;2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49899"/>
            <a:ext cx="11887201" cy="213017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9"/>
          <p:cNvSpPr/>
          <p:nvPr/>
        </p:nvSpPr>
        <p:spPr>
          <a:xfrm flipH="1" rot="10800000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29"/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19991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29"/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7999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9"/>
          <p:cNvSpPr txBox="1"/>
          <p:nvPr>
            <p:ph type="title"/>
          </p:nvPr>
        </p:nvSpPr>
        <p:spPr>
          <a:xfrm>
            <a:off x="1371599" y="294538"/>
            <a:ext cx="9896100" cy="10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Algorithm 3: Hierarchical Clustering (single)</a:t>
            </a:r>
            <a:endParaRPr/>
          </a:p>
        </p:txBody>
      </p:sp>
      <p:sp>
        <p:nvSpPr>
          <p:cNvPr id="285" name="Google Shape;285;p29"/>
          <p:cNvSpPr txBox="1"/>
          <p:nvPr/>
        </p:nvSpPr>
        <p:spPr>
          <a:xfrm>
            <a:off x="352050" y="4803475"/>
            <a:ext cx="5710200" cy="17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 score: 0.0028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Silhouette score: -0.3474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9"/>
          <p:cNvSpPr txBox="1"/>
          <p:nvPr/>
        </p:nvSpPr>
        <p:spPr>
          <a:xfrm>
            <a:off x="6219450" y="4803475"/>
            <a:ext cx="5710200" cy="18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Strengths: N/A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Weaknesses: All points except for a couple in same group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7" name="Google Shape;2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49899"/>
            <a:ext cx="11887201" cy="2130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0"/>
          <p:cNvSpPr/>
          <p:nvPr/>
        </p:nvSpPr>
        <p:spPr>
          <a:xfrm flipH="1" rot="10800000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0"/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19991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30"/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7999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30"/>
          <p:cNvSpPr txBox="1"/>
          <p:nvPr>
            <p:ph type="title"/>
          </p:nvPr>
        </p:nvSpPr>
        <p:spPr>
          <a:xfrm>
            <a:off x="1371599" y="294538"/>
            <a:ext cx="9896100" cy="10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Algorithm 4: Gaussian Mixture Models</a:t>
            </a:r>
            <a:endParaRPr/>
          </a:p>
        </p:txBody>
      </p:sp>
      <p:pic>
        <p:nvPicPr>
          <p:cNvPr id="297" name="Google Shape;2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451" y="1833100"/>
            <a:ext cx="11337088" cy="203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8" name="Google Shape;298;p30"/>
          <p:cNvSpPr txBox="1"/>
          <p:nvPr/>
        </p:nvSpPr>
        <p:spPr>
          <a:xfrm>
            <a:off x="352050" y="4803475"/>
            <a:ext cx="5710200" cy="17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 score: 0.4345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Silhouette score: 0.3165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30"/>
          <p:cNvSpPr txBox="1"/>
          <p:nvPr/>
        </p:nvSpPr>
        <p:spPr>
          <a:xfrm>
            <a:off x="6219450" y="4803475"/>
            <a:ext cx="5710200" cy="18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Strengths: Decent scores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Weaknesses: Assigned clusters are not very distinctly shaped, Overlap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31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31"/>
          <p:cNvSpPr/>
          <p:nvPr/>
        </p:nvSpPr>
        <p:spPr>
          <a:xfrm flipH="1" rot="10800000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31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31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1"/>
          <p:cNvSpPr txBox="1"/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Algorithm </a:t>
            </a:r>
            <a:r>
              <a:rPr lang="en-US" sz="4000">
                <a:solidFill>
                  <a:srgbClr val="FFFFFF"/>
                </a:solidFill>
              </a:rPr>
              <a:t>Comparison</a:t>
            </a:r>
            <a:endParaRPr/>
          </a:p>
        </p:txBody>
      </p:sp>
      <p:sp>
        <p:nvSpPr>
          <p:cNvPr id="310" name="Google Shape;310;p31"/>
          <p:cNvSpPr txBox="1"/>
          <p:nvPr/>
        </p:nvSpPr>
        <p:spPr>
          <a:xfrm>
            <a:off x="1311588" y="4424750"/>
            <a:ext cx="9568800" cy="17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Hierarchical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‘complete’ had highest ARI score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had highest silhouette score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1" name="Google Shape;31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423" y="2479496"/>
            <a:ext cx="10825150" cy="1526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/>
          <p:nvPr/>
        </p:nvSpPr>
        <p:spPr>
          <a:xfrm flipH="1" rot="10800000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 txBox="1"/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Overview</a:t>
            </a:r>
            <a:endParaRPr/>
          </a:p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1371599" y="1987296"/>
            <a:ext cx="9724031" cy="4576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8 ecological groups of birds</a:t>
            </a:r>
            <a:endParaRPr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Swimming Birds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Wading Birds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Terrestrial Birds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Raptors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Scansorial Birds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Singing Birds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Cursorial Birds (not included in dataset)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Marine Birds (not included in dataset)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Living habits of birds reflected by </a:t>
            </a:r>
            <a:r>
              <a:rPr lang="en-US"/>
              <a:t>differences</a:t>
            </a:r>
            <a:r>
              <a:rPr lang="en-US"/>
              <a:t> in bone sizes</a:t>
            </a:r>
            <a:endParaRPr/>
          </a:p>
          <a:p>
            <a:pPr indent="0" lvl="0" marL="177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32"/>
          <p:cNvSpPr/>
          <p:nvPr/>
        </p:nvSpPr>
        <p:spPr>
          <a:xfrm flipH="1" rot="10800000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32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2"/>
          <p:cNvSpPr txBox="1"/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Conclusions</a:t>
            </a:r>
            <a:endParaRPr/>
          </a:p>
        </p:txBody>
      </p:sp>
      <p:sp>
        <p:nvSpPr>
          <p:cNvPr id="321" name="Google Shape;321;p32"/>
          <p:cNvSpPr txBox="1"/>
          <p:nvPr/>
        </p:nvSpPr>
        <p:spPr>
          <a:xfrm>
            <a:off x="6566914" y="1966169"/>
            <a:ext cx="4956049" cy="3953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2"/>
          <p:cNvSpPr txBox="1"/>
          <p:nvPr/>
        </p:nvSpPr>
        <p:spPr>
          <a:xfrm>
            <a:off x="1379685" y="3669950"/>
            <a:ext cx="98961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Current models not able to group birds based on bone measurement data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Similarly sized birds in different ecological groups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More data required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Future directions: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Adding additional variables to dataset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Data on diet or geographical distribution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32"/>
          <p:cNvSpPr txBox="1"/>
          <p:nvPr/>
        </p:nvSpPr>
        <p:spPr>
          <a:xfrm>
            <a:off x="1379672" y="1890780"/>
            <a:ext cx="98961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Can birds be classified into ecological groups solely based on bone measurements?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33"/>
          <p:cNvSpPr/>
          <p:nvPr/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3"/>
          <p:cNvSpPr/>
          <p:nvPr/>
        </p:nvSpPr>
        <p:spPr>
          <a:xfrm flipH="1" rot="10800000">
            <a:off x="441959" y="-3"/>
            <a:ext cx="11772269" cy="6868074"/>
          </a:xfrm>
          <a:prstGeom prst="rect">
            <a:avLst/>
          </a:prstGeom>
          <a:gradFill>
            <a:gsLst>
              <a:gs pos="0">
                <a:srgbClr val="1F3864">
                  <a:alpha val="82745"/>
                </a:srgbClr>
              </a:gs>
              <a:gs pos="21000">
                <a:srgbClr val="1F3864">
                  <a:alpha val="82745"/>
                </a:srgbClr>
              </a:gs>
              <a:gs pos="100000">
                <a:srgbClr val="4472C4">
                  <a:alpha val="0"/>
                </a:srgbClr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33"/>
          <p:cNvSpPr/>
          <p:nvPr/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rgbClr val="2F5496">
                  <a:alpha val="0"/>
                </a:srgbClr>
              </a:gs>
              <a:gs pos="99000">
                <a:srgbClr val="000000">
                  <a:alpha val="40784"/>
                </a:srgbClr>
              </a:gs>
              <a:gs pos="100000">
                <a:srgbClr val="000000">
                  <a:alpha val="40784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33"/>
          <p:cNvSpPr/>
          <p:nvPr/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0">
                <a:srgbClr val="2F5496">
                  <a:alpha val="0"/>
                </a:srgbClr>
              </a:gs>
              <a:gs pos="3000">
                <a:srgbClr val="2F5496">
                  <a:alpha val="0"/>
                </a:srgbClr>
              </a:gs>
              <a:gs pos="100000">
                <a:srgbClr val="000000">
                  <a:alpha val="72941"/>
                </a:srgbClr>
              </a:gs>
            </a:gsLst>
            <a:lin ang="17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33"/>
          <p:cNvSpPr/>
          <p:nvPr/>
        </p:nvSpPr>
        <p:spPr>
          <a:xfrm flipH="1" rot="5400000">
            <a:off x="4484334" y="-861824"/>
            <a:ext cx="6861931" cy="8597859"/>
          </a:xfrm>
          <a:prstGeom prst="rect">
            <a:avLst/>
          </a:prstGeom>
          <a:gradFill>
            <a:gsLst>
              <a:gs pos="0">
                <a:srgbClr val="2F5496">
                  <a:alpha val="0"/>
                </a:srgbClr>
              </a:gs>
              <a:gs pos="3000">
                <a:srgbClr val="2F5496">
                  <a:alpha val="0"/>
                </a:srgbClr>
              </a:gs>
              <a:gs pos="100000">
                <a:srgbClr val="000000">
                  <a:alpha val="26666"/>
                </a:srgbClr>
              </a:gs>
            </a:gsLst>
            <a:lin ang="138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33"/>
          <p:cNvSpPr/>
          <p:nvPr/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rgbClr val="4472C4">
                  <a:alpha val="25882"/>
                </a:srgbClr>
              </a:gs>
              <a:gs pos="85000">
                <a:srgbClr val="8DA9DB">
                  <a:alpha val="0"/>
                </a:srgbClr>
              </a:gs>
              <a:gs pos="100000">
                <a:srgbClr val="8DA9DB">
                  <a:alpha val="0"/>
                </a:srgbClr>
              </a:gs>
            </a:gsLst>
            <a:lin ang="14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3"/>
          <p:cNvSpPr txBox="1"/>
          <p:nvPr>
            <p:ph type="ctrTitle"/>
          </p:nvPr>
        </p:nvSpPr>
        <p:spPr>
          <a:xfrm>
            <a:off x="3616368" y="818984"/>
            <a:ext cx="8453711" cy="317868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</a:pPr>
            <a:r>
              <a:rPr b="1" lang="en-US" sz="4800">
                <a:solidFill>
                  <a:srgbClr val="FFFFFF"/>
                </a:solidFill>
              </a:rPr>
              <a:t>Questions?</a:t>
            </a:r>
            <a:endParaRPr/>
          </a:p>
        </p:txBody>
      </p:sp>
      <p:sp>
        <p:nvSpPr>
          <p:cNvPr id="336" name="Google Shape;336;p33"/>
          <p:cNvSpPr/>
          <p:nvPr/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rgbClr val="2F5496">
                  <a:alpha val="49803"/>
                </a:srgbClr>
              </a:gs>
              <a:gs pos="99000">
                <a:srgbClr val="000000">
                  <a:alpha val="33725"/>
                </a:srgbClr>
              </a:gs>
              <a:gs pos="100000">
                <a:srgbClr val="000000">
                  <a:alpha val="33725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33"/>
          <p:cNvSpPr txBox="1"/>
          <p:nvPr>
            <p:ph idx="1" type="subTitle"/>
          </p:nvPr>
        </p:nvSpPr>
        <p:spPr>
          <a:xfrm>
            <a:off x="4285397" y="4960961"/>
            <a:ext cx="7055893" cy="1078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5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/>
          <p:cNvSpPr/>
          <p:nvPr/>
        </p:nvSpPr>
        <p:spPr>
          <a:xfrm flipH="1" rot="10800000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5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5"/>
          <p:cNvSpPr txBox="1"/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Data Analyzed</a:t>
            </a:r>
            <a:endParaRPr/>
          </a:p>
        </p:txBody>
      </p:sp>
      <p:sp>
        <p:nvSpPr>
          <p:cNvPr id="115" name="Google Shape;115;p15"/>
          <p:cNvSpPr txBox="1"/>
          <p:nvPr>
            <p:ph idx="1" type="body"/>
          </p:nvPr>
        </p:nvSpPr>
        <p:spPr>
          <a:xfrm>
            <a:off x="1371600" y="2318200"/>
            <a:ext cx="5097600" cy="3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10 bone measurements from 420 birds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Raw data available here: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https://www.kaggle.com/datasets/zhangjuefei/birds-bones-and-living-habits</a:t>
            </a:r>
            <a:r>
              <a:rPr lang="en-US"/>
              <a:t> </a:t>
            </a:r>
            <a:endParaRPr/>
          </a:p>
        </p:txBody>
      </p:sp>
      <p:pic>
        <p:nvPicPr>
          <p:cNvPr id="116" name="Google Shape;11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7950" y="373250"/>
            <a:ext cx="4423050" cy="63914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7" name="Google Shape;117;p15"/>
          <p:cNvSpPr/>
          <p:nvPr/>
        </p:nvSpPr>
        <p:spPr>
          <a:xfrm rot="1321073">
            <a:off x="9402458" y="3108674"/>
            <a:ext cx="1385984" cy="270193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5"/>
          <p:cNvSpPr/>
          <p:nvPr/>
        </p:nvSpPr>
        <p:spPr>
          <a:xfrm rot="-896676">
            <a:off x="9736679" y="2395984"/>
            <a:ext cx="1092348" cy="269754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5"/>
          <p:cNvSpPr/>
          <p:nvPr/>
        </p:nvSpPr>
        <p:spPr>
          <a:xfrm rot="1321470">
            <a:off x="9623834" y="4150068"/>
            <a:ext cx="1487988" cy="269967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9549150" y="4896775"/>
            <a:ext cx="1092600" cy="270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5"/>
          <p:cNvSpPr/>
          <p:nvPr/>
        </p:nvSpPr>
        <p:spPr>
          <a:xfrm rot="599549">
            <a:off x="9549102" y="5860721"/>
            <a:ext cx="1092675" cy="27004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6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6"/>
          <p:cNvSpPr/>
          <p:nvPr/>
        </p:nvSpPr>
        <p:spPr>
          <a:xfrm flipH="1" rot="10800000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6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6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6"/>
          <p:cNvSpPr txBox="1"/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Project Goals</a:t>
            </a:r>
            <a:endParaRPr/>
          </a:p>
        </p:txBody>
      </p:sp>
      <p:sp>
        <p:nvSpPr>
          <p:cNvPr id="132" name="Google Shape;132;p16"/>
          <p:cNvSpPr txBox="1"/>
          <p:nvPr>
            <p:ph idx="1" type="body"/>
          </p:nvPr>
        </p:nvSpPr>
        <p:spPr>
          <a:xfrm>
            <a:off x="1371599" y="2318197"/>
            <a:ext cx="9724031" cy="36833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495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 sz="2900"/>
              <a:t>Research question:</a:t>
            </a:r>
            <a:endParaRPr sz="2900"/>
          </a:p>
          <a:p>
            <a:pPr indent="-29845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b="1" lang="en-US" sz="2500"/>
              <a:t>Can birds be classified into ecological groups based solely on bone measurements?</a:t>
            </a:r>
            <a:endParaRPr b="1"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-23495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2900"/>
              <a:t>Direct observation of birds often time consuming and difficult</a:t>
            </a:r>
            <a:endParaRPr sz="2900"/>
          </a:p>
          <a:p>
            <a:pPr indent="-23495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2500"/>
              <a:t>Direct observation of extinct species not possible</a:t>
            </a:r>
            <a:endParaRPr sz="2500"/>
          </a:p>
          <a:p>
            <a:pPr indent="-23495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2900"/>
              <a:t>Using ML gives info on living habits without direct observation</a:t>
            </a:r>
            <a:endParaRPr sz="2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7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7"/>
          <p:cNvSpPr/>
          <p:nvPr/>
        </p:nvSpPr>
        <p:spPr>
          <a:xfrm flipH="1" rot="10800000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7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7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7"/>
          <p:cNvSpPr txBox="1"/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Dataset Exploration</a:t>
            </a:r>
            <a:endParaRPr/>
          </a:p>
        </p:txBody>
      </p:sp>
      <p:sp>
        <p:nvSpPr>
          <p:cNvPr id="143" name="Google Shape;143;p17"/>
          <p:cNvSpPr txBox="1"/>
          <p:nvPr>
            <p:ph idx="1" type="body"/>
          </p:nvPr>
        </p:nvSpPr>
        <p:spPr>
          <a:xfrm>
            <a:off x="640073" y="2257225"/>
            <a:ext cx="9623700" cy="3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 Some null values to address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 Variables all have similar distributions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 Some i</a:t>
            </a:r>
            <a:r>
              <a:rPr lang="en-US"/>
              <a:t>mbalance in the target variable distribution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 Strong correlation between variables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 A lot of overlap between measurements for birds from different ecological groups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8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8"/>
          <p:cNvSpPr/>
          <p:nvPr/>
        </p:nvSpPr>
        <p:spPr>
          <a:xfrm flipH="1" rot="10800000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8"/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19991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8"/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7999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8"/>
          <p:cNvSpPr txBox="1"/>
          <p:nvPr>
            <p:ph type="title"/>
          </p:nvPr>
        </p:nvSpPr>
        <p:spPr>
          <a:xfrm>
            <a:off x="1371599" y="294538"/>
            <a:ext cx="9896100" cy="10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Data Preprocessing</a:t>
            </a:r>
            <a:endParaRPr/>
          </a:p>
        </p:txBody>
      </p:sp>
      <p:sp>
        <p:nvSpPr>
          <p:cNvPr id="154" name="Google Shape;154;p18"/>
          <p:cNvSpPr txBox="1"/>
          <p:nvPr>
            <p:ph idx="1" type="body"/>
          </p:nvPr>
        </p:nvSpPr>
        <p:spPr>
          <a:xfrm>
            <a:off x="1371599" y="2318197"/>
            <a:ext cx="9723900" cy="3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Ensure clean data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Evaluated outliers, examined variables for potential errors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Missing or incomplete data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few null values, dropped rows with null values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Preparing data for analysis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Removed ID column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Transformed ‘type’ data into numeric (0-5) from group name abbreviations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9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9"/>
          <p:cNvSpPr/>
          <p:nvPr/>
        </p:nvSpPr>
        <p:spPr>
          <a:xfrm flipH="1" rot="10800000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9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9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9"/>
          <p:cNvSpPr txBox="1"/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Dimensionality Reduction Process Overview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1371599" y="1885278"/>
            <a:ext cx="10296145" cy="4491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Overview of methods used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PCA</a:t>
            </a:r>
            <a:endParaRPr/>
          </a:p>
          <a:p>
            <a:pPr indent="-1905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t-SNE</a:t>
            </a:r>
            <a:endParaRPr/>
          </a:p>
          <a:p>
            <a:pPr indent="-1905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UMAP</a:t>
            </a:r>
            <a:endParaRPr/>
          </a:p>
          <a:p>
            <a:pPr indent="0" lvl="0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Method / Evaluation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Tuned hyperparameters</a:t>
            </a:r>
            <a:endParaRPr/>
          </a:p>
          <a:p>
            <a:pPr indent="-1905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Evaluated whether representations showed distinct clusters with labeled and unlabeled data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0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0"/>
          <p:cNvSpPr/>
          <p:nvPr/>
        </p:nvSpPr>
        <p:spPr>
          <a:xfrm flipH="1" rot="10800000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0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0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0"/>
          <p:cNvSpPr txBox="1"/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Method 1: PCA</a:t>
            </a:r>
            <a:endParaRPr/>
          </a:p>
        </p:txBody>
      </p:sp>
      <p:sp>
        <p:nvSpPr>
          <p:cNvPr id="176" name="Google Shape;176;p20"/>
          <p:cNvSpPr txBox="1"/>
          <p:nvPr/>
        </p:nvSpPr>
        <p:spPr>
          <a:xfrm>
            <a:off x="459350" y="2040050"/>
            <a:ext cx="3458400" cy="4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Groups in layered lines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Lots of overlapping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Groups sort of visible but not very distinct on unlabeled scatter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9225" y="1945950"/>
            <a:ext cx="7894902" cy="2184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8" name="Google Shape;17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7100" y="4209921"/>
            <a:ext cx="5038250" cy="256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1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1"/>
          <p:cNvSpPr/>
          <p:nvPr/>
        </p:nvSpPr>
        <p:spPr>
          <a:xfrm flipH="1" rot="10800000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1"/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19991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1"/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7999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1"/>
          <p:cNvSpPr txBox="1"/>
          <p:nvPr>
            <p:ph type="title"/>
          </p:nvPr>
        </p:nvSpPr>
        <p:spPr>
          <a:xfrm>
            <a:off x="1371599" y="294538"/>
            <a:ext cx="9896100" cy="10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Method 2: t-SNE</a:t>
            </a:r>
            <a:endParaRPr/>
          </a:p>
        </p:txBody>
      </p:sp>
      <p:sp>
        <p:nvSpPr>
          <p:cNvPr id="189" name="Google Shape;189;p21"/>
          <p:cNvSpPr txBox="1"/>
          <p:nvPr/>
        </p:nvSpPr>
        <p:spPr>
          <a:xfrm>
            <a:off x="459350" y="1924300"/>
            <a:ext cx="3548400" cy="44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groups of same-class data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Lots of overlap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Unlabeled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graph shows somewhat distinct groups, but is misleading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3925" y="2094300"/>
            <a:ext cx="8177024" cy="175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1" name="Google Shape;19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8300" y="4090921"/>
            <a:ext cx="4931151" cy="25152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