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CB1C5-4291-487E-B01E-7818722B1B8D}" type="datetimeFigureOut">
              <a:rPr lang="id-ID" smtClean="0"/>
              <a:t>24/04/2017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8E9D2-6D13-402B-AAEA-87A0BED90F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537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9B57-5889-47C8-8C14-85458038079D}" type="datetimeFigureOut">
              <a:rPr lang="id-ID" smtClean="0"/>
              <a:t>23/04/2017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B2E7-53C3-4974-91AF-3694D8B439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637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9B57-5889-47C8-8C14-85458038079D}" type="datetimeFigureOut">
              <a:rPr lang="id-ID" smtClean="0"/>
              <a:t>23/04/2017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B2E7-53C3-4974-91AF-3694D8B439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948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9B57-5889-47C8-8C14-85458038079D}" type="datetimeFigureOut">
              <a:rPr lang="id-ID" smtClean="0"/>
              <a:t>23/04/2017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B2E7-53C3-4974-91AF-3694D8B439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1293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9B57-5889-47C8-8C14-85458038079D}" type="datetimeFigureOut">
              <a:rPr lang="id-ID" smtClean="0"/>
              <a:t>23/04/2017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B2E7-53C3-4974-91AF-3694D8B439C8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358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9B57-5889-47C8-8C14-85458038079D}" type="datetimeFigureOut">
              <a:rPr lang="id-ID" smtClean="0"/>
              <a:t>23/04/2017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B2E7-53C3-4974-91AF-3694D8B439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1272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9B57-5889-47C8-8C14-85458038079D}" type="datetimeFigureOut">
              <a:rPr lang="id-ID" smtClean="0"/>
              <a:t>23/04/2017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B2E7-53C3-4974-91AF-3694D8B439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7492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9B57-5889-47C8-8C14-85458038079D}" type="datetimeFigureOut">
              <a:rPr lang="id-ID" smtClean="0"/>
              <a:t>23/04/2017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B2E7-53C3-4974-91AF-3694D8B439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7790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9B57-5889-47C8-8C14-85458038079D}" type="datetimeFigureOut">
              <a:rPr lang="id-ID" smtClean="0"/>
              <a:t>23/04/2017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B2E7-53C3-4974-91AF-3694D8B439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0936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9B57-5889-47C8-8C14-85458038079D}" type="datetimeFigureOut">
              <a:rPr lang="id-ID" smtClean="0"/>
              <a:t>23/04/2017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B2E7-53C3-4974-91AF-3694D8B439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399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9B57-5889-47C8-8C14-85458038079D}" type="datetimeFigureOut">
              <a:rPr lang="id-ID" smtClean="0"/>
              <a:t>23/04/2017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B2E7-53C3-4974-91AF-3694D8B439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288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9B57-5889-47C8-8C14-85458038079D}" type="datetimeFigureOut">
              <a:rPr lang="id-ID" smtClean="0"/>
              <a:t>23/04/2017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B2E7-53C3-4974-91AF-3694D8B439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884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9B57-5889-47C8-8C14-85458038079D}" type="datetimeFigureOut">
              <a:rPr lang="id-ID" smtClean="0"/>
              <a:t>23/04/2017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B2E7-53C3-4974-91AF-3694D8B439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659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9B57-5889-47C8-8C14-85458038079D}" type="datetimeFigureOut">
              <a:rPr lang="id-ID" smtClean="0"/>
              <a:t>23/04/2017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B2E7-53C3-4974-91AF-3694D8B439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90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9B57-5889-47C8-8C14-85458038079D}" type="datetimeFigureOut">
              <a:rPr lang="id-ID" smtClean="0"/>
              <a:t>23/04/2017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B2E7-53C3-4974-91AF-3694D8B439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481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9B57-5889-47C8-8C14-85458038079D}" type="datetimeFigureOut">
              <a:rPr lang="id-ID" smtClean="0"/>
              <a:t>23/04/2017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B2E7-53C3-4974-91AF-3694D8B439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563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9B57-5889-47C8-8C14-85458038079D}" type="datetimeFigureOut">
              <a:rPr lang="id-ID" smtClean="0"/>
              <a:t>23/04/2017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B2E7-53C3-4974-91AF-3694D8B439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369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9B57-5889-47C8-8C14-85458038079D}" type="datetimeFigureOut">
              <a:rPr lang="id-ID" smtClean="0"/>
              <a:t>23/04/2017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B2E7-53C3-4974-91AF-3694D8B439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346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DC9B57-5889-47C8-8C14-85458038079D}" type="datetimeFigureOut">
              <a:rPr lang="id-ID" smtClean="0"/>
              <a:t>23/04/2017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6B2E7-53C3-4974-91AF-3694D8B439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019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07642"/>
            <a:ext cx="8658746" cy="3329581"/>
          </a:xfrm>
        </p:spPr>
        <p:txBody>
          <a:bodyPr/>
          <a:lstStyle/>
          <a:p>
            <a:r>
              <a:rPr lang="en-US" b="1" dirty="0"/>
              <a:t>Content Management System (CMS)</a:t>
            </a:r>
            <a:endParaRPr lang="id-ID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649273"/>
            <a:ext cx="69236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Basri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Basren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	201410370311030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Ayu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Siska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Yuana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201410370311062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Muh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Fikri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Sangaji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201410370311081</a:t>
            </a:r>
            <a:endParaRPr lang="id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87" y="4124753"/>
            <a:ext cx="1935319" cy="190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98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0" y="323931"/>
            <a:ext cx="9404723" cy="1400530"/>
          </a:xfrm>
        </p:spPr>
        <p:txBody>
          <a:bodyPr/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CMS (E-Learning)</a:t>
            </a:r>
            <a:endParaRPr lang="id-ID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6110" y="1724461"/>
            <a:ext cx="1049411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- </a:t>
            </a:r>
            <a:r>
              <a:rPr lang="en-US" sz="2400" b="1" dirty="0">
                <a:latin typeface="Code New Roman" panose="020B0609020204030204" pitchFamily="49" charset="0"/>
                <a:cs typeface="Code New Roman" panose="020B0609020204030204" pitchFamily="49" charset="0"/>
              </a:rPr>
              <a:t>CMS Moodle</a:t>
            </a:r>
            <a:endParaRPr lang="en-US" sz="2400" b="1" dirty="0">
              <a:latin typeface="Code New Roman" panose="020B0609020204030204" pitchFamily="49" charset="0"/>
              <a:ea typeface="Times New Roman" panose="02020603050405020304" pitchFamily="18" charset="0"/>
              <a:cs typeface="Code New Roman" panose="020B0609020204030204" pitchFamily="49" charset="0"/>
            </a:endParaRPr>
          </a:p>
          <a:p>
            <a:pPr marL="360363" algn="just"/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		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Sebuah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CMS yang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digunakan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untuk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membuat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aplikasi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E-Learning. CMS Moodle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telah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memiliki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fitur-fitur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E-Learning yang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sangat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lengkap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,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mulai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dari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online test, forum,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dll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.</a:t>
            </a:r>
          </a:p>
          <a:p>
            <a:pPr marL="360363" algn="just"/>
            <a:endParaRPr lang="en-US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  <a:p>
            <a:pPr algn="just"/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- </a:t>
            </a:r>
            <a:r>
              <a:rPr lang="en-US" sz="2400" b="1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Decebo</a:t>
            </a:r>
            <a:endParaRPr lang="id-ID" sz="2400" b="1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  <a:p>
            <a:pPr marL="360363" algn="just"/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		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Merupakan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software open-source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paket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untuk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e-learning (LMS - Learning Management System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LCMS - Learning Content Management System), 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seluruhnya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dibuat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dikembangkan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oleh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Docebo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Srl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. Program, yang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dirilis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di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bawah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lisensi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GPL,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tidak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memiliki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biaya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lisensi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.</a:t>
            </a:r>
            <a:endParaRPr lang="id-ID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16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0" y="323931"/>
            <a:ext cx="9404723" cy="1400530"/>
          </a:xfrm>
        </p:spPr>
        <p:txBody>
          <a:bodyPr/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CMS (</a:t>
            </a:r>
            <a:r>
              <a:rPr lang="en-US" sz="7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Galeri</a:t>
            </a:r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Gambar</a:t>
            </a:r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id-ID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6109" y="1724461"/>
            <a:ext cx="104941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b="1" dirty="0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- Gallery</a:t>
            </a:r>
          </a:p>
          <a:p>
            <a:pPr marL="360363" lvl="0" indent="-360363" algn="just"/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			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Merupakan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Pengorganisi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album photo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berbasis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web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dengan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lisensi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open source. Gallery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memberikan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cara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yang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intuitif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untuk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memadukan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memanajemen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foto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dengan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mudah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ke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dalam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website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ataupun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ke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dalam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website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pribadi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website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komunitas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.</a:t>
            </a:r>
            <a:endParaRPr lang="id-ID" sz="2400" dirty="0">
              <a:latin typeface="Code New Roman" panose="020B0609020204030204" pitchFamily="49" charset="0"/>
              <a:ea typeface="Calibri" panose="020F0502020204030204" pitchFamily="34" charset="0"/>
              <a:cs typeface="Code New Roman" panose="020B0609020204030204" pitchFamily="49" charset="0"/>
            </a:endParaRPr>
          </a:p>
          <a:p>
            <a:pPr lvl="0" algn="just" fontAlgn="base"/>
            <a:endParaRPr lang="en-US" sz="2400" dirty="0">
              <a:latin typeface="Code New Roman" panose="020B0609020204030204" pitchFamily="49" charset="0"/>
              <a:ea typeface="Times New Roman" panose="02020603050405020304" pitchFamily="18" charset="0"/>
              <a:cs typeface="Code New Roman" panose="020B0609020204030204" pitchFamily="49" charset="0"/>
            </a:endParaRPr>
          </a:p>
          <a:p>
            <a:pPr lvl="0" algn="just" fontAlgn="base"/>
            <a:r>
              <a:rPr lang="en-US" sz="2400" b="1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- </a:t>
            </a:r>
            <a:r>
              <a:rPr lang="en-US" sz="2400" b="1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Zenphoto</a:t>
            </a:r>
            <a:endParaRPr lang="id-ID" sz="2400" b="1" dirty="0">
              <a:latin typeface="Code New Roman" panose="020B0609020204030204" pitchFamily="49" charset="0"/>
              <a:ea typeface="Calibri" panose="020F0502020204030204" pitchFamily="34" charset="0"/>
              <a:cs typeface="Code New Roman" panose="020B0609020204030204" pitchFamily="49" charset="0"/>
            </a:endParaRPr>
          </a:p>
          <a:p>
            <a:pPr marL="360363" algn="just"/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		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Sebuah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CMS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mandiri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yang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difokuskan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untuk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membuat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website multimedia.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Fitur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dari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Zenphoto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telah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mendukung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penggunaan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gambar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, video, format audio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plugin CMS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Zenpage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yang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memungkinkan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untuk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diintegrasikan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dengan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blog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atau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website.</a:t>
            </a:r>
            <a:endParaRPr lang="id-ID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2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0" y="323931"/>
            <a:ext cx="9404723" cy="1400530"/>
          </a:xfrm>
        </p:spPr>
        <p:txBody>
          <a:bodyPr/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CMS (Forum)</a:t>
            </a:r>
            <a:endParaRPr lang="id-ID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6110" y="1724461"/>
            <a:ext cx="104941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sz="2400" b="1" dirty="0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- PHP BB</a:t>
            </a:r>
          </a:p>
          <a:p>
            <a:pPr marL="360363" lvl="0" algn="just">
              <a:spcAft>
                <a:spcPts val="0"/>
              </a:spcAft>
            </a:pPr>
            <a:r>
              <a:rPr lang="en-US" sz="2400" dirty="0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		PHP BB </a:t>
            </a:r>
            <a:r>
              <a:rPr lang="en-US" sz="2400" dirty="0" err="1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merupakan</a:t>
            </a:r>
            <a:r>
              <a:rPr lang="en-US" sz="2400" dirty="0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paket</a:t>
            </a:r>
            <a:r>
              <a:rPr lang="en-US" sz="2400" dirty="0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 forum internet yang </a:t>
            </a:r>
            <a:r>
              <a:rPr lang="en-US" sz="2400" dirty="0" err="1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ditulis</a:t>
            </a:r>
            <a:r>
              <a:rPr lang="en-US" sz="2400" dirty="0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dengan</a:t>
            </a:r>
            <a:r>
              <a:rPr lang="en-US" sz="2400" dirty="0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bahasa</a:t>
            </a:r>
            <a:r>
              <a:rPr lang="en-US" sz="2400" dirty="0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pemrograman</a:t>
            </a:r>
            <a:r>
              <a:rPr lang="en-US" sz="2400" dirty="0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 PHP. </a:t>
            </a:r>
            <a:r>
              <a:rPr lang="en-US" sz="2400" dirty="0" err="1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Tersedia</a:t>
            </a:r>
            <a:r>
              <a:rPr lang="en-US" sz="2400" dirty="0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dalam</a:t>
            </a:r>
            <a:r>
              <a:rPr lang="en-US" sz="2400" dirty="0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 GNU General Public </a:t>
            </a:r>
            <a:r>
              <a:rPr lang="en-US" sz="2400" dirty="0" err="1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Licence</a:t>
            </a:r>
            <a:r>
              <a:rPr lang="en-US" sz="2400" dirty="0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sehingga</a:t>
            </a:r>
            <a:r>
              <a:rPr lang="en-US" sz="2400" dirty="0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dapat</a:t>
            </a:r>
            <a:r>
              <a:rPr lang="en-US" sz="2400" dirty="0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didistribusikan</a:t>
            </a:r>
            <a:r>
              <a:rPr lang="en-US" sz="2400" dirty="0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sebagai</a:t>
            </a:r>
            <a:r>
              <a:rPr lang="en-US" sz="2400" dirty="0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 freeware.</a:t>
            </a:r>
          </a:p>
          <a:p>
            <a:pPr lvl="0" algn="just">
              <a:spcAft>
                <a:spcPts val="0"/>
              </a:spcAft>
            </a:pPr>
            <a:endParaRPr lang="id-ID" sz="2400" b="1" dirty="0">
              <a:latin typeface="Code New Roman" panose="020B0609020204030204" pitchFamily="49" charset="0"/>
              <a:ea typeface="Calibri" panose="020F0502020204030204" pitchFamily="34" charset="0"/>
              <a:cs typeface="Code New Roman" panose="020B0609020204030204" pitchFamily="49" charset="0"/>
            </a:endParaRPr>
          </a:p>
          <a:p>
            <a:pPr lvl="0" algn="just">
              <a:spcAft>
                <a:spcPts val="0"/>
              </a:spcAft>
            </a:pPr>
            <a:r>
              <a:rPr lang="en-US" sz="2400" b="1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- Simple Machines Forum (SMF)</a:t>
            </a:r>
          </a:p>
          <a:p>
            <a:pPr marL="360363" lvl="0" algn="just">
              <a:spcAft>
                <a:spcPts val="0"/>
              </a:spcAft>
            </a:pP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		Simple Machines Forum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atau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SMF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adalah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paket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perangkat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lunak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yang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memungkinkan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untuk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mengatur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komunitas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online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sendiri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hanya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dalam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hitungan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beberapa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menit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saja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.</a:t>
            </a:r>
            <a:endParaRPr lang="id-ID" sz="2400" dirty="0">
              <a:effectLst/>
              <a:latin typeface="Code New Roman" panose="020B0609020204030204" pitchFamily="49" charset="0"/>
              <a:ea typeface="Calibri" panose="020F0502020204030204" pitchFamily="34" charset="0"/>
              <a:cs typeface="Code New Roman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43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0" y="323931"/>
            <a:ext cx="9404723" cy="1400530"/>
          </a:xfrm>
        </p:spPr>
        <p:txBody>
          <a:bodyPr/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CMS (Wikis)</a:t>
            </a:r>
            <a:endParaRPr lang="id-ID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6110" y="1835695"/>
            <a:ext cx="105585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b="1" dirty="0">
                <a:latin typeface="Code New Roman" panose="020B0609020204030204" pitchFamily="49" charset="0"/>
                <a:ea typeface="Calibri" panose="020F0502020204030204" pitchFamily="34" charset="0"/>
                <a:cs typeface="Code New Roman" panose="020B0609020204030204" pitchFamily="49" charset="0"/>
              </a:rPr>
              <a:t>- Media Wiki</a:t>
            </a:r>
            <a:endParaRPr lang="id-ID" sz="2400" b="1" dirty="0">
              <a:latin typeface="Code New Roman" panose="020B0609020204030204" pitchFamily="49" charset="0"/>
              <a:ea typeface="Calibri" panose="020F0502020204030204" pitchFamily="34" charset="0"/>
              <a:cs typeface="Code New Roman" panose="020B0609020204030204" pitchFamily="49" charset="0"/>
            </a:endParaRPr>
          </a:p>
          <a:p>
            <a:pPr marL="360363" algn="just"/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		Media Wiki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adalah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sebuah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paket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perangkat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lunak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wiki yang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berlisensi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GNU General Public License.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MediaWiki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dibuat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dengan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kode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PHP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hanya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digunakan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oleh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Wikipedia,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tetapi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sekarang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ini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sudah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dapat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digunakan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secara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luas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.</a:t>
            </a:r>
            <a:endParaRPr lang="id-ID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6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1863" y="2452180"/>
            <a:ext cx="640431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Terima</a:t>
            </a:r>
            <a:r>
              <a:rPr lang="en-US" sz="8000" b="1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149814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323931"/>
            <a:ext cx="9404723" cy="1400530"/>
          </a:xfrm>
        </p:spPr>
        <p:txBody>
          <a:bodyPr/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CMS ?</a:t>
            </a:r>
            <a:endParaRPr lang="id-ID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110" y="1981998"/>
            <a:ext cx="106872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	CMS (</a:t>
            </a:r>
            <a:r>
              <a:rPr lang="en-US" sz="2400" i="1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Content Management System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)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dapat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diartikan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sebuah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sistem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yang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memberikan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kemudahan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kepada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para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penggunanya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dalam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mengelola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mengadakan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perubahan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isi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sebuah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website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dinamis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tanpa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sebelumnya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dibekali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pengetahuan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tentang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hal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-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hal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bersifat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teknis</a:t>
            </a:r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.</a:t>
            </a:r>
            <a:endParaRPr lang="id-ID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3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6110" y="1981998"/>
            <a:ext cx="10687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	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CMS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dipergunakan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untuk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berbagai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macam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keperluan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dalam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berbagai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kondisi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,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seperti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untuk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:</a:t>
            </a:r>
            <a:endParaRPr lang="id-ID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  <a:p>
            <a:pPr algn="just"/>
            <a:endParaRPr lang="id-ID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05087" y="3164089"/>
            <a:ext cx="2314458" cy="142279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Mengelola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 website </a:t>
            </a:r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perusahaan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 / </a:t>
            </a:r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bisnis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. </a:t>
            </a:r>
            <a:endParaRPr lang="id-ID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04684" y="3164089"/>
            <a:ext cx="2314458" cy="142279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Mengelola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 website </a:t>
            </a:r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pribadi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.</a:t>
            </a:r>
            <a:endParaRPr lang="id-ID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510624" y="3164089"/>
            <a:ext cx="2314458" cy="142279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Galeri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foto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atau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sejenisnya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.</a:t>
            </a:r>
            <a:endParaRPr lang="id-ID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898656" y="4920088"/>
            <a:ext cx="2314458" cy="142279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Etc...</a:t>
            </a:r>
            <a:endParaRPr lang="id-ID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88944" y="4920088"/>
            <a:ext cx="2314458" cy="142279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Aplikasi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</a:p>
          <a:p>
            <a:pPr lvl="0" algn="ctr"/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E-Commerce. </a:t>
            </a:r>
            <a:endParaRPr lang="id-ID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1922" y="3164089"/>
            <a:ext cx="2314458" cy="142279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Portal </a:t>
            </a:r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atau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 website </a:t>
            </a:r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komunitas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. </a:t>
            </a:r>
            <a:endParaRPr lang="id-ID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79232" y="4920088"/>
            <a:ext cx="2314458" cy="142279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Forum. </a:t>
            </a:r>
            <a:endParaRPr lang="id-ID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46110" y="323931"/>
            <a:ext cx="9404723" cy="1400530"/>
          </a:xfrm>
        </p:spPr>
        <p:txBody>
          <a:bodyPr/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CMS ? (Cont’d)</a:t>
            </a:r>
            <a:endParaRPr lang="id-ID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0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747382" y="3724434"/>
            <a:ext cx="2723141" cy="16139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Mendukung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 web templating </a:t>
            </a:r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dan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standarisasi</a:t>
            </a:r>
            <a:endParaRPr lang="id-ID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38006" y="2205339"/>
            <a:ext cx="3617730" cy="1400530"/>
          </a:xfrm>
        </p:spPr>
        <p:txBody>
          <a:bodyPr/>
          <a:lstStyle/>
          <a:p>
            <a:r>
              <a:rPr lang="en-US" sz="7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Manfaat</a:t>
            </a:r>
            <a:r>
              <a:rPr lang="en-US" sz="7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7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id-ID" sz="7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34976" y="2744176"/>
            <a:ext cx="3504486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CMS</a:t>
            </a:r>
            <a:endParaRPr lang="id-ID" sz="13800" dirty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47382" y="1650823"/>
            <a:ext cx="2723141" cy="16139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Mengatur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siklus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hidup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 website</a:t>
            </a:r>
            <a:endParaRPr lang="id-ID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59452" y="391019"/>
            <a:ext cx="2723141" cy="16139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Management Data</a:t>
            </a:r>
            <a:endParaRPr lang="id-ID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303916" y="3724434"/>
            <a:ext cx="2723141" cy="16139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Sindikasi</a:t>
            </a:r>
            <a:endParaRPr lang="id-ID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359452" y="4872596"/>
            <a:ext cx="2723141" cy="16139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Personalisasi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 Website</a:t>
            </a:r>
            <a:endParaRPr lang="id-ID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303916" y="1650823"/>
            <a:ext cx="2723141" cy="16139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Akuntabilitas</a:t>
            </a:r>
            <a:endParaRPr lang="id-ID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33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6858117" y="4601525"/>
            <a:ext cx="2723141" cy="16139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i-FI" dirty="0">
                <a:latin typeface="Code New Roman" panose="020B0609020204030204" pitchFamily="49" charset="0"/>
                <a:cs typeface="Code New Roman" panose="020B0609020204030204" pitchFamily="49" charset="0"/>
              </a:rPr>
              <a:t>Tidak leluasa untuk menata tampilan blog</a:t>
            </a:r>
            <a:endParaRPr lang="id-ID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225128" y="2425909"/>
            <a:ext cx="3617730" cy="1400530"/>
          </a:xfrm>
        </p:spPr>
        <p:txBody>
          <a:bodyPr/>
          <a:lstStyle/>
          <a:p>
            <a:r>
              <a:rPr lang="en-US" sz="5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Kekurangan</a:t>
            </a:r>
            <a: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id-ID" sz="5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34976" y="2744176"/>
            <a:ext cx="3504486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CMS</a:t>
            </a:r>
            <a:endParaRPr lang="id-ID" sz="13800" dirty="0">
              <a:solidFill>
                <a:schemeClr val="tx2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29614" y="1907318"/>
            <a:ext cx="2723141" cy="16139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dirty="0">
                <a:latin typeface="Code New Roman" panose="020B0609020204030204" pitchFamily="49" charset="0"/>
                <a:cs typeface="Code New Roman" panose="020B0609020204030204" pitchFamily="49" charset="0"/>
              </a:rPr>
              <a:t>Konten atau blog tidak mutlak milik sendiri</a:t>
            </a:r>
          </a:p>
        </p:txBody>
      </p:sp>
      <p:sp>
        <p:nvSpPr>
          <p:cNvPr id="34" name="Oval 33"/>
          <p:cNvSpPr/>
          <p:nvPr/>
        </p:nvSpPr>
        <p:spPr>
          <a:xfrm>
            <a:off x="4359452" y="391019"/>
            <a:ext cx="2723141" cy="16139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dirty="0">
                <a:latin typeface="Code New Roman" panose="020B0609020204030204" pitchFamily="49" charset="0"/>
                <a:cs typeface="Code New Roman" panose="020B0609020204030204" pitchFamily="49" charset="0"/>
              </a:rPr>
              <a:t>Tidak bisa mengatur halaman hosting</a:t>
            </a:r>
          </a:p>
        </p:txBody>
      </p:sp>
      <p:sp>
        <p:nvSpPr>
          <p:cNvPr id="35" name="Oval 34"/>
          <p:cNvSpPr/>
          <p:nvPr/>
        </p:nvSpPr>
        <p:spPr>
          <a:xfrm>
            <a:off x="1208439" y="1937190"/>
            <a:ext cx="2723141" cy="16139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dirty="0">
                <a:latin typeface="Code New Roman" panose="020B0609020204030204" pitchFamily="49" charset="0"/>
                <a:cs typeface="Code New Roman" panose="020B0609020204030204" pitchFamily="49" charset="0"/>
              </a:rPr>
              <a:t>Tidak menerima script iklan bisnis google adsense</a:t>
            </a:r>
          </a:p>
        </p:txBody>
      </p:sp>
      <p:sp>
        <p:nvSpPr>
          <p:cNvPr id="36" name="Oval 35"/>
          <p:cNvSpPr/>
          <p:nvPr/>
        </p:nvSpPr>
        <p:spPr>
          <a:xfrm>
            <a:off x="2105649" y="4601525"/>
            <a:ext cx="2723141" cy="16139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dirty="0">
                <a:latin typeface="Code New Roman" panose="020B0609020204030204" pitchFamily="49" charset="0"/>
                <a:cs typeface="Code New Roman" panose="020B0609020204030204" pitchFamily="49" charset="0"/>
              </a:rPr>
              <a:t>Tidak bisa menggunakan plugin</a:t>
            </a:r>
          </a:p>
        </p:txBody>
      </p:sp>
    </p:spTree>
    <p:extLst>
      <p:ext uri="{BB962C8B-B14F-4D97-AF65-F5344CB8AC3E}">
        <p14:creationId xmlns:p14="http://schemas.microsoft.com/office/powerpoint/2010/main" val="134731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09189" y="2360146"/>
            <a:ext cx="3617730" cy="1400530"/>
          </a:xfrm>
        </p:spPr>
        <p:txBody>
          <a:bodyPr/>
          <a:lstStyle/>
          <a:p>
            <a:r>
              <a:rPr lang="en-US" sz="7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Macam</a:t>
            </a:r>
            <a:b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8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id-ID" sz="8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6740531" y="2974643"/>
            <a:ext cx="14847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CMS</a:t>
            </a:r>
            <a:endParaRPr lang="id-ID" sz="5400" dirty="0">
              <a:solidFill>
                <a:schemeClr val="tx2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79903" y="221330"/>
            <a:ext cx="2208773" cy="125980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CMS </a:t>
            </a:r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Untuk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 Website </a:t>
            </a:r>
          </a:p>
          <a:p>
            <a:pPr lvl="0" algn="ctr"/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E-Commerce</a:t>
            </a:r>
            <a:endParaRPr lang="id-ID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92525" y="3134428"/>
            <a:ext cx="30342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Macam</a:t>
            </a:r>
            <a:endParaRPr lang="id-ID" sz="72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47382" y="851232"/>
            <a:ext cx="2208773" cy="125980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CMS </a:t>
            </a:r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Untuk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 Portal</a:t>
            </a:r>
            <a:endParaRPr lang="id-ID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158868" y="2989454"/>
            <a:ext cx="2208773" cy="125980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CMS </a:t>
            </a:r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Untuk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keperluan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 Blog</a:t>
            </a:r>
            <a:endParaRPr lang="id-ID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359886" y="4964659"/>
            <a:ext cx="2208773" cy="125980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CMS </a:t>
            </a:r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Untuk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keperluan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 E-Learning</a:t>
            </a:r>
            <a:endParaRPr lang="id-ID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231329" y="4964659"/>
            <a:ext cx="2208773" cy="125980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CMS </a:t>
            </a:r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Untuk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Galeri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Gambar</a:t>
            </a:r>
            <a:endParaRPr lang="id-ID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557353" y="2989454"/>
            <a:ext cx="2208773" cy="125980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CMS </a:t>
            </a:r>
            <a:r>
              <a:rPr lang="en-US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Untuk</a:t>
            </a:r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 Forum</a:t>
            </a:r>
            <a:endParaRPr lang="id-ID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920878" y="1014249"/>
            <a:ext cx="2208773" cy="125980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latin typeface="Code New Roman" panose="020B0609020204030204" pitchFamily="49" charset="0"/>
                <a:cs typeface="Code New Roman" panose="020B0609020204030204" pitchFamily="49" charset="0"/>
              </a:rPr>
              <a:t>CMS Wikis</a:t>
            </a:r>
            <a:endParaRPr lang="id-ID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2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0" y="323931"/>
            <a:ext cx="9404723" cy="1400530"/>
          </a:xfrm>
        </p:spPr>
        <p:txBody>
          <a:bodyPr/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CMS (E-Commerce)</a:t>
            </a:r>
            <a:endParaRPr lang="id-ID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6110" y="1724461"/>
            <a:ext cx="1049411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- Magento</a:t>
            </a:r>
          </a:p>
          <a:p>
            <a:pPr marL="360363" algn="just"/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		Magento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adalah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aplikasi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e-commerce (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disebut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juga online store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atau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shopping cart).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Tujuan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utama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Magento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yaitu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membangun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sebuah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platform (media/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alat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yang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dalam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hal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ini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yaitu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website online ecommerce) di mana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kontrol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sepenuhnya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kembali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dipegang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oleh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pebisnis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online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itu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sendiri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.</a:t>
            </a:r>
          </a:p>
          <a:p>
            <a:pPr algn="just"/>
            <a:endParaRPr lang="en-US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  <a:p>
            <a:pPr algn="just"/>
            <a:r>
              <a:rPr lang="en-US" sz="2400" b="1" dirty="0">
                <a:latin typeface="Code New Roman" panose="020B0609020204030204" pitchFamily="49" charset="0"/>
                <a:cs typeface="Code New Roman" panose="020B0609020204030204" pitchFamily="49" charset="0"/>
              </a:rPr>
              <a:t>- </a:t>
            </a:r>
            <a:r>
              <a:rPr lang="en-US" sz="2400" b="1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OpenCart</a:t>
            </a:r>
            <a:endParaRPr lang="id-ID" sz="2400" b="1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  <a:p>
            <a:pPr marL="360363" algn="just"/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		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OpenCart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merupakan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salah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satu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Content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Manajemen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system Ecommerce yang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terbuka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(open source) yang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diperuntukan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untuk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belanja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online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berbasiskan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bahasa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pemograman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PHP.</a:t>
            </a:r>
            <a:endParaRPr lang="id-ID" sz="32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2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0" y="323931"/>
            <a:ext cx="9404723" cy="1400530"/>
          </a:xfrm>
        </p:spPr>
        <p:txBody>
          <a:bodyPr/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CMS (Portal)</a:t>
            </a:r>
            <a:endParaRPr lang="id-ID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6110" y="1724461"/>
            <a:ext cx="104941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- </a:t>
            </a:r>
            <a:r>
              <a:rPr lang="en-US" sz="2400" b="1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Joomla</a:t>
            </a:r>
          </a:p>
          <a:p>
            <a:pPr marL="360363" algn="just"/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		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Merupakan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CMS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Sumber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terbuka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(open source) yang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bebas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ditulis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dengan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bahasa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pemograman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php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data base MySQL.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Fitur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dari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Joomla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sendiri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ialah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page caching , web indexing , RSS freed ,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halaman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untuk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dicetak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, web side searching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dukungan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Internasionalisasi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.</a:t>
            </a:r>
          </a:p>
          <a:p>
            <a:pPr marL="360363" algn="just"/>
            <a:endParaRPr lang="en-US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  <a:p>
            <a:pPr algn="just"/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- </a:t>
            </a:r>
            <a:r>
              <a:rPr lang="en-US" sz="2400" b="1" dirty="0">
                <a:latin typeface="Code New Roman" panose="020B0609020204030204" pitchFamily="49" charset="0"/>
                <a:cs typeface="Code New Roman" panose="020B0609020204030204" pitchFamily="49" charset="0"/>
              </a:rPr>
              <a:t>Drupal</a:t>
            </a:r>
            <a:endParaRPr lang="id-ID" sz="2400" b="1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  <a:p>
            <a:pPr marL="360363" algn="just"/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		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Merupakan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CMS yang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bebas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terbuka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yang di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distribusikan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dibawah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lisensi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GPL,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pengembangan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perawatannya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dilakukan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oleh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ribuan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komunitas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pengguna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pengembang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di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seluruh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dunia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.</a:t>
            </a:r>
            <a:endParaRPr lang="id-ID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60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0" y="323931"/>
            <a:ext cx="9404723" cy="1400530"/>
          </a:xfrm>
        </p:spPr>
        <p:txBody>
          <a:bodyPr/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CMS (Blog)</a:t>
            </a:r>
            <a:endParaRPr lang="id-ID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110" y="1724461"/>
            <a:ext cx="104941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- </a:t>
            </a:r>
            <a:r>
              <a:rPr lang="en-US" sz="2400" b="1" dirty="0" err="1">
                <a:latin typeface="Code New Roman" panose="020B0609020204030204" pitchFamily="49" charset="0"/>
                <a:ea typeface="Times New Roman" panose="02020603050405020304" pitchFamily="18" charset="0"/>
                <a:cs typeface="Code New Roman" panose="020B0609020204030204" pitchFamily="49" charset="0"/>
              </a:rPr>
              <a:t>Wordpress</a:t>
            </a:r>
            <a:endParaRPr lang="en-US" sz="2400" b="1" dirty="0">
              <a:latin typeface="Code New Roman" panose="020B0609020204030204" pitchFamily="49" charset="0"/>
              <a:ea typeface="Times New Roman" panose="02020603050405020304" pitchFamily="18" charset="0"/>
              <a:cs typeface="Code New Roman" panose="020B0609020204030204" pitchFamily="49" charset="0"/>
            </a:endParaRPr>
          </a:p>
          <a:p>
            <a:pPr marL="360363" algn="just"/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		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sebuah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aplikasi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opensource yang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sangat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populer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digunakan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sebagai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mesin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blog (blog engine). WordPress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dibangun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dengan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bahasa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pemrograman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PHP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basis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dataMySQL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.</a:t>
            </a:r>
          </a:p>
          <a:p>
            <a:pPr marL="360363" algn="just"/>
            <a:endParaRPr lang="en-US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  <a:p>
            <a:pPr algn="just"/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- </a:t>
            </a:r>
            <a:r>
              <a:rPr lang="en-US" sz="2400" b="1" dirty="0">
                <a:latin typeface="Code New Roman" panose="020B0609020204030204" pitchFamily="49" charset="0"/>
                <a:cs typeface="Code New Roman" panose="020B0609020204030204" pitchFamily="49" charset="0"/>
              </a:rPr>
              <a:t>Serendipity</a:t>
            </a:r>
            <a:endParaRPr lang="id-ID" sz="2400" b="1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  <a:p>
            <a:pPr marL="360363" algn="just"/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		Serendipity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adalah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aplikasi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weblog PHP-powered yang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memberikan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pengguna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cara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mudah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untuk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mempertahankan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buku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harian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online, weblog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atau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bahkan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 homepage yang </a:t>
            </a:r>
            <a:r>
              <a:rPr lang="en-US" sz="2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lengkap</a:t>
            </a:r>
            <a:r>
              <a:rPr lang="en-US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.</a:t>
            </a:r>
            <a:endParaRPr lang="id-ID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12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165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Code New Roman</vt:lpstr>
      <vt:lpstr>Times New Roman</vt:lpstr>
      <vt:lpstr>Wingdings 3</vt:lpstr>
      <vt:lpstr>Ion</vt:lpstr>
      <vt:lpstr>Content Management System (CMS)</vt:lpstr>
      <vt:lpstr>CMS ?</vt:lpstr>
      <vt:lpstr>CMS ? (Cont’d)</vt:lpstr>
      <vt:lpstr>Manfaat  </vt:lpstr>
      <vt:lpstr>Kekurangan  </vt:lpstr>
      <vt:lpstr>Macam   </vt:lpstr>
      <vt:lpstr>CMS (E-Commerce)</vt:lpstr>
      <vt:lpstr>CMS (Portal)</vt:lpstr>
      <vt:lpstr>CMS (Blog)</vt:lpstr>
      <vt:lpstr>CMS (E-Learning)</vt:lpstr>
      <vt:lpstr>CMS (Galeri Gambar)</vt:lpstr>
      <vt:lpstr>CMS (Forum)</vt:lpstr>
      <vt:lpstr>CMS (Wikis)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Management System (CMS)</dc:title>
  <dc:creator>Muhammad Fikri</dc:creator>
  <cp:lastModifiedBy>Muhammad Fikri</cp:lastModifiedBy>
  <cp:revision>19</cp:revision>
  <dcterms:created xsi:type="dcterms:W3CDTF">2017-04-23T16:26:05Z</dcterms:created>
  <dcterms:modified xsi:type="dcterms:W3CDTF">2017-04-23T17:48:54Z</dcterms:modified>
</cp:coreProperties>
</file>