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80" r:id="rId4"/>
    <p:sldId id="285" r:id="rId5"/>
    <p:sldId id="284" r:id="rId6"/>
    <p:sldId id="281" r:id="rId7"/>
    <p:sldId id="278" r:id="rId8"/>
    <p:sldId id="276" r:id="rId9"/>
    <p:sldId id="277" r:id="rId10"/>
    <p:sldId id="269" r:id="rId11"/>
    <p:sldId id="270" r:id="rId12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8587BFA-F7BC-781E-2058-5E23197456C6}" name="EMİRKAN BURAK YILMAZ" initials="EY" userId="S::emirkanyilmaz2019@gtu.edu.tr::421ff596-2793-44eb-94f5-bb437691305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94673" autoAdjust="0"/>
  </p:normalViewPr>
  <p:slideViewPr>
    <p:cSldViewPr>
      <p:cViewPr varScale="1">
        <p:scale>
          <a:sx n="91" d="100"/>
          <a:sy n="91" d="100"/>
        </p:scale>
        <p:origin x="118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7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26"/>
    </p:cViewPr>
  </p:sorterViewPr>
  <p:notesViewPr>
    <p:cSldViewPr>
      <p:cViewPr varScale="1">
        <p:scale>
          <a:sx n="84" d="100"/>
          <a:sy n="84" d="100"/>
        </p:scale>
        <p:origin x="241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21D546-1C27-461E-A3D9-BDEDC3B8C459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9857FBCE-34DB-4836-9150-CD3D4EEB35FF}">
      <dgm:prSet phldrT="[Text]" custT="1"/>
      <dgm:spPr/>
      <dgm:t>
        <a:bodyPr/>
        <a:lstStyle/>
        <a:p>
          <a:r>
            <a:rPr lang="en-GB" sz="1400" b="1" dirty="0"/>
            <a:t>First National Architectural Movement</a:t>
          </a:r>
        </a:p>
        <a:p>
          <a:r>
            <a:rPr lang="en-GB" sz="1400" b="1" dirty="0"/>
            <a:t>(</a:t>
          </a:r>
          <a:r>
            <a:rPr lang="en-GB" sz="1400" b="1" i="0" dirty="0"/>
            <a:t>Neoclassical </a:t>
          </a:r>
          <a:r>
            <a:rPr lang="en-GB" sz="1400" b="1" dirty="0"/>
            <a:t>Architecture)</a:t>
          </a:r>
          <a:br>
            <a:rPr lang="en-GB" sz="1400" b="1" dirty="0"/>
          </a:br>
          <a:br>
            <a:rPr lang="en-GB" sz="1400" b="1" dirty="0"/>
          </a:br>
          <a:r>
            <a:rPr lang="en-GB" sz="1400" b="1" dirty="0"/>
            <a:t>1920s to early 1930s</a:t>
          </a:r>
        </a:p>
      </dgm:t>
    </dgm:pt>
    <dgm:pt modelId="{319D2B9B-FD28-4A49-A736-D6E435E15958}" type="parTrans" cxnId="{8D254C82-BDBC-42E1-B5B8-C775095123BC}">
      <dgm:prSet/>
      <dgm:spPr/>
      <dgm:t>
        <a:bodyPr/>
        <a:lstStyle/>
        <a:p>
          <a:endParaRPr lang="en-GB"/>
        </a:p>
      </dgm:t>
    </dgm:pt>
    <dgm:pt modelId="{2BE498F4-EACD-47D1-A31C-721C1FF3F342}" type="sibTrans" cxnId="{8D254C82-BDBC-42E1-B5B8-C775095123BC}">
      <dgm:prSet/>
      <dgm:spPr/>
      <dgm:t>
        <a:bodyPr/>
        <a:lstStyle/>
        <a:p>
          <a:endParaRPr lang="en-GB"/>
        </a:p>
      </dgm:t>
    </dgm:pt>
    <dgm:pt modelId="{41DCA872-49F8-49EB-A6CF-E878DB4C9E19}">
      <dgm:prSet phldrT="[Text]" custT="1"/>
      <dgm:spPr/>
      <dgm:t>
        <a:bodyPr/>
        <a:lstStyle/>
        <a:p>
          <a:r>
            <a:rPr lang="en-GB" sz="1400" b="1" dirty="0"/>
            <a:t>1930s to 1950s</a:t>
          </a:r>
          <a:br>
            <a:rPr lang="en-GB" sz="1400" b="1" dirty="0"/>
          </a:br>
          <a:endParaRPr lang="en-GB" sz="1400" b="1" dirty="0"/>
        </a:p>
        <a:p>
          <a:r>
            <a:rPr lang="en-GB" sz="1400" b="1" i="1" dirty="0"/>
            <a:t>Second National Architectural Movement</a:t>
          </a:r>
          <a:endParaRPr lang="en-GB" sz="1400" b="1" dirty="0"/>
        </a:p>
        <a:p>
          <a:r>
            <a:rPr lang="en-GB" sz="1400" b="1" dirty="0"/>
            <a:t>(Modernism and foreign influence)</a:t>
          </a:r>
        </a:p>
      </dgm:t>
    </dgm:pt>
    <dgm:pt modelId="{7E542774-9C07-4EBA-9579-65D42DBD1680}" type="parTrans" cxnId="{FF4FEFF1-3F72-4A02-B04E-25449320AD1C}">
      <dgm:prSet/>
      <dgm:spPr/>
      <dgm:t>
        <a:bodyPr/>
        <a:lstStyle/>
        <a:p>
          <a:endParaRPr lang="en-GB"/>
        </a:p>
      </dgm:t>
    </dgm:pt>
    <dgm:pt modelId="{A70ED119-F193-4ACF-BA68-E22B7C897AE8}" type="sibTrans" cxnId="{FF4FEFF1-3F72-4A02-B04E-25449320AD1C}">
      <dgm:prSet/>
      <dgm:spPr/>
      <dgm:t>
        <a:bodyPr/>
        <a:lstStyle/>
        <a:p>
          <a:endParaRPr lang="en-GB"/>
        </a:p>
      </dgm:t>
    </dgm:pt>
    <dgm:pt modelId="{97130BAC-8256-484E-8AD4-66D04271E75E}" type="pres">
      <dgm:prSet presAssocID="{5621D546-1C27-461E-A3D9-BDEDC3B8C459}" presName="Name0" presStyleCnt="0">
        <dgm:presLayoutVars>
          <dgm:dir/>
          <dgm:resizeHandles val="exact"/>
        </dgm:presLayoutVars>
      </dgm:prSet>
      <dgm:spPr/>
    </dgm:pt>
    <dgm:pt modelId="{050CD4FE-F80A-4D00-BABC-28DA6965F42D}" type="pres">
      <dgm:prSet presAssocID="{5621D546-1C27-461E-A3D9-BDEDC3B8C459}" presName="arrow" presStyleLbl="bgShp" presStyleIdx="0" presStyleCnt="1" custScaleY="9375"/>
      <dgm:spPr/>
    </dgm:pt>
    <dgm:pt modelId="{438C57EF-BF6E-4E2E-899D-E81B24AC2D25}" type="pres">
      <dgm:prSet presAssocID="{5621D546-1C27-461E-A3D9-BDEDC3B8C459}" presName="points" presStyleCnt="0"/>
      <dgm:spPr/>
    </dgm:pt>
    <dgm:pt modelId="{03DB77EC-780E-4FA0-93C0-3F5C0719A6A0}" type="pres">
      <dgm:prSet presAssocID="{9857FBCE-34DB-4836-9150-CD3D4EEB35FF}" presName="compositeA" presStyleCnt="0"/>
      <dgm:spPr/>
    </dgm:pt>
    <dgm:pt modelId="{36B6F4EB-4406-47F6-A49C-A75DBDE062A9}" type="pres">
      <dgm:prSet presAssocID="{9857FBCE-34DB-4836-9150-CD3D4EEB35FF}" presName="textA" presStyleLbl="revTx" presStyleIdx="0" presStyleCnt="2" custScaleX="68587">
        <dgm:presLayoutVars>
          <dgm:bulletEnabled val="1"/>
        </dgm:presLayoutVars>
      </dgm:prSet>
      <dgm:spPr/>
    </dgm:pt>
    <dgm:pt modelId="{60237223-7758-4582-B114-85ABA26D02F6}" type="pres">
      <dgm:prSet presAssocID="{9857FBCE-34DB-4836-9150-CD3D4EEB35FF}" presName="circleA" presStyleLbl="node1" presStyleIdx="0" presStyleCnt="2"/>
      <dgm:spPr/>
    </dgm:pt>
    <dgm:pt modelId="{1D5125BB-2D23-4CE9-86C5-BF5C2763924B}" type="pres">
      <dgm:prSet presAssocID="{9857FBCE-34DB-4836-9150-CD3D4EEB35FF}" presName="spaceA" presStyleCnt="0"/>
      <dgm:spPr/>
    </dgm:pt>
    <dgm:pt modelId="{FE327715-D66A-4D08-B404-1DD74380E430}" type="pres">
      <dgm:prSet presAssocID="{2BE498F4-EACD-47D1-A31C-721C1FF3F342}" presName="space" presStyleCnt="0"/>
      <dgm:spPr/>
    </dgm:pt>
    <dgm:pt modelId="{5DE244EE-8C28-41BF-9422-D651C2D1FAEB}" type="pres">
      <dgm:prSet presAssocID="{41DCA872-49F8-49EB-A6CF-E878DB4C9E19}" presName="compositeB" presStyleCnt="0"/>
      <dgm:spPr/>
    </dgm:pt>
    <dgm:pt modelId="{ADF992B5-647E-4D89-B151-5F840A3C1381}" type="pres">
      <dgm:prSet presAssocID="{41DCA872-49F8-49EB-A6CF-E878DB4C9E19}" presName="textB" presStyleLbl="revTx" presStyleIdx="1" presStyleCnt="2">
        <dgm:presLayoutVars>
          <dgm:bulletEnabled val="1"/>
        </dgm:presLayoutVars>
      </dgm:prSet>
      <dgm:spPr/>
    </dgm:pt>
    <dgm:pt modelId="{B566D4AF-02DD-4097-BCDB-F26DB66F1CFD}" type="pres">
      <dgm:prSet presAssocID="{41DCA872-49F8-49EB-A6CF-E878DB4C9E19}" presName="circleB" presStyleLbl="node1" presStyleIdx="1" presStyleCnt="2"/>
      <dgm:spPr/>
    </dgm:pt>
    <dgm:pt modelId="{AB95E404-0254-4C78-91AF-CADBA801C593}" type="pres">
      <dgm:prSet presAssocID="{41DCA872-49F8-49EB-A6CF-E878DB4C9E19}" presName="spaceB" presStyleCnt="0"/>
      <dgm:spPr/>
    </dgm:pt>
  </dgm:ptLst>
  <dgm:cxnLst>
    <dgm:cxn modelId="{FF85BF28-6174-4C09-9D84-A7ACA89479B8}" type="presOf" srcId="{41DCA872-49F8-49EB-A6CF-E878DB4C9E19}" destId="{ADF992B5-647E-4D89-B151-5F840A3C1381}" srcOrd="0" destOrd="0" presId="urn:microsoft.com/office/officeart/2005/8/layout/hProcess11"/>
    <dgm:cxn modelId="{8D254C82-BDBC-42E1-B5B8-C775095123BC}" srcId="{5621D546-1C27-461E-A3D9-BDEDC3B8C459}" destId="{9857FBCE-34DB-4836-9150-CD3D4EEB35FF}" srcOrd="0" destOrd="0" parTransId="{319D2B9B-FD28-4A49-A736-D6E435E15958}" sibTransId="{2BE498F4-EACD-47D1-A31C-721C1FF3F342}"/>
    <dgm:cxn modelId="{188621C0-FA04-4C2D-A2F8-8A502C2A5428}" type="presOf" srcId="{9857FBCE-34DB-4836-9150-CD3D4EEB35FF}" destId="{36B6F4EB-4406-47F6-A49C-A75DBDE062A9}" srcOrd="0" destOrd="0" presId="urn:microsoft.com/office/officeart/2005/8/layout/hProcess11"/>
    <dgm:cxn modelId="{811771D2-0E39-4D9A-B01F-26AF0993764D}" type="presOf" srcId="{5621D546-1C27-461E-A3D9-BDEDC3B8C459}" destId="{97130BAC-8256-484E-8AD4-66D04271E75E}" srcOrd="0" destOrd="0" presId="urn:microsoft.com/office/officeart/2005/8/layout/hProcess11"/>
    <dgm:cxn modelId="{FF4FEFF1-3F72-4A02-B04E-25449320AD1C}" srcId="{5621D546-1C27-461E-A3D9-BDEDC3B8C459}" destId="{41DCA872-49F8-49EB-A6CF-E878DB4C9E19}" srcOrd="1" destOrd="0" parTransId="{7E542774-9C07-4EBA-9579-65D42DBD1680}" sibTransId="{A70ED119-F193-4ACF-BA68-E22B7C897AE8}"/>
    <dgm:cxn modelId="{FF498ACC-72E6-463B-8427-9E361CF34B63}" type="presParOf" srcId="{97130BAC-8256-484E-8AD4-66D04271E75E}" destId="{050CD4FE-F80A-4D00-BABC-28DA6965F42D}" srcOrd="0" destOrd="0" presId="urn:microsoft.com/office/officeart/2005/8/layout/hProcess11"/>
    <dgm:cxn modelId="{8389A0A1-4B66-4910-A2C8-EA73CFBDED92}" type="presParOf" srcId="{97130BAC-8256-484E-8AD4-66D04271E75E}" destId="{438C57EF-BF6E-4E2E-899D-E81B24AC2D25}" srcOrd="1" destOrd="0" presId="urn:microsoft.com/office/officeart/2005/8/layout/hProcess11"/>
    <dgm:cxn modelId="{AA3C360C-9C4C-4C34-AD5E-4EDF0E68AAED}" type="presParOf" srcId="{438C57EF-BF6E-4E2E-899D-E81B24AC2D25}" destId="{03DB77EC-780E-4FA0-93C0-3F5C0719A6A0}" srcOrd="0" destOrd="0" presId="urn:microsoft.com/office/officeart/2005/8/layout/hProcess11"/>
    <dgm:cxn modelId="{3343E450-FA1E-4F05-B712-EDCD31A8E819}" type="presParOf" srcId="{03DB77EC-780E-4FA0-93C0-3F5C0719A6A0}" destId="{36B6F4EB-4406-47F6-A49C-A75DBDE062A9}" srcOrd="0" destOrd="0" presId="urn:microsoft.com/office/officeart/2005/8/layout/hProcess11"/>
    <dgm:cxn modelId="{FFCE1363-AE6A-4338-90E5-70B71714A531}" type="presParOf" srcId="{03DB77EC-780E-4FA0-93C0-3F5C0719A6A0}" destId="{60237223-7758-4582-B114-85ABA26D02F6}" srcOrd="1" destOrd="0" presId="urn:microsoft.com/office/officeart/2005/8/layout/hProcess11"/>
    <dgm:cxn modelId="{6C38E96A-1247-40B1-938F-65A0110A1FDA}" type="presParOf" srcId="{03DB77EC-780E-4FA0-93C0-3F5C0719A6A0}" destId="{1D5125BB-2D23-4CE9-86C5-BF5C2763924B}" srcOrd="2" destOrd="0" presId="urn:microsoft.com/office/officeart/2005/8/layout/hProcess11"/>
    <dgm:cxn modelId="{A93B3DF9-EB94-4691-A603-0BD8054B5B16}" type="presParOf" srcId="{438C57EF-BF6E-4E2E-899D-E81B24AC2D25}" destId="{FE327715-D66A-4D08-B404-1DD74380E430}" srcOrd="1" destOrd="0" presId="urn:microsoft.com/office/officeart/2005/8/layout/hProcess11"/>
    <dgm:cxn modelId="{397DBDFA-053C-49C3-ADFB-4F992AAA8ABB}" type="presParOf" srcId="{438C57EF-BF6E-4E2E-899D-E81B24AC2D25}" destId="{5DE244EE-8C28-41BF-9422-D651C2D1FAEB}" srcOrd="2" destOrd="0" presId="urn:microsoft.com/office/officeart/2005/8/layout/hProcess11"/>
    <dgm:cxn modelId="{FA3B29BA-114F-4012-A092-B16202A72F6A}" type="presParOf" srcId="{5DE244EE-8C28-41BF-9422-D651C2D1FAEB}" destId="{ADF992B5-647E-4D89-B151-5F840A3C1381}" srcOrd="0" destOrd="0" presId="urn:microsoft.com/office/officeart/2005/8/layout/hProcess11"/>
    <dgm:cxn modelId="{3333D4EB-28C5-4B16-ABC3-9D7784549053}" type="presParOf" srcId="{5DE244EE-8C28-41BF-9422-D651C2D1FAEB}" destId="{B566D4AF-02DD-4097-BCDB-F26DB66F1CFD}" srcOrd="1" destOrd="0" presId="urn:microsoft.com/office/officeart/2005/8/layout/hProcess11"/>
    <dgm:cxn modelId="{37B4DC6C-02B3-4B2B-B81D-D2C1E09F5FB6}" type="presParOf" srcId="{5DE244EE-8C28-41BF-9422-D651C2D1FAEB}" destId="{AB95E404-0254-4C78-91AF-CADBA801C59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745E06-AD38-44A3-AA44-138F5D0C1330}" type="doc">
      <dgm:prSet loTypeId="urn:microsoft.com/office/officeart/2005/8/layout/hProcess11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23AEB795-BB31-476D-857C-DAD69C01472D}">
      <dgm:prSet custT="1"/>
      <dgm:spPr/>
      <dgm:t>
        <a:bodyPr/>
        <a:lstStyle/>
        <a:p>
          <a:r>
            <a:rPr lang="en-GB" altLang="en-US" sz="1100" b="1" dirty="0"/>
            <a:t>Data Collection</a:t>
          </a:r>
          <a:br>
            <a:rPr lang="en-GB" sz="1100" dirty="0"/>
          </a:br>
          <a:br>
            <a:rPr lang="en-GB" sz="1100" dirty="0"/>
          </a:br>
          <a:r>
            <a:rPr lang="en-GB" sz="1100" dirty="0"/>
            <a:t>06/11/23 - 20/11/23</a:t>
          </a:r>
        </a:p>
      </dgm:t>
    </dgm:pt>
    <dgm:pt modelId="{28684DDE-7AAD-4DF5-BC0D-335FA3AD5DDB}" type="parTrans" cxnId="{37885B69-6CF0-4819-9673-C24433C8A3EF}">
      <dgm:prSet/>
      <dgm:spPr/>
      <dgm:t>
        <a:bodyPr/>
        <a:lstStyle/>
        <a:p>
          <a:endParaRPr lang="en-GB"/>
        </a:p>
      </dgm:t>
    </dgm:pt>
    <dgm:pt modelId="{EC01BAD8-FAEC-4DF5-A526-C1195071F6D1}" type="sibTrans" cxnId="{37885B69-6CF0-4819-9673-C24433C8A3EF}">
      <dgm:prSet/>
      <dgm:spPr/>
      <dgm:t>
        <a:bodyPr/>
        <a:lstStyle/>
        <a:p>
          <a:endParaRPr lang="en-GB"/>
        </a:p>
      </dgm:t>
    </dgm:pt>
    <dgm:pt modelId="{8CD1AB5A-FD8C-47E3-936C-75DB230EB9E3}">
      <dgm:prSet custT="1"/>
      <dgm:spPr/>
      <dgm:t>
        <a:bodyPr/>
        <a:lstStyle/>
        <a:p>
          <a:r>
            <a:rPr lang="en-GB" sz="1100" dirty="0"/>
            <a:t>20/11/23 - 27/11/23</a:t>
          </a:r>
          <a:br>
            <a:rPr lang="en-GB" sz="1100" dirty="0"/>
          </a:br>
          <a:br>
            <a:rPr lang="en-GB" sz="1100" dirty="0"/>
          </a:br>
          <a:r>
            <a:rPr lang="en-GB" sz="1100" b="1" dirty="0"/>
            <a:t>Preprocessing </a:t>
          </a:r>
        </a:p>
        <a:p>
          <a:r>
            <a:rPr lang="en-GB" sz="1100" b="1" dirty="0"/>
            <a:t>&amp;</a:t>
          </a:r>
        </a:p>
        <a:p>
          <a:r>
            <a:rPr lang="en-GB" sz="1100" b="1" dirty="0"/>
            <a:t>Splitting the Data</a:t>
          </a:r>
        </a:p>
      </dgm:t>
    </dgm:pt>
    <dgm:pt modelId="{649FB030-A1BF-46BA-A2FD-D8DE65EEB2CE}" type="parTrans" cxnId="{B88D758A-0687-417D-ACAF-E5D92E0CC129}">
      <dgm:prSet/>
      <dgm:spPr/>
      <dgm:t>
        <a:bodyPr/>
        <a:lstStyle/>
        <a:p>
          <a:endParaRPr lang="en-GB"/>
        </a:p>
      </dgm:t>
    </dgm:pt>
    <dgm:pt modelId="{F1AC8B9C-01EE-4CF1-9B02-0A53F7F4578A}" type="sibTrans" cxnId="{B88D758A-0687-417D-ACAF-E5D92E0CC129}">
      <dgm:prSet/>
      <dgm:spPr/>
      <dgm:t>
        <a:bodyPr/>
        <a:lstStyle/>
        <a:p>
          <a:endParaRPr lang="en-GB"/>
        </a:p>
      </dgm:t>
    </dgm:pt>
    <dgm:pt modelId="{52A771AF-4345-43BD-9347-9ACFCEF55746}">
      <dgm:prSet custT="1"/>
      <dgm:spPr/>
      <dgm:t>
        <a:bodyPr/>
        <a:lstStyle/>
        <a:p>
          <a:r>
            <a:rPr lang="en-GB" altLang="en-US" sz="1100" b="1" dirty="0"/>
            <a:t>Architectural Style Clustering</a:t>
          </a:r>
        </a:p>
        <a:p>
          <a:endParaRPr lang="en-GB" altLang="en-US" sz="1100" dirty="0"/>
        </a:p>
        <a:p>
          <a:r>
            <a:rPr lang="en-GB" sz="1100" dirty="0"/>
            <a:t>08/01/24 - 15/01/24 </a:t>
          </a:r>
        </a:p>
      </dgm:t>
    </dgm:pt>
    <dgm:pt modelId="{C4AC7222-B2A4-42E8-BB42-DF06A04D7075}" type="parTrans" cxnId="{69ABDB80-D191-4173-A5B9-E2CE48BCD695}">
      <dgm:prSet/>
      <dgm:spPr/>
      <dgm:t>
        <a:bodyPr/>
        <a:lstStyle/>
        <a:p>
          <a:endParaRPr lang="en-GB"/>
        </a:p>
      </dgm:t>
    </dgm:pt>
    <dgm:pt modelId="{74EB8955-20AC-456E-B243-E3987492FDBB}" type="sibTrans" cxnId="{69ABDB80-D191-4173-A5B9-E2CE48BCD695}">
      <dgm:prSet/>
      <dgm:spPr/>
      <dgm:t>
        <a:bodyPr/>
        <a:lstStyle/>
        <a:p>
          <a:endParaRPr lang="en-GB"/>
        </a:p>
      </dgm:t>
    </dgm:pt>
    <dgm:pt modelId="{48EE0E0E-6548-4718-85BE-A2792EF74EEB}">
      <dgm:prSet custT="1"/>
      <dgm:spPr/>
      <dgm:t>
        <a:bodyPr/>
        <a:lstStyle/>
        <a:p>
          <a:r>
            <a:rPr lang="en-GB" sz="1100" dirty="0"/>
            <a:t>11/12/23 - 25/12/23</a:t>
          </a:r>
        </a:p>
        <a:p>
          <a:endParaRPr lang="en-GB" sz="1100" dirty="0"/>
        </a:p>
        <a:p>
          <a:r>
            <a:rPr lang="en-GB" sz="1100" b="1" dirty="0"/>
            <a:t>Performance Evaluation</a:t>
          </a:r>
        </a:p>
        <a:p>
          <a:r>
            <a:rPr lang="en-GB" sz="1100" b="1" dirty="0"/>
            <a:t>&amp; </a:t>
          </a:r>
        </a:p>
        <a:p>
          <a:r>
            <a:rPr lang="en-GB" sz="1100" b="1" dirty="0"/>
            <a:t>Hyperparameter Tuning</a:t>
          </a:r>
        </a:p>
      </dgm:t>
    </dgm:pt>
    <dgm:pt modelId="{4359DC6A-85D6-4BFB-A930-54442637A4C3}" type="parTrans" cxnId="{33C2318A-E428-4CAB-B17D-83B0FF8DE54A}">
      <dgm:prSet/>
      <dgm:spPr/>
      <dgm:t>
        <a:bodyPr/>
        <a:lstStyle/>
        <a:p>
          <a:endParaRPr lang="en-GB"/>
        </a:p>
      </dgm:t>
    </dgm:pt>
    <dgm:pt modelId="{C41AF765-AB42-4DF7-A735-9D5E092FA808}" type="sibTrans" cxnId="{33C2318A-E428-4CAB-B17D-83B0FF8DE54A}">
      <dgm:prSet/>
      <dgm:spPr/>
      <dgm:t>
        <a:bodyPr/>
        <a:lstStyle/>
        <a:p>
          <a:endParaRPr lang="en-GB"/>
        </a:p>
      </dgm:t>
    </dgm:pt>
    <dgm:pt modelId="{00EC001E-FDA4-47D7-87A5-F4E648ABA4FC}">
      <dgm:prSet custT="1"/>
      <dgm:spPr/>
      <dgm:t>
        <a:bodyPr/>
        <a:lstStyle/>
        <a:p>
          <a:r>
            <a:rPr lang="en-GB" sz="1100" b="1" dirty="0"/>
            <a:t>Model </a:t>
          </a:r>
        </a:p>
        <a:p>
          <a:r>
            <a:rPr lang="en-GB" sz="1100" b="1" dirty="0"/>
            <a:t>Building &amp; Training</a:t>
          </a:r>
        </a:p>
        <a:p>
          <a:endParaRPr lang="en-GB" sz="1100" dirty="0"/>
        </a:p>
        <a:p>
          <a:r>
            <a:rPr lang="en-GB" sz="1100" dirty="0"/>
            <a:t>27/11/23 - 11/12/23</a:t>
          </a:r>
        </a:p>
      </dgm:t>
    </dgm:pt>
    <dgm:pt modelId="{39D77D2C-A65F-410A-B6C9-1DD4BDD44D7D}" type="parTrans" cxnId="{48D60868-8310-4235-939A-CF36926E3185}">
      <dgm:prSet/>
      <dgm:spPr/>
      <dgm:t>
        <a:bodyPr/>
        <a:lstStyle/>
        <a:p>
          <a:endParaRPr lang="en-GB"/>
        </a:p>
      </dgm:t>
    </dgm:pt>
    <dgm:pt modelId="{A06AB821-2AE5-4211-85F5-B16646082D80}" type="sibTrans" cxnId="{48D60868-8310-4235-939A-CF36926E3185}">
      <dgm:prSet/>
      <dgm:spPr/>
      <dgm:t>
        <a:bodyPr/>
        <a:lstStyle/>
        <a:p>
          <a:endParaRPr lang="en-GB"/>
        </a:p>
      </dgm:t>
    </dgm:pt>
    <dgm:pt modelId="{08E524EC-92E2-4507-89DC-7FAD0AF64C2D}" type="pres">
      <dgm:prSet presAssocID="{BC745E06-AD38-44A3-AA44-138F5D0C1330}" presName="Name0" presStyleCnt="0">
        <dgm:presLayoutVars>
          <dgm:dir/>
          <dgm:resizeHandles val="exact"/>
        </dgm:presLayoutVars>
      </dgm:prSet>
      <dgm:spPr/>
    </dgm:pt>
    <dgm:pt modelId="{A775091C-52E0-45E5-BD67-6E26B3B14B5C}" type="pres">
      <dgm:prSet presAssocID="{BC745E06-AD38-44A3-AA44-138F5D0C1330}" presName="arrow" presStyleLbl="bgShp" presStyleIdx="0" presStyleCnt="1" custScaleY="17606"/>
      <dgm:spPr/>
    </dgm:pt>
    <dgm:pt modelId="{8029AFFF-3654-423D-997E-2C743A2E4D5C}" type="pres">
      <dgm:prSet presAssocID="{BC745E06-AD38-44A3-AA44-138F5D0C1330}" presName="points" presStyleCnt="0"/>
      <dgm:spPr/>
    </dgm:pt>
    <dgm:pt modelId="{C744E50C-8D37-4442-AACC-1D32D0EC1FC9}" type="pres">
      <dgm:prSet presAssocID="{23AEB795-BB31-476D-857C-DAD69C01472D}" presName="compositeA" presStyleCnt="0"/>
      <dgm:spPr/>
    </dgm:pt>
    <dgm:pt modelId="{8EDD63F4-9BEB-4496-A8CE-ED99D513376F}" type="pres">
      <dgm:prSet presAssocID="{23AEB795-BB31-476D-857C-DAD69C01472D}" presName="textA" presStyleLbl="revTx" presStyleIdx="0" presStyleCnt="5">
        <dgm:presLayoutVars>
          <dgm:bulletEnabled val="1"/>
        </dgm:presLayoutVars>
      </dgm:prSet>
      <dgm:spPr/>
    </dgm:pt>
    <dgm:pt modelId="{304CA09B-07DD-40E9-8593-B4FBF604C0B2}" type="pres">
      <dgm:prSet presAssocID="{23AEB795-BB31-476D-857C-DAD69C01472D}" presName="circleA" presStyleLbl="node1" presStyleIdx="0" presStyleCnt="5"/>
      <dgm:spPr/>
    </dgm:pt>
    <dgm:pt modelId="{C02B862D-6B99-426B-923D-BD13F08564BB}" type="pres">
      <dgm:prSet presAssocID="{23AEB795-BB31-476D-857C-DAD69C01472D}" presName="spaceA" presStyleCnt="0"/>
      <dgm:spPr/>
    </dgm:pt>
    <dgm:pt modelId="{BCA57368-4B7A-4DE6-97EA-400EE628F7A4}" type="pres">
      <dgm:prSet presAssocID="{EC01BAD8-FAEC-4DF5-A526-C1195071F6D1}" presName="space" presStyleCnt="0"/>
      <dgm:spPr/>
    </dgm:pt>
    <dgm:pt modelId="{67D7EEC9-48B1-4FF3-B6F5-856E684CB594}" type="pres">
      <dgm:prSet presAssocID="{8CD1AB5A-FD8C-47E3-936C-75DB230EB9E3}" presName="compositeB" presStyleCnt="0"/>
      <dgm:spPr/>
    </dgm:pt>
    <dgm:pt modelId="{5D8E96A5-9261-4B68-9E46-7EB4649ED314}" type="pres">
      <dgm:prSet presAssocID="{8CD1AB5A-FD8C-47E3-936C-75DB230EB9E3}" presName="textB" presStyleLbl="revTx" presStyleIdx="1" presStyleCnt="5">
        <dgm:presLayoutVars>
          <dgm:bulletEnabled val="1"/>
        </dgm:presLayoutVars>
      </dgm:prSet>
      <dgm:spPr/>
    </dgm:pt>
    <dgm:pt modelId="{F6F03AA9-3869-4455-85A9-CE727E83C27F}" type="pres">
      <dgm:prSet presAssocID="{8CD1AB5A-FD8C-47E3-936C-75DB230EB9E3}" presName="circleB" presStyleLbl="node1" presStyleIdx="1" presStyleCnt="5"/>
      <dgm:spPr/>
    </dgm:pt>
    <dgm:pt modelId="{89FBE0DF-5F32-416B-A28E-FD2869EC3BFB}" type="pres">
      <dgm:prSet presAssocID="{8CD1AB5A-FD8C-47E3-936C-75DB230EB9E3}" presName="spaceB" presStyleCnt="0"/>
      <dgm:spPr/>
    </dgm:pt>
    <dgm:pt modelId="{9F6D03D2-BB50-4F66-8F5F-ED83EE5BDD79}" type="pres">
      <dgm:prSet presAssocID="{F1AC8B9C-01EE-4CF1-9B02-0A53F7F4578A}" presName="space" presStyleCnt="0"/>
      <dgm:spPr/>
    </dgm:pt>
    <dgm:pt modelId="{AA987AE6-AAE6-4646-8FB5-4623FC8E9D84}" type="pres">
      <dgm:prSet presAssocID="{00EC001E-FDA4-47D7-87A5-F4E648ABA4FC}" presName="compositeA" presStyleCnt="0"/>
      <dgm:spPr/>
    </dgm:pt>
    <dgm:pt modelId="{D660D466-E241-4D8B-92D4-3918C9F335C3}" type="pres">
      <dgm:prSet presAssocID="{00EC001E-FDA4-47D7-87A5-F4E648ABA4FC}" presName="textA" presStyleLbl="revTx" presStyleIdx="2" presStyleCnt="5">
        <dgm:presLayoutVars>
          <dgm:bulletEnabled val="1"/>
        </dgm:presLayoutVars>
      </dgm:prSet>
      <dgm:spPr/>
    </dgm:pt>
    <dgm:pt modelId="{10E16769-2EF5-4ECD-84B7-88048D732509}" type="pres">
      <dgm:prSet presAssocID="{00EC001E-FDA4-47D7-87A5-F4E648ABA4FC}" presName="circleA" presStyleLbl="node1" presStyleIdx="2" presStyleCnt="5"/>
      <dgm:spPr/>
    </dgm:pt>
    <dgm:pt modelId="{1D2EE51D-801C-4E52-A380-9BA80D40FAD0}" type="pres">
      <dgm:prSet presAssocID="{00EC001E-FDA4-47D7-87A5-F4E648ABA4FC}" presName="spaceA" presStyleCnt="0"/>
      <dgm:spPr/>
    </dgm:pt>
    <dgm:pt modelId="{806E5585-3439-47C8-87AB-B0C80117BBED}" type="pres">
      <dgm:prSet presAssocID="{A06AB821-2AE5-4211-85F5-B16646082D80}" presName="space" presStyleCnt="0"/>
      <dgm:spPr/>
    </dgm:pt>
    <dgm:pt modelId="{C3E81884-10EA-47C0-89EE-A2BB0C0D2CF7}" type="pres">
      <dgm:prSet presAssocID="{48EE0E0E-6548-4718-85BE-A2792EF74EEB}" presName="compositeB" presStyleCnt="0"/>
      <dgm:spPr/>
    </dgm:pt>
    <dgm:pt modelId="{AEC61A93-337D-4907-8FB9-D76BA08C1E25}" type="pres">
      <dgm:prSet presAssocID="{48EE0E0E-6548-4718-85BE-A2792EF74EEB}" presName="textB" presStyleLbl="revTx" presStyleIdx="3" presStyleCnt="5">
        <dgm:presLayoutVars>
          <dgm:bulletEnabled val="1"/>
        </dgm:presLayoutVars>
      </dgm:prSet>
      <dgm:spPr/>
    </dgm:pt>
    <dgm:pt modelId="{8770458C-762C-4346-8562-F845ECA14597}" type="pres">
      <dgm:prSet presAssocID="{48EE0E0E-6548-4718-85BE-A2792EF74EEB}" presName="circleB" presStyleLbl="node1" presStyleIdx="3" presStyleCnt="5"/>
      <dgm:spPr/>
    </dgm:pt>
    <dgm:pt modelId="{8EC4FD5D-361F-454A-9CB9-1712A39E5777}" type="pres">
      <dgm:prSet presAssocID="{48EE0E0E-6548-4718-85BE-A2792EF74EEB}" presName="spaceB" presStyleCnt="0"/>
      <dgm:spPr/>
    </dgm:pt>
    <dgm:pt modelId="{EDC34133-C016-4DDB-BE2C-8B2DCF623214}" type="pres">
      <dgm:prSet presAssocID="{C41AF765-AB42-4DF7-A735-9D5E092FA808}" presName="space" presStyleCnt="0"/>
      <dgm:spPr/>
    </dgm:pt>
    <dgm:pt modelId="{FE4AC1F7-8DFD-4EE4-90B5-ABB339E37FE4}" type="pres">
      <dgm:prSet presAssocID="{52A771AF-4345-43BD-9347-9ACFCEF55746}" presName="compositeA" presStyleCnt="0"/>
      <dgm:spPr/>
    </dgm:pt>
    <dgm:pt modelId="{F0B34B11-96EF-4154-86DE-446DCA008769}" type="pres">
      <dgm:prSet presAssocID="{52A771AF-4345-43BD-9347-9ACFCEF55746}" presName="textA" presStyleLbl="revTx" presStyleIdx="4" presStyleCnt="5">
        <dgm:presLayoutVars>
          <dgm:bulletEnabled val="1"/>
        </dgm:presLayoutVars>
      </dgm:prSet>
      <dgm:spPr/>
    </dgm:pt>
    <dgm:pt modelId="{357E40F4-92E3-414D-A2DA-31D814B70EEF}" type="pres">
      <dgm:prSet presAssocID="{52A771AF-4345-43BD-9347-9ACFCEF55746}" presName="circleA" presStyleLbl="node1" presStyleIdx="4" presStyleCnt="5"/>
      <dgm:spPr/>
    </dgm:pt>
    <dgm:pt modelId="{F40F4C37-F883-419A-831B-13404350166A}" type="pres">
      <dgm:prSet presAssocID="{52A771AF-4345-43BD-9347-9ACFCEF55746}" presName="spaceA" presStyleCnt="0"/>
      <dgm:spPr/>
    </dgm:pt>
  </dgm:ptLst>
  <dgm:cxnLst>
    <dgm:cxn modelId="{D575A12A-B3C3-4DB1-8159-8CA93EC221C8}" type="presOf" srcId="{23AEB795-BB31-476D-857C-DAD69C01472D}" destId="{8EDD63F4-9BEB-4496-A8CE-ED99D513376F}" srcOrd="0" destOrd="0" presId="urn:microsoft.com/office/officeart/2005/8/layout/hProcess11"/>
    <dgm:cxn modelId="{B8DFB842-8E0B-4DAE-9715-603FD242BBBF}" type="presOf" srcId="{52A771AF-4345-43BD-9347-9ACFCEF55746}" destId="{F0B34B11-96EF-4154-86DE-446DCA008769}" srcOrd="0" destOrd="0" presId="urn:microsoft.com/office/officeart/2005/8/layout/hProcess11"/>
    <dgm:cxn modelId="{48D60868-8310-4235-939A-CF36926E3185}" srcId="{BC745E06-AD38-44A3-AA44-138F5D0C1330}" destId="{00EC001E-FDA4-47D7-87A5-F4E648ABA4FC}" srcOrd="2" destOrd="0" parTransId="{39D77D2C-A65F-410A-B6C9-1DD4BDD44D7D}" sibTransId="{A06AB821-2AE5-4211-85F5-B16646082D80}"/>
    <dgm:cxn modelId="{37885B69-6CF0-4819-9673-C24433C8A3EF}" srcId="{BC745E06-AD38-44A3-AA44-138F5D0C1330}" destId="{23AEB795-BB31-476D-857C-DAD69C01472D}" srcOrd="0" destOrd="0" parTransId="{28684DDE-7AAD-4DF5-BC0D-335FA3AD5DDB}" sibTransId="{EC01BAD8-FAEC-4DF5-A526-C1195071F6D1}"/>
    <dgm:cxn modelId="{E56A0C70-42D2-47D8-A7D3-9CC9D311253D}" type="presOf" srcId="{48EE0E0E-6548-4718-85BE-A2792EF74EEB}" destId="{AEC61A93-337D-4907-8FB9-D76BA08C1E25}" srcOrd="0" destOrd="0" presId="urn:microsoft.com/office/officeart/2005/8/layout/hProcess11"/>
    <dgm:cxn modelId="{69ABDB80-D191-4173-A5B9-E2CE48BCD695}" srcId="{BC745E06-AD38-44A3-AA44-138F5D0C1330}" destId="{52A771AF-4345-43BD-9347-9ACFCEF55746}" srcOrd="4" destOrd="0" parTransId="{C4AC7222-B2A4-42E8-BB42-DF06A04D7075}" sibTransId="{74EB8955-20AC-456E-B243-E3987492FDBB}"/>
    <dgm:cxn modelId="{33C2318A-E428-4CAB-B17D-83B0FF8DE54A}" srcId="{BC745E06-AD38-44A3-AA44-138F5D0C1330}" destId="{48EE0E0E-6548-4718-85BE-A2792EF74EEB}" srcOrd="3" destOrd="0" parTransId="{4359DC6A-85D6-4BFB-A930-54442637A4C3}" sibTransId="{C41AF765-AB42-4DF7-A735-9D5E092FA808}"/>
    <dgm:cxn modelId="{B88D758A-0687-417D-ACAF-E5D92E0CC129}" srcId="{BC745E06-AD38-44A3-AA44-138F5D0C1330}" destId="{8CD1AB5A-FD8C-47E3-936C-75DB230EB9E3}" srcOrd="1" destOrd="0" parTransId="{649FB030-A1BF-46BA-A2FD-D8DE65EEB2CE}" sibTransId="{F1AC8B9C-01EE-4CF1-9B02-0A53F7F4578A}"/>
    <dgm:cxn modelId="{53A6FCA1-5CEE-4970-89A8-34A28023FAF4}" type="presOf" srcId="{00EC001E-FDA4-47D7-87A5-F4E648ABA4FC}" destId="{D660D466-E241-4D8B-92D4-3918C9F335C3}" srcOrd="0" destOrd="0" presId="urn:microsoft.com/office/officeart/2005/8/layout/hProcess11"/>
    <dgm:cxn modelId="{10C041DB-13F3-416C-908D-95EACC240A6B}" type="presOf" srcId="{BC745E06-AD38-44A3-AA44-138F5D0C1330}" destId="{08E524EC-92E2-4507-89DC-7FAD0AF64C2D}" srcOrd="0" destOrd="0" presId="urn:microsoft.com/office/officeart/2005/8/layout/hProcess11"/>
    <dgm:cxn modelId="{40B01BF0-79AA-425F-8D4F-25F59B6D690F}" type="presOf" srcId="{8CD1AB5A-FD8C-47E3-936C-75DB230EB9E3}" destId="{5D8E96A5-9261-4B68-9E46-7EB4649ED314}" srcOrd="0" destOrd="0" presId="urn:microsoft.com/office/officeart/2005/8/layout/hProcess11"/>
    <dgm:cxn modelId="{8FA088E7-FC89-4871-BCFC-88915C4AADD6}" type="presParOf" srcId="{08E524EC-92E2-4507-89DC-7FAD0AF64C2D}" destId="{A775091C-52E0-45E5-BD67-6E26B3B14B5C}" srcOrd="0" destOrd="0" presId="urn:microsoft.com/office/officeart/2005/8/layout/hProcess11"/>
    <dgm:cxn modelId="{DD9D7B75-F582-43E8-B43C-D7CF261FE968}" type="presParOf" srcId="{08E524EC-92E2-4507-89DC-7FAD0AF64C2D}" destId="{8029AFFF-3654-423D-997E-2C743A2E4D5C}" srcOrd="1" destOrd="0" presId="urn:microsoft.com/office/officeart/2005/8/layout/hProcess11"/>
    <dgm:cxn modelId="{6F59749B-2C5D-4206-94A2-9229A2BA2F04}" type="presParOf" srcId="{8029AFFF-3654-423D-997E-2C743A2E4D5C}" destId="{C744E50C-8D37-4442-AACC-1D32D0EC1FC9}" srcOrd="0" destOrd="0" presId="urn:microsoft.com/office/officeart/2005/8/layout/hProcess11"/>
    <dgm:cxn modelId="{D941B565-9D22-4B0A-9635-A331A77C8FA7}" type="presParOf" srcId="{C744E50C-8D37-4442-AACC-1D32D0EC1FC9}" destId="{8EDD63F4-9BEB-4496-A8CE-ED99D513376F}" srcOrd="0" destOrd="0" presId="urn:microsoft.com/office/officeart/2005/8/layout/hProcess11"/>
    <dgm:cxn modelId="{97A62E43-8E25-4958-A166-3A8871850B66}" type="presParOf" srcId="{C744E50C-8D37-4442-AACC-1D32D0EC1FC9}" destId="{304CA09B-07DD-40E9-8593-B4FBF604C0B2}" srcOrd="1" destOrd="0" presId="urn:microsoft.com/office/officeart/2005/8/layout/hProcess11"/>
    <dgm:cxn modelId="{4B7DD57C-1185-4116-A3A7-C7D2C20693AF}" type="presParOf" srcId="{C744E50C-8D37-4442-AACC-1D32D0EC1FC9}" destId="{C02B862D-6B99-426B-923D-BD13F08564BB}" srcOrd="2" destOrd="0" presId="urn:microsoft.com/office/officeart/2005/8/layout/hProcess11"/>
    <dgm:cxn modelId="{E937B481-16C9-4333-84E2-EE34F75F0320}" type="presParOf" srcId="{8029AFFF-3654-423D-997E-2C743A2E4D5C}" destId="{BCA57368-4B7A-4DE6-97EA-400EE628F7A4}" srcOrd="1" destOrd="0" presId="urn:microsoft.com/office/officeart/2005/8/layout/hProcess11"/>
    <dgm:cxn modelId="{49F93EBA-E028-446C-9571-458BC6E8BD3C}" type="presParOf" srcId="{8029AFFF-3654-423D-997E-2C743A2E4D5C}" destId="{67D7EEC9-48B1-4FF3-B6F5-856E684CB594}" srcOrd="2" destOrd="0" presId="urn:microsoft.com/office/officeart/2005/8/layout/hProcess11"/>
    <dgm:cxn modelId="{87CA6CC6-89A5-4BA9-890D-0F67A08B570B}" type="presParOf" srcId="{67D7EEC9-48B1-4FF3-B6F5-856E684CB594}" destId="{5D8E96A5-9261-4B68-9E46-7EB4649ED314}" srcOrd="0" destOrd="0" presId="urn:microsoft.com/office/officeart/2005/8/layout/hProcess11"/>
    <dgm:cxn modelId="{BC10A8CC-7A17-44E5-93A7-82C158D04C91}" type="presParOf" srcId="{67D7EEC9-48B1-4FF3-B6F5-856E684CB594}" destId="{F6F03AA9-3869-4455-85A9-CE727E83C27F}" srcOrd="1" destOrd="0" presId="urn:microsoft.com/office/officeart/2005/8/layout/hProcess11"/>
    <dgm:cxn modelId="{BBE8BD68-63CE-4751-82BC-45D3E550177D}" type="presParOf" srcId="{67D7EEC9-48B1-4FF3-B6F5-856E684CB594}" destId="{89FBE0DF-5F32-416B-A28E-FD2869EC3BFB}" srcOrd="2" destOrd="0" presId="urn:microsoft.com/office/officeart/2005/8/layout/hProcess11"/>
    <dgm:cxn modelId="{C660F746-46CB-47D9-8809-281EC566967D}" type="presParOf" srcId="{8029AFFF-3654-423D-997E-2C743A2E4D5C}" destId="{9F6D03D2-BB50-4F66-8F5F-ED83EE5BDD79}" srcOrd="3" destOrd="0" presId="urn:microsoft.com/office/officeart/2005/8/layout/hProcess11"/>
    <dgm:cxn modelId="{20055D36-378D-43D1-BE4B-FC2178CBC668}" type="presParOf" srcId="{8029AFFF-3654-423D-997E-2C743A2E4D5C}" destId="{AA987AE6-AAE6-4646-8FB5-4623FC8E9D84}" srcOrd="4" destOrd="0" presId="urn:microsoft.com/office/officeart/2005/8/layout/hProcess11"/>
    <dgm:cxn modelId="{95524499-3FA9-4192-A8E2-B9F289E8F42E}" type="presParOf" srcId="{AA987AE6-AAE6-4646-8FB5-4623FC8E9D84}" destId="{D660D466-E241-4D8B-92D4-3918C9F335C3}" srcOrd="0" destOrd="0" presId="urn:microsoft.com/office/officeart/2005/8/layout/hProcess11"/>
    <dgm:cxn modelId="{FEC3A013-037E-4D61-BC5D-8CC9B286C067}" type="presParOf" srcId="{AA987AE6-AAE6-4646-8FB5-4623FC8E9D84}" destId="{10E16769-2EF5-4ECD-84B7-88048D732509}" srcOrd="1" destOrd="0" presId="urn:microsoft.com/office/officeart/2005/8/layout/hProcess11"/>
    <dgm:cxn modelId="{72C154FA-77C7-4DC7-998F-3570197B3E64}" type="presParOf" srcId="{AA987AE6-AAE6-4646-8FB5-4623FC8E9D84}" destId="{1D2EE51D-801C-4E52-A380-9BA80D40FAD0}" srcOrd="2" destOrd="0" presId="urn:microsoft.com/office/officeart/2005/8/layout/hProcess11"/>
    <dgm:cxn modelId="{C5646B39-D569-4D23-A664-991A77DC08AD}" type="presParOf" srcId="{8029AFFF-3654-423D-997E-2C743A2E4D5C}" destId="{806E5585-3439-47C8-87AB-B0C80117BBED}" srcOrd="5" destOrd="0" presId="urn:microsoft.com/office/officeart/2005/8/layout/hProcess11"/>
    <dgm:cxn modelId="{5F8CFA5C-0932-4D8F-AA13-77FB76B512B0}" type="presParOf" srcId="{8029AFFF-3654-423D-997E-2C743A2E4D5C}" destId="{C3E81884-10EA-47C0-89EE-A2BB0C0D2CF7}" srcOrd="6" destOrd="0" presId="urn:microsoft.com/office/officeart/2005/8/layout/hProcess11"/>
    <dgm:cxn modelId="{E2947BA9-215E-4B3A-88B2-BAD033BB1C52}" type="presParOf" srcId="{C3E81884-10EA-47C0-89EE-A2BB0C0D2CF7}" destId="{AEC61A93-337D-4907-8FB9-D76BA08C1E25}" srcOrd="0" destOrd="0" presId="urn:microsoft.com/office/officeart/2005/8/layout/hProcess11"/>
    <dgm:cxn modelId="{D91E87C5-1A2C-488A-9088-D0BF3448180D}" type="presParOf" srcId="{C3E81884-10EA-47C0-89EE-A2BB0C0D2CF7}" destId="{8770458C-762C-4346-8562-F845ECA14597}" srcOrd="1" destOrd="0" presId="urn:microsoft.com/office/officeart/2005/8/layout/hProcess11"/>
    <dgm:cxn modelId="{5AA98E3E-BA5A-49AA-94D8-7CC57FC4994A}" type="presParOf" srcId="{C3E81884-10EA-47C0-89EE-A2BB0C0D2CF7}" destId="{8EC4FD5D-361F-454A-9CB9-1712A39E5777}" srcOrd="2" destOrd="0" presId="urn:microsoft.com/office/officeart/2005/8/layout/hProcess11"/>
    <dgm:cxn modelId="{112A931A-C3CB-4020-961C-0C2D3E4EF62F}" type="presParOf" srcId="{8029AFFF-3654-423D-997E-2C743A2E4D5C}" destId="{EDC34133-C016-4DDB-BE2C-8B2DCF623214}" srcOrd="7" destOrd="0" presId="urn:microsoft.com/office/officeart/2005/8/layout/hProcess11"/>
    <dgm:cxn modelId="{61FD6DBA-6EC6-4C5A-9A96-392A1651760D}" type="presParOf" srcId="{8029AFFF-3654-423D-997E-2C743A2E4D5C}" destId="{FE4AC1F7-8DFD-4EE4-90B5-ABB339E37FE4}" srcOrd="8" destOrd="0" presId="urn:microsoft.com/office/officeart/2005/8/layout/hProcess11"/>
    <dgm:cxn modelId="{D76C757F-23E1-4E43-A635-8D664945A58C}" type="presParOf" srcId="{FE4AC1F7-8DFD-4EE4-90B5-ABB339E37FE4}" destId="{F0B34B11-96EF-4154-86DE-446DCA008769}" srcOrd="0" destOrd="0" presId="urn:microsoft.com/office/officeart/2005/8/layout/hProcess11"/>
    <dgm:cxn modelId="{22DD96BD-0AA4-4A58-99F4-357C8215397E}" type="presParOf" srcId="{FE4AC1F7-8DFD-4EE4-90B5-ABB339E37FE4}" destId="{357E40F4-92E3-414D-A2DA-31D814B70EEF}" srcOrd="1" destOrd="0" presId="urn:microsoft.com/office/officeart/2005/8/layout/hProcess11"/>
    <dgm:cxn modelId="{B5C5524B-0FCC-4090-93FE-E832AD600E69}" type="presParOf" srcId="{FE4AC1F7-8DFD-4EE4-90B5-ABB339E37FE4}" destId="{F40F4C37-F883-419A-831B-13404350166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CD4FE-F80A-4D00-BABC-28DA6965F42D}">
      <dsp:nvSpPr>
        <dsp:cNvPr id="0" name=""/>
        <dsp:cNvSpPr/>
      </dsp:nvSpPr>
      <dsp:spPr>
        <a:xfrm>
          <a:off x="0" y="1894681"/>
          <a:ext cx="8839200" cy="147637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B6F4EB-4406-47F6-A49C-A75DBDE062A9}">
      <dsp:nvSpPr>
        <dsp:cNvPr id="0" name=""/>
        <dsp:cNvSpPr/>
      </dsp:nvSpPr>
      <dsp:spPr>
        <a:xfrm>
          <a:off x="609592" y="0"/>
          <a:ext cx="2661538" cy="157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First National Architectural Movement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(</a:t>
          </a:r>
          <a:r>
            <a:rPr lang="en-GB" sz="1400" b="1" i="0" kern="1200" dirty="0"/>
            <a:t>Neoclassical </a:t>
          </a:r>
          <a:r>
            <a:rPr lang="en-GB" sz="1400" b="1" kern="1200" dirty="0"/>
            <a:t>Architecture)</a:t>
          </a:r>
          <a:br>
            <a:rPr lang="en-GB" sz="1400" b="1" kern="1200" dirty="0"/>
          </a:br>
          <a:br>
            <a:rPr lang="en-GB" sz="1400" b="1" kern="1200" dirty="0"/>
          </a:br>
          <a:r>
            <a:rPr lang="en-GB" sz="1400" b="1" kern="1200" dirty="0"/>
            <a:t>1920s to early 1930s</a:t>
          </a:r>
        </a:p>
      </dsp:txBody>
      <dsp:txXfrm>
        <a:off x="609592" y="0"/>
        <a:ext cx="2661538" cy="1574800"/>
      </dsp:txXfrm>
    </dsp:sp>
    <dsp:sp modelId="{60237223-7758-4582-B114-85ABA26D02F6}">
      <dsp:nvSpPr>
        <dsp:cNvPr id="0" name=""/>
        <dsp:cNvSpPr/>
      </dsp:nvSpPr>
      <dsp:spPr>
        <a:xfrm>
          <a:off x="1743511" y="1771650"/>
          <a:ext cx="393700" cy="393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F992B5-647E-4D89-B151-5F840A3C1381}">
      <dsp:nvSpPr>
        <dsp:cNvPr id="0" name=""/>
        <dsp:cNvSpPr/>
      </dsp:nvSpPr>
      <dsp:spPr>
        <a:xfrm>
          <a:off x="4074653" y="2362200"/>
          <a:ext cx="3880529" cy="157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1930s to 1950s</a:t>
          </a:r>
          <a:br>
            <a:rPr lang="en-GB" sz="1400" b="1" kern="1200" dirty="0"/>
          </a:br>
          <a:endParaRPr lang="en-GB" sz="1400" b="1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1" kern="1200" dirty="0"/>
            <a:t>Second National Architectural Movement</a:t>
          </a:r>
          <a:endParaRPr lang="en-GB" sz="1400" b="1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(Modernism and foreign influence)</a:t>
          </a:r>
        </a:p>
      </dsp:txBody>
      <dsp:txXfrm>
        <a:off x="4074653" y="2362200"/>
        <a:ext cx="3880529" cy="1574800"/>
      </dsp:txXfrm>
    </dsp:sp>
    <dsp:sp modelId="{B566D4AF-02DD-4097-BCDB-F26DB66F1CFD}">
      <dsp:nvSpPr>
        <dsp:cNvPr id="0" name=""/>
        <dsp:cNvSpPr/>
      </dsp:nvSpPr>
      <dsp:spPr>
        <a:xfrm>
          <a:off x="5818068" y="1771650"/>
          <a:ext cx="393700" cy="393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5091C-52E0-45E5-BD67-6E26B3B14B5C}">
      <dsp:nvSpPr>
        <dsp:cNvPr id="0" name=""/>
        <dsp:cNvSpPr/>
      </dsp:nvSpPr>
      <dsp:spPr>
        <a:xfrm>
          <a:off x="0" y="1275006"/>
          <a:ext cx="8839200" cy="193187"/>
        </a:xfrm>
        <a:prstGeom prst="notched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D63F4-9BEB-4496-A8CE-ED99D513376F}">
      <dsp:nvSpPr>
        <dsp:cNvPr id="0" name=""/>
        <dsp:cNvSpPr/>
      </dsp:nvSpPr>
      <dsp:spPr>
        <a:xfrm>
          <a:off x="3495" y="0"/>
          <a:ext cx="1528516" cy="1097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1100" b="1" kern="1200" dirty="0"/>
            <a:t>Data Collection</a:t>
          </a:r>
          <a:br>
            <a:rPr lang="en-GB" sz="1100" kern="1200" dirty="0"/>
          </a:br>
          <a:br>
            <a:rPr lang="en-GB" sz="1100" kern="1200" dirty="0"/>
          </a:br>
          <a:r>
            <a:rPr lang="en-GB" sz="1100" kern="1200" dirty="0"/>
            <a:t>06/11/23 - 20/11/23</a:t>
          </a:r>
        </a:p>
      </dsp:txBody>
      <dsp:txXfrm>
        <a:off x="3495" y="0"/>
        <a:ext cx="1528516" cy="1097280"/>
      </dsp:txXfrm>
    </dsp:sp>
    <dsp:sp modelId="{304CA09B-07DD-40E9-8593-B4FBF604C0B2}">
      <dsp:nvSpPr>
        <dsp:cNvPr id="0" name=""/>
        <dsp:cNvSpPr/>
      </dsp:nvSpPr>
      <dsp:spPr>
        <a:xfrm>
          <a:off x="630594" y="1234440"/>
          <a:ext cx="274320" cy="2743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D8E96A5-9261-4B68-9E46-7EB4649ED314}">
      <dsp:nvSpPr>
        <dsp:cNvPr id="0" name=""/>
        <dsp:cNvSpPr/>
      </dsp:nvSpPr>
      <dsp:spPr>
        <a:xfrm>
          <a:off x="1608438" y="1645920"/>
          <a:ext cx="1528516" cy="1097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20/11/23 - 27/11/23</a:t>
          </a:r>
          <a:br>
            <a:rPr lang="en-GB" sz="1100" kern="1200" dirty="0"/>
          </a:br>
          <a:br>
            <a:rPr lang="en-GB" sz="1100" kern="1200" dirty="0"/>
          </a:br>
          <a:r>
            <a:rPr lang="en-GB" sz="1100" b="1" kern="1200" dirty="0"/>
            <a:t>Preprocessing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&amp;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Splitting the Data</a:t>
          </a:r>
        </a:p>
      </dsp:txBody>
      <dsp:txXfrm>
        <a:off x="1608438" y="1645920"/>
        <a:ext cx="1528516" cy="1097280"/>
      </dsp:txXfrm>
    </dsp:sp>
    <dsp:sp modelId="{F6F03AA9-3869-4455-85A9-CE727E83C27F}">
      <dsp:nvSpPr>
        <dsp:cNvPr id="0" name=""/>
        <dsp:cNvSpPr/>
      </dsp:nvSpPr>
      <dsp:spPr>
        <a:xfrm>
          <a:off x="2235537" y="1234440"/>
          <a:ext cx="274320" cy="274320"/>
        </a:xfrm>
        <a:prstGeom prst="ellipse">
          <a:avLst/>
        </a:prstGeom>
        <a:solidFill>
          <a:schemeClr val="accent5">
            <a:hueOff val="814257"/>
            <a:satOff val="2799"/>
            <a:lumOff val="-1343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60D466-E241-4D8B-92D4-3918C9F335C3}">
      <dsp:nvSpPr>
        <dsp:cNvPr id="0" name=""/>
        <dsp:cNvSpPr/>
      </dsp:nvSpPr>
      <dsp:spPr>
        <a:xfrm>
          <a:off x="3213381" y="0"/>
          <a:ext cx="1528516" cy="1097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Model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Building &amp; Training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27/11/23 - 11/12/23</a:t>
          </a:r>
        </a:p>
      </dsp:txBody>
      <dsp:txXfrm>
        <a:off x="3213381" y="0"/>
        <a:ext cx="1528516" cy="1097280"/>
      </dsp:txXfrm>
    </dsp:sp>
    <dsp:sp modelId="{10E16769-2EF5-4ECD-84B7-88048D732509}">
      <dsp:nvSpPr>
        <dsp:cNvPr id="0" name=""/>
        <dsp:cNvSpPr/>
      </dsp:nvSpPr>
      <dsp:spPr>
        <a:xfrm>
          <a:off x="3840480" y="1234440"/>
          <a:ext cx="274320" cy="274320"/>
        </a:xfrm>
        <a:prstGeom prst="ellipse">
          <a:avLst/>
        </a:prstGeom>
        <a:solidFill>
          <a:schemeClr val="accent5">
            <a:hueOff val="1628513"/>
            <a:satOff val="5598"/>
            <a:lumOff val="-2686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EC61A93-337D-4907-8FB9-D76BA08C1E25}">
      <dsp:nvSpPr>
        <dsp:cNvPr id="0" name=""/>
        <dsp:cNvSpPr/>
      </dsp:nvSpPr>
      <dsp:spPr>
        <a:xfrm>
          <a:off x="4818324" y="1645920"/>
          <a:ext cx="1528516" cy="1097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11/12/23 - 25/12/23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Performance Evaluation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&amp;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Hyperparameter Tuning</a:t>
          </a:r>
        </a:p>
      </dsp:txBody>
      <dsp:txXfrm>
        <a:off x="4818324" y="1645920"/>
        <a:ext cx="1528516" cy="1097280"/>
      </dsp:txXfrm>
    </dsp:sp>
    <dsp:sp modelId="{8770458C-762C-4346-8562-F845ECA14597}">
      <dsp:nvSpPr>
        <dsp:cNvPr id="0" name=""/>
        <dsp:cNvSpPr/>
      </dsp:nvSpPr>
      <dsp:spPr>
        <a:xfrm>
          <a:off x="5445422" y="1234440"/>
          <a:ext cx="274320" cy="274320"/>
        </a:xfrm>
        <a:prstGeom prst="ellipse">
          <a:avLst/>
        </a:prstGeom>
        <a:solidFill>
          <a:schemeClr val="accent5">
            <a:hueOff val="2442770"/>
            <a:satOff val="8397"/>
            <a:lumOff val="-4029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0B34B11-96EF-4154-86DE-446DCA008769}">
      <dsp:nvSpPr>
        <dsp:cNvPr id="0" name=""/>
        <dsp:cNvSpPr/>
      </dsp:nvSpPr>
      <dsp:spPr>
        <a:xfrm>
          <a:off x="6423267" y="0"/>
          <a:ext cx="1528516" cy="1097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1100" b="1" kern="1200" dirty="0"/>
            <a:t>Architectural Style Clustering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altLang="en-US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08/01/24 - 15/01/24 </a:t>
          </a:r>
        </a:p>
      </dsp:txBody>
      <dsp:txXfrm>
        <a:off x="6423267" y="0"/>
        <a:ext cx="1528516" cy="1097280"/>
      </dsp:txXfrm>
    </dsp:sp>
    <dsp:sp modelId="{357E40F4-92E3-414D-A2DA-31D814B70EEF}">
      <dsp:nvSpPr>
        <dsp:cNvPr id="0" name=""/>
        <dsp:cNvSpPr/>
      </dsp:nvSpPr>
      <dsp:spPr>
        <a:xfrm>
          <a:off x="7050365" y="1234440"/>
          <a:ext cx="274320" cy="274320"/>
        </a:xfrm>
        <a:prstGeom prst="ellipse">
          <a:avLst/>
        </a:prstGeom>
        <a:solidFill>
          <a:schemeClr val="accent5">
            <a:hueOff val="3257026"/>
            <a:satOff val="11196"/>
            <a:lumOff val="-5372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56D1D-CD57-7E5A-0594-374EC8E8FF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2EB0E-139E-43E8-9E43-6E0A1157FD29}" type="datetimeFigureOut">
              <a:rPr lang="en-GB" smtClean="0"/>
              <a:t>08/11/2023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9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51447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/>
              <a:t>As</a:t>
            </a:r>
            <a:r>
              <a:rPr lang="en-US" dirty="0"/>
              <a:t>I</a:t>
            </a:r>
            <a:r>
              <a:rPr lang="tr-TR" dirty="0"/>
              <a:t>l başl</a:t>
            </a:r>
            <a:r>
              <a:rPr lang="en-US" dirty="0"/>
              <a:t>I</a:t>
            </a:r>
            <a:r>
              <a:rPr lang="tr-TR" dirty="0"/>
              <a:t>k st</a:t>
            </a:r>
            <a:r>
              <a:rPr lang="en-US" dirty="0"/>
              <a:t>İ</a:t>
            </a:r>
            <a:r>
              <a:rPr lang="tr-TR" dirty="0"/>
              <a:t>l</a:t>
            </a:r>
            <a:r>
              <a:rPr lang="en-US" dirty="0"/>
              <a:t>İ</a:t>
            </a:r>
            <a:r>
              <a:rPr lang="tr-TR" dirty="0"/>
              <a:t> </a:t>
            </a:r>
            <a:r>
              <a:rPr lang="en-US" dirty="0"/>
              <a:t>İ</a:t>
            </a:r>
            <a:r>
              <a:rPr lang="tr-TR" dirty="0"/>
              <a:t>ç</a:t>
            </a:r>
            <a:r>
              <a:rPr lang="en-US" dirty="0"/>
              <a:t>İ</a:t>
            </a:r>
            <a:r>
              <a:rPr lang="tr-TR" dirty="0"/>
              <a:t>n t</a:t>
            </a:r>
            <a:r>
              <a:rPr lang="en-US" dirty="0"/>
              <a:t>I</a:t>
            </a:r>
            <a:r>
              <a:rPr lang="tr-TR" dirty="0"/>
              <a:t>klat</a:t>
            </a:r>
            <a:r>
              <a:rPr lang="en-US" dirty="0"/>
              <a:t>I</a:t>
            </a:r>
            <a:r>
              <a:rPr lang="tr-TR" dirty="0"/>
              <a:t>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Click to edit Master text styles</a:t>
            </a:r>
          </a:p>
          <a:p>
            <a:pPr lvl="1"/>
            <a:r>
              <a:rPr lang="tr-TR" altLang="en-US" dirty="0"/>
              <a:t>Second level</a:t>
            </a:r>
          </a:p>
          <a:p>
            <a:pPr lvl="2"/>
            <a:r>
              <a:rPr lang="tr-TR" altLang="en-US" dirty="0"/>
              <a:t>Third level</a:t>
            </a:r>
          </a:p>
          <a:p>
            <a:pPr lvl="3"/>
            <a:r>
              <a:rPr lang="tr-TR" altLang="en-US" dirty="0"/>
              <a:t>Fourth level</a:t>
            </a:r>
          </a:p>
          <a:p>
            <a:pPr lvl="4"/>
            <a:r>
              <a:rPr lang="tr-TR" altLang="en-US" dirty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990600" y="6536422"/>
            <a:ext cx="35814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GB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U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–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GB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Department of Computer Engineering</a:t>
            </a:r>
            <a:endParaRPr lang="tr-T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CSE 495/496 Graduation Project </a:t>
            </a:r>
            <a:endParaRPr lang="tr-T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jpeg"/><Relationship Id="rId12" Type="http://schemas.openxmlformats.org/officeDocument/2006/relationships/image" Target="../media/image1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5.jpe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4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3.jpeg"/><Relationship Id="rId1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22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21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09800"/>
            <a:ext cx="8763000" cy="1219200"/>
          </a:xfrm>
        </p:spPr>
        <p:txBody>
          <a:bodyPr/>
          <a:lstStyle/>
          <a:p>
            <a:pPr eaLnBrk="1" hangingPunct="1"/>
            <a:r>
              <a:rPr lang="en-GB" altLang="en-US" sz="3200" dirty="0"/>
              <a:t>Classifying and Finding Similarities in Architectural Styles</a:t>
            </a:r>
            <a:endParaRPr lang="tr-TR" altLang="en-US" sz="32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505200"/>
            <a:ext cx="6400800" cy="2514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altLang="en-US" sz="1600" b="1" dirty="0"/>
              <a:t>CSE 495</a:t>
            </a:r>
            <a:r>
              <a:rPr lang="en-GB" altLang="en-US" sz="1600" b="1" dirty="0"/>
              <a:t> - First</a:t>
            </a:r>
            <a:r>
              <a:rPr lang="tr-TR" altLang="en-US" sz="1600" b="1" dirty="0"/>
              <a:t> Presentation</a:t>
            </a:r>
            <a:endParaRPr lang="en-GB" altLang="en-US" sz="1600" b="1" dirty="0"/>
          </a:p>
          <a:p>
            <a:pPr eaLnBrk="1" hangingPunct="1">
              <a:lnSpc>
                <a:spcPct val="80000"/>
              </a:lnSpc>
            </a:pPr>
            <a:endParaRPr lang="en-GB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en-GB" altLang="en-US" sz="1800" b="1" dirty="0"/>
              <a:t>Emirkan Burak Yılmaz</a:t>
            </a:r>
          </a:p>
          <a:p>
            <a:pPr eaLnBrk="1" hangingPunct="1">
              <a:lnSpc>
                <a:spcPct val="80000"/>
              </a:lnSpc>
            </a:pPr>
            <a:endParaRPr lang="en-GB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en-GB" altLang="en-US" sz="1800" b="1" dirty="0"/>
              <a:t>Project Supervisors:</a:t>
            </a:r>
            <a:r>
              <a:rPr lang="tr-TR" altLang="en-US" sz="1800" b="1" dirty="0"/>
              <a:t> </a:t>
            </a:r>
            <a:endParaRPr lang="en-GB" altLang="en-US" sz="1800" b="1" dirty="0"/>
          </a:p>
          <a:p>
            <a:pPr eaLnBrk="1" hangingPunct="1">
              <a:lnSpc>
                <a:spcPct val="80000"/>
              </a:lnSpc>
            </a:pPr>
            <a:r>
              <a:rPr lang="en-GB" altLang="en-US" sz="1800" b="1" dirty="0"/>
              <a:t>Prof. </a:t>
            </a:r>
            <a:r>
              <a:rPr lang="en-GB" altLang="en-US" sz="1800" b="1" dirty="0" err="1"/>
              <a:t>Dr.</a:t>
            </a:r>
            <a:r>
              <a:rPr lang="en-GB" altLang="en-US" sz="1800" b="1" dirty="0"/>
              <a:t> Yusuf Sinan </a:t>
            </a:r>
            <a:r>
              <a:rPr lang="en-GB" altLang="en-US" sz="1800" b="1" dirty="0" err="1"/>
              <a:t>Akgül</a:t>
            </a:r>
            <a:r>
              <a:rPr lang="en-GB" altLang="en-US" sz="1800" b="1" dirty="0"/>
              <a:t>, </a:t>
            </a:r>
            <a:r>
              <a:rPr lang="en-GB" altLang="en-US" sz="1800" b="1" dirty="0" err="1"/>
              <a:t>Dr.</a:t>
            </a:r>
            <a:r>
              <a:rPr lang="en-GB" altLang="en-US" sz="1800" b="1" dirty="0"/>
              <a:t> Funda Tan </a:t>
            </a:r>
          </a:p>
          <a:p>
            <a:pPr eaLnBrk="1" hangingPunct="1">
              <a:lnSpc>
                <a:spcPct val="80000"/>
              </a:lnSpc>
            </a:pPr>
            <a:endParaRPr lang="en-GB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en-GB" altLang="en-US" sz="1600" b="1" dirty="0"/>
              <a:t>08/11/</a:t>
            </a:r>
            <a:r>
              <a:rPr lang="tr-TR" altLang="en-US" sz="1600" b="1" dirty="0"/>
              <a:t>20</a:t>
            </a:r>
            <a:r>
              <a:rPr lang="en-GB" altLang="en-US" sz="1600" b="1" dirty="0"/>
              <a:t>2</a:t>
            </a:r>
            <a:r>
              <a:rPr lang="tr-TR" altLang="en-US" sz="1600" b="1" dirty="0"/>
              <a:t>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dirty="0"/>
              <a:t>Success Criteria</a:t>
            </a:r>
            <a:endParaRPr lang="tr-TR" altLang="en-US" sz="4000" dirty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610600" cy="457200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GB" altLang="en-US" sz="2400" dirty="0"/>
              <a:t>Model Performance</a:t>
            </a:r>
          </a:p>
          <a:p>
            <a:pPr lvl="1" indent="-342900" eaLnBrk="1" hangingPunct="1"/>
            <a:r>
              <a:rPr lang="en-GB" altLang="en-US" sz="2000" dirty="0"/>
              <a:t>Train a baseline CNN model to achieve at least 75% accuracy in classifying artworks by architect.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altLang="en-US" sz="2400" dirty="0"/>
              <a:t>Architectural Style Clustering</a:t>
            </a:r>
            <a:endParaRPr lang="en-GB" altLang="en-US" sz="2000" dirty="0"/>
          </a:p>
          <a:p>
            <a:pPr lvl="1" eaLnBrk="1" hangingPunct="1"/>
            <a:r>
              <a:rPr lang="en-GB" altLang="en-US" sz="2000" dirty="0"/>
              <a:t>Implement architectural style-based clustering to reveal meaningful patterns within the architects' works, achieving a clustering accuracy of 75%.</a:t>
            </a:r>
          </a:p>
          <a:p>
            <a:pPr marL="457200" indent="-457200" eaLnBrk="1" hangingPunct="1">
              <a:buFont typeface="+mj-lt"/>
              <a:buAutoNum type="arabicPeriod"/>
            </a:pPr>
            <a:endParaRPr lang="en-GB" altLang="en-US" sz="2400" dirty="0"/>
          </a:p>
          <a:p>
            <a:pPr lvl="1" indent="-342900" eaLnBrk="1" hangingPunct="1"/>
            <a:endParaRPr lang="en-GB" altLang="en-US" sz="2400" dirty="0"/>
          </a:p>
          <a:p>
            <a:pPr lvl="1" indent="-342900" eaLnBrk="1" hangingPunct="1"/>
            <a:endParaRPr lang="en-GB" altLang="en-US" sz="2400" dirty="0"/>
          </a:p>
          <a:p>
            <a:pPr lvl="1" indent="-342900" eaLnBrk="1" hangingPunct="1"/>
            <a:endParaRPr lang="en-GB" alt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dirty="0"/>
              <a:t>References</a:t>
            </a:r>
            <a:endParaRPr lang="tr-TR" altLang="en-US" sz="4000" dirty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410200"/>
          </a:xfrm>
        </p:spPr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en-GB" altLang="en-US" sz="2000" dirty="0"/>
              <a:t>Yoshimura, Y., Cai, B., Wang, Z. and </a:t>
            </a:r>
            <a:r>
              <a:rPr lang="en-GB" altLang="en-US" sz="2000" dirty="0" err="1"/>
              <a:t>Ratti</a:t>
            </a:r>
            <a:r>
              <a:rPr lang="en-GB" altLang="en-US" sz="2000" dirty="0"/>
              <a:t>, C., 2019. Deep learning architect: Classification for architectural design through the eye of artificial intelligence. Computational Urban Planning and Management for Smart Cities 16, pp.249-265.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GB" altLang="en-US" sz="2000" dirty="0"/>
              <a:t>Zhang, M., Cui, Z., Neumann, M. and Chen, Y., 2018, April. An end-to-end deep learning architecture for graph classification. In Proceedings of the AAAI conference on artificial intelligence (Vol. 32, No. 1).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GB" altLang="en-US" sz="2000" dirty="0"/>
              <a:t>Pesto, C., 2017. Classifying US Houses by Architectural Style Using Convolutional Neural Networks.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GB" altLang="en-US" sz="2000" dirty="0"/>
              <a:t>Wang, B., Zhang, S., Zhang, J. and Cai, Z., 2023. Architectural style classification based on CNN and channel–spatial attention. Signal, Image and Video Processing, 17(1), pp.99-107.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GB" altLang="en-US" sz="2000" dirty="0"/>
              <a:t>Architecture of Turkey: https://en.wikipedia.org/wiki/Architecture_of_Turkey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GB" altLang="en-US" sz="2000" dirty="0"/>
              <a:t>İcons: Flaticon.com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610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000" dirty="0"/>
              <a:t>Project Description</a:t>
            </a:r>
          </a:p>
          <a:p>
            <a:pPr eaLnBrk="1" hangingPunct="1">
              <a:lnSpc>
                <a:spcPct val="90000"/>
              </a:lnSpc>
            </a:pPr>
            <a:endParaRPr lang="en-GB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000" dirty="0"/>
              <a:t>Motivation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GB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000" dirty="0"/>
              <a:t>Project Requirements</a:t>
            </a:r>
          </a:p>
          <a:p>
            <a:pPr eaLnBrk="1" hangingPunct="1">
              <a:lnSpc>
                <a:spcPct val="90000"/>
              </a:lnSpc>
            </a:pPr>
            <a:endParaRPr lang="en-GB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000" dirty="0"/>
              <a:t>Project Timeline</a:t>
            </a:r>
          </a:p>
          <a:p>
            <a:pPr eaLnBrk="1" hangingPunct="1">
              <a:lnSpc>
                <a:spcPct val="90000"/>
              </a:lnSpc>
            </a:pPr>
            <a:endParaRPr lang="en-GB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000" dirty="0"/>
              <a:t>Success Criteria</a:t>
            </a:r>
          </a:p>
          <a:p>
            <a:pPr eaLnBrk="1" hangingPunct="1">
              <a:lnSpc>
                <a:spcPct val="90000"/>
              </a:lnSpc>
            </a:pPr>
            <a:endParaRPr lang="en-GB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000" dirty="0"/>
              <a:t>References</a:t>
            </a:r>
          </a:p>
          <a:p>
            <a:pPr eaLnBrk="1" hangingPunct="1">
              <a:lnSpc>
                <a:spcPct val="90000"/>
              </a:lnSpc>
            </a:pPr>
            <a:endParaRPr lang="en-GB" altLang="en-US" sz="2000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dirty="0"/>
              <a:t>Contents</a:t>
            </a:r>
            <a:endParaRPr lang="tr-TR" alt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E7528-6851-C294-BB62-E58C15CA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46661-1095-ED37-82FD-8B9211D9E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1"/>
            <a:ext cx="8839200" cy="1661753"/>
          </a:xfrm>
        </p:spPr>
        <p:txBody>
          <a:bodyPr/>
          <a:lstStyle/>
          <a:p>
            <a:r>
              <a:rPr lang="en-GB" sz="2400" dirty="0"/>
              <a:t>We investigate the potential of leveraging advanced technologies like deep learning and computer vision to detect architectural structure similarities and categorize architects according to their unique styles.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6E328-A122-6533-84EA-2A57694085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3</a:t>
            </a:fld>
            <a:endParaRPr lang="tr-TR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9B3917-2927-F286-3049-9D9659EDA3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3211" y="5287160"/>
            <a:ext cx="1459141" cy="8207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CCD319-3BA1-16E5-361C-6EC9F6CE1B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2375" y="2561125"/>
            <a:ext cx="1391142" cy="1073788"/>
          </a:xfrm>
          <a:prstGeom prst="rect">
            <a:avLst/>
          </a:prstGeom>
        </p:spPr>
      </p:pic>
      <p:pic>
        <p:nvPicPr>
          <p:cNvPr id="13" name="Picture 12" descr="A person with a mustache wearing a suit and bow tie&#10;&#10;Description automatically generated">
            <a:extLst>
              <a:ext uri="{FF2B5EF4-FFF2-40B4-BE49-F238E27FC236}">
                <a16:creationId xmlns:a16="http://schemas.microsoft.com/office/drawing/2014/main" id="{967BAF1D-356F-8002-5094-8B6AAF5478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007" y="5255170"/>
            <a:ext cx="565311" cy="748755"/>
          </a:xfrm>
          <a:prstGeom prst="flowChartConnector">
            <a:avLst/>
          </a:prstGeom>
        </p:spPr>
      </p:pic>
      <p:pic>
        <p:nvPicPr>
          <p:cNvPr id="14" name="Picture 13" descr="A person in a suit and tie&#10;&#10;Description automatically generated">
            <a:extLst>
              <a:ext uri="{FF2B5EF4-FFF2-40B4-BE49-F238E27FC236}">
                <a16:creationId xmlns:a16="http://schemas.microsoft.com/office/drawing/2014/main" id="{8F1AB9EF-8356-9449-16CD-14F87DC827D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t="7895" r="5556"/>
          <a:stretch/>
        </p:blipFill>
        <p:spPr>
          <a:xfrm>
            <a:off x="6357111" y="3952617"/>
            <a:ext cx="565311" cy="781020"/>
          </a:xfrm>
          <a:prstGeom prst="flowChartConnector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DC7071-DA62-52E1-AB13-6EF7FF154F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5888" y="4025163"/>
            <a:ext cx="1331622" cy="998717"/>
          </a:xfrm>
          <a:prstGeom prst="rect">
            <a:avLst/>
          </a:prstGeom>
        </p:spPr>
      </p:pic>
      <p:pic>
        <p:nvPicPr>
          <p:cNvPr id="16" name="Picture 15" descr="A person with a mustache&#10;&#10;Description automatically generated">
            <a:extLst>
              <a:ext uri="{FF2B5EF4-FFF2-40B4-BE49-F238E27FC236}">
                <a16:creationId xmlns:a16="http://schemas.microsoft.com/office/drawing/2014/main" id="{881B9E1A-A291-1902-BE4F-A2DCB2B5A90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012" y="2595267"/>
            <a:ext cx="666562" cy="833733"/>
          </a:xfrm>
          <a:prstGeom prst="flowChartConnector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A65A766-CDC8-1C5F-137D-DB0B3862261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8001" y="4160554"/>
            <a:ext cx="622795" cy="622795"/>
          </a:xfrm>
          <a:prstGeom prst="rect">
            <a:avLst/>
          </a:prstGeom>
        </p:spPr>
      </p:pic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9E825827-5904-7347-B827-8AA031B97B42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 bwMode="auto">
          <a:xfrm>
            <a:off x="3503517" y="3098019"/>
            <a:ext cx="824484" cy="1373933"/>
          </a:xfrm>
          <a:prstGeom prst="curvedConnector3">
            <a:avLst>
              <a:gd name="adj1" fmla="val 50000"/>
            </a:avLst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AEB021B9-E634-C16C-3355-AFB5B1B53CD1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 bwMode="auto">
          <a:xfrm flipV="1">
            <a:off x="3127510" y="4471952"/>
            <a:ext cx="1200491" cy="52570"/>
          </a:xfrm>
          <a:prstGeom prst="curved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AAD18047-8DDD-8C87-0333-635D63E1F1F6}"/>
              </a:ext>
            </a:extLst>
          </p:cNvPr>
          <p:cNvCxnSpPr>
            <a:cxnSpLocks/>
            <a:stCxn id="17" idx="3"/>
            <a:endCxn id="14" idx="2"/>
          </p:cNvCxnSpPr>
          <p:nvPr/>
        </p:nvCxnSpPr>
        <p:spPr bwMode="auto">
          <a:xfrm flipV="1">
            <a:off x="4950796" y="4343127"/>
            <a:ext cx="1406315" cy="128825"/>
          </a:xfrm>
          <a:prstGeom prst="curvedConnector3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DF97CF9-C21F-8E9C-BCC4-B2B5257DD9CA}"/>
              </a:ext>
            </a:extLst>
          </p:cNvPr>
          <p:cNvCxnSpPr>
            <a:cxnSpLocks/>
            <a:stCxn id="17" idx="3"/>
            <a:endCxn id="13" idx="2"/>
          </p:cNvCxnSpPr>
          <p:nvPr/>
        </p:nvCxnSpPr>
        <p:spPr bwMode="auto">
          <a:xfrm>
            <a:off x="4950796" y="4471952"/>
            <a:ext cx="906211" cy="1157596"/>
          </a:xfrm>
          <a:prstGeom prst="curvedConnector3">
            <a:avLst/>
          </a:prstGeom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7E5BCC34-4311-D89D-F950-C9420A2AC2E7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 bwMode="auto">
          <a:xfrm flipV="1">
            <a:off x="3522352" y="4471952"/>
            <a:ext cx="805649" cy="1225591"/>
          </a:xfrm>
          <a:prstGeom prst="curvedConnector3">
            <a:avLst>
              <a:gd name="adj1" fmla="val 50000"/>
            </a:avLst>
          </a:prstGeom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2953A8E8-515D-E008-AB32-740D3155FFE3}"/>
              </a:ext>
            </a:extLst>
          </p:cNvPr>
          <p:cNvCxnSpPr>
            <a:stCxn id="17" idx="3"/>
            <a:endCxn id="16" idx="2"/>
          </p:cNvCxnSpPr>
          <p:nvPr/>
        </p:nvCxnSpPr>
        <p:spPr bwMode="auto">
          <a:xfrm flipV="1">
            <a:off x="4950796" y="3012134"/>
            <a:ext cx="855216" cy="1459818"/>
          </a:xfrm>
          <a:prstGeom prst="curvedConnector3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02AA99E-9603-8F94-651F-85D01797C212}"/>
              </a:ext>
            </a:extLst>
          </p:cNvPr>
          <p:cNvSpPr txBox="1"/>
          <p:nvPr/>
        </p:nvSpPr>
        <p:spPr>
          <a:xfrm>
            <a:off x="5467821" y="3444749"/>
            <a:ext cx="1457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Mimar </a:t>
            </a:r>
            <a:r>
              <a:rPr lang="en-GB" sz="1100" dirty="0" err="1"/>
              <a:t>Kemaleddin</a:t>
            </a:r>
            <a:endParaRPr lang="en-GB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AE81B26-54C3-F62F-AFB0-BBF71C8A2559}"/>
              </a:ext>
            </a:extLst>
          </p:cNvPr>
          <p:cNvSpPr txBox="1"/>
          <p:nvPr/>
        </p:nvSpPr>
        <p:spPr>
          <a:xfrm>
            <a:off x="5780004" y="6010871"/>
            <a:ext cx="9458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Vedat</a:t>
            </a:r>
            <a:r>
              <a:rPr lang="en-GB" sz="1100" dirty="0"/>
              <a:t> Tek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A5F725D-B4FD-5B16-9628-00033F9B3572}"/>
              </a:ext>
            </a:extLst>
          </p:cNvPr>
          <p:cNvSpPr txBox="1"/>
          <p:nvPr/>
        </p:nvSpPr>
        <p:spPr>
          <a:xfrm>
            <a:off x="6137915" y="4727128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Giulio Monger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A387662-3CE7-F728-8618-3D047FDB407A}"/>
              </a:ext>
            </a:extLst>
          </p:cNvPr>
          <p:cNvSpPr txBox="1"/>
          <p:nvPr/>
        </p:nvSpPr>
        <p:spPr>
          <a:xfrm>
            <a:off x="1817224" y="3644007"/>
            <a:ext cx="201457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/>
              <a:t>First </a:t>
            </a:r>
            <a:r>
              <a:rPr lang="en-GB" sz="1050" dirty="0" err="1"/>
              <a:t>Ziraat</a:t>
            </a:r>
            <a:r>
              <a:rPr lang="en-GB" sz="1050" dirty="0"/>
              <a:t> Bank Headquarters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81DE847-28D7-6F72-E646-3154B75D15E1}"/>
              </a:ext>
            </a:extLst>
          </p:cNvPr>
          <p:cNvSpPr txBox="1"/>
          <p:nvPr/>
        </p:nvSpPr>
        <p:spPr>
          <a:xfrm>
            <a:off x="1726342" y="5015056"/>
            <a:ext cx="145914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 err="1"/>
              <a:t>Tayyare</a:t>
            </a:r>
            <a:r>
              <a:rPr lang="en-GB" sz="1050" dirty="0"/>
              <a:t> Apartments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73204B7-EF82-F08A-89B3-D08BF2DFFD8F}"/>
              </a:ext>
            </a:extLst>
          </p:cNvPr>
          <p:cNvSpPr txBox="1"/>
          <p:nvPr/>
        </p:nvSpPr>
        <p:spPr>
          <a:xfrm>
            <a:off x="2156565" y="6121719"/>
            <a:ext cx="127243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/>
              <a:t>Grand Post Office</a:t>
            </a:r>
          </a:p>
        </p:txBody>
      </p:sp>
    </p:spTree>
    <p:extLst>
      <p:ext uri="{BB962C8B-B14F-4D97-AF65-F5344CB8AC3E}">
        <p14:creationId xmlns:p14="http://schemas.microsoft.com/office/powerpoint/2010/main" val="305208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A8618-B9D3-D323-14AD-56B906D06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Description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80BDC-2400-E4B6-BB89-9842BCDB67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4</a:t>
            </a:fld>
            <a:endParaRPr lang="tr-TR" alt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DABEB05-9B51-8550-13C4-2945C30FC6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8054931"/>
              </p:ext>
            </p:extLst>
          </p:nvPr>
        </p:nvGraphicFramePr>
        <p:xfrm>
          <a:off x="152400" y="1496171"/>
          <a:ext cx="8839200" cy="393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A building with a flag on the front&#10;&#10;Description automatically generated">
            <a:extLst>
              <a:ext uri="{FF2B5EF4-FFF2-40B4-BE49-F238E27FC236}">
                <a16:creationId xmlns:a16="http://schemas.microsoft.com/office/drawing/2014/main" id="{5F5506F1-793C-02FF-7AB4-FCA4733711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413" y="3831104"/>
            <a:ext cx="2173546" cy="1222620"/>
          </a:xfrm>
          <a:prstGeom prst="rect">
            <a:avLst/>
          </a:prstGeom>
        </p:spPr>
      </p:pic>
      <p:pic>
        <p:nvPicPr>
          <p:cNvPr id="11" name="Picture 10" descr="A building with columns and a fountain&#10;&#10;Description automatically generated">
            <a:extLst>
              <a:ext uri="{FF2B5EF4-FFF2-40B4-BE49-F238E27FC236}">
                <a16:creationId xmlns:a16="http://schemas.microsoft.com/office/drawing/2014/main" id="{2D7F9EE7-5655-4093-3912-54634441FCB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929" y="891230"/>
            <a:ext cx="1613176" cy="1209882"/>
          </a:xfrm>
          <a:prstGeom prst="rect">
            <a:avLst/>
          </a:prstGeom>
        </p:spPr>
      </p:pic>
      <p:pic>
        <p:nvPicPr>
          <p:cNvPr id="13" name="Picture 12" descr="A large building with flags on the top&#10;&#10;Description automatically generated">
            <a:extLst>
              <a:ext uri="{FF2B5EF4-FFF2-40B4-BE49-F238E27FC236}">
                <a16:creationId xmlns:a16="http://schemas.microsoft.com/office/drawing/2014/main" id="{218629B8-9724-4CBF-4A50-51C93EFB712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28020"/>
            <a:ext cx="1579034" cy="984922"/>
          </a:xfrm>
          <a:prstGeom prst="rect">
            <a:avLst/>
          </a:prstGeom>
        </p:spPr>
      </p:pic>
      <p:pic>
        <p:nvPicPr>
          <p:cNvPr id="15" name="Picture 14" descr="A building with a dome and steps&#10;&#10;Description automatically generated">
            <a:extLst>
              <a:ext uri="{FF2B5EF4-FFF2-40B4-BE49-F238E27FC236}">
                <a16:creationId xmlns:a16="http://schemas.microsoft.com/office/drawing/2014/main" id="{47B2DA9C-C67D-FEA0-B73A-BDB9FCF30BD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831104"/>
            <a:ext cx="1834645" cy="1222620"/>
          </a:xfrm>
          <a:prstGeom prst="rect">
            <a:avLst/>
          </a:prstGeom>
        </p:spPr>
      </p:pic>
      <p:pic>
        <p:nvPicPr>
          <p:cNvPr id="6" name="Picture 5" descr="A group of people walking around Anıtkabir&#10;&#10;Description automatically generated">
            <a:extLst>
              <a:ext uri="{FF2B5EF4-FFF2-40B4-BE49-F238E27FC236}">
                <a16:creationId xmlns:a16="http://schemas.microsoft.com/office/drawing/2014/main" id="{828B7DA1-2905-9359-28B6-91A28AC1E9C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224" y="893048"/>
            <a:ext cx="1613176" cy="1209882"/>
          </a:xfrm>
          <a:prstGeom prst="rect">
            <a:avLst/>
          </a:prstGeom>
        </p:spPr>
      </p:pic>
      <p:pic>
        <p:nvPicPr>
          <p:cNvPr id="8" name="Picture 7" descr="A group of people outside of a building&#10;&#10;Description automatically generated">
            <a:extLst>
              <a:ext uri="{FF2B5EF4-FFF2-40B4-BE49-F238E27FC236}">
                <a16:creationId xmlns:a16="http://schemas.microsoft.com/office/drawing/2014/main" id="{AE3BEF54-6256-BC0B-CBE2-BA7FF9D185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153614"/>
            <a:ext cx="1826081" cy="1222618"/>
          </a:xfrm>
          <a:prstGeom prst="rect">
            <a:avLst/>
          </a:prstGeom>
        </p:spPr>
      </p:pic>
      <p:pic>
        <p:nvPicPr>
          <p:cNvPr id="7" name="Picture 6" descr="A building with a dome on the roof&#10;&#10;Description automatically generated">
            <a:extLst>
              <a:ext uri="{FF2B5EF4-FFF2-40B4-BE49-F238E27FC236}">
                <a16:creationId xmlns:a16="http://schemas.microsoft.com/office/drawing/2014/main" id="{B4467212-253C-733B-F5C5-DBD37F65AA3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5153615"/>
            <a:ext cx="2190959" cy="1222617"/>
          </a:xfrm>
          <a:prstGeom prst="rect">
            <a:avLst/>
          </a:prstGeom>
        </p:spPr>
      </p:pic>
      <p:pic>
        <p:nvPicPr>
          <p:cNvPr id="16" name="Picture 15" descr="A large building with a stone wall&#10;&#10;Description automatically generated with medium confidence">
            <a:extLst>
              <a:ext uri="{FF2B5EF4-FFF2-40B4-BE49-F238E27FC236}">
                <a16:creationId xmlns:a16="http://schemas.microsoft.com/office/drawing/2014/main" id="{2B4AEBCE-55F8-3388-2D4F-580231BE548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959" y="2228020"/>
            <a:ext cx="1750973" cy="9849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586FCA-BAFF-90CA-23B1-C6F311FE76A0}"/>
              </a:ext>
            </a:extLst>
          </p:cNvPr>
          <p:cNvSpPr txBox="1"/>
          <p:nvPr/>
        </p:nvSpPr>
        <p:spPr>
          <a:xfrm>
            <a:off x="152400" y="987184"/>
            <a:ext cx="557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Turkish Architecture in the Republican Period</a:t>
            </a:r>
          </a:p>
        </p:txBody>
      </p:sp>
    </p:spTree>
    <p:extLst>
      <p:ext uri="{BB962C8B-B14F-4D97-AF65-F5344CB8AC3E}">
        <p14:creationId xmlns:p14="http://schemas.microsoft.com/office/powerpoint/2010/main" val="133510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E7528-6851-C294-BB62-E58C15CA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46661-1095-ED37-82FD-8B9211D9E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2"/>
            <a:ext cx="8839200" cy="426719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2400" dirty="0"/>
              <a:t>Can machine vision accurately identify architects from their architectural works and classify them based on their distinct design styles?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Can we generate novel structures in specific architects' styles through style learning?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6E328-A122-6533-84EA-2A57694085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5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583395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E6E57-C8FE-1091-EBD7-A9F6AB8C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Project Requirements- 1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BDBB0-78AB-3A01-1EAE-F0C7C354A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02920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GB" altLang="en-US" sz="2000" dirty="0"/>
              <a:t>Architect Identification and Definition</a:t>
            </a:r>
          </a:p>
          <a:p>
            <a:pPr lvl="1" eaLnBrk="1" hangingPunct="1"/>
            <a:r>
              <a:rPr lang="en-GB" altLang="en-US" sz="1800" dirty="0"/>
              <a:t>Identify and define the architects and their significant works to be studied as part of the project.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altLang="en-US" sz="2000" dirty="0"/>
              <a:t>Data Collection</a:t>
            </a:r>
          </a:p>
          <a:p>
            <a:pPr lvl="1" eaLnBrk="1" hangingPunct="1"/>
            <a:r>
              <a:rPr lang="en-GB" altLang="en-US" sz="1800" dirty="0"/>
              <a:t>Successfully compile a diverse dataset comprising a minimum of 100 high-quality images per architect, ensuring a representative collection of their works.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altLang="en-US" sz="2000" dirty="0"/>
              <a:t>Splitting the Data</a:t>
            </a:r>
          </a:p>
          <a:p>
            <a:pPr lvl="1" eaLnBrk="1" hangingPunct="1"/>
            <a:r>
              <a:rPr lang="en-GB" altLang="en-US" sz="1800" dirty="0"/>
              <a:t>Divide data into %70 training, %20 validation and %10 testing sets.</a:t>
            </a:r>
          </a:p>
          <a:p>
            <a:pPr lvl="1" eaLnBrk="1" hangingPunct="1"/>
            <a:r>
              <a:rPr lang="en-GB" altLang="en-US" sz="1800" dirty="0"/>
              <a:t>Implement techniques to handle class imbalance if present.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altLang="en-US" sz="2000" dirty="0"/>
              <a:t>Building the Model</a:t>
            </a:r>
          </a:p>
          <a:p>
            <a:pPr lvl="1" eaLnBrk="1" hangingPunct="1"/>
            <a:r>
              <a:rPr lang="en-GB" altLang="en-US" sz="1800" dirty="0"/>
              <a:t>Define the architecture and specify hyperparameters for the Convolutional Neural Network (CNN) model.</a:t>
            </a:r>
          </a:p>
          <a:p>
            <a:pPr marL="457200" indent="-457200" eaLnBrk="1" hangingPunct="1">
              <a:buFont typeface="+mj-lt"/>
              <a:buAutoNum type="arabicPeriod" startAt="5"/>
            </a:pPr>
            <a:r>
              <a:rPr lang="en-GB" altLang="en-US" sz="2000" dirty="0"/>
              <a:t>Model Training</a:t>
            </a:r>
          </a:p>
          <a:p>
            <a:pPr lvl="1" eaLnBrk="1" hangingPunct="1"/>
            <a:r>
              <a:rPr lang="en-GB" altLang="en-US" sz="1800" dirty="0"/>
              <a:t>Train the CNN model using the designated training dataset.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73C38-9398-62E0-FD30-4C2024FC1B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6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13510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dirty="0"/>
              <a:t>Project Requirements- 1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914400"/>
            <a:ext cx="8839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+mj-lt"/>
              <a:buAutoNum type="arabicPeriod" startAt="6"/>
            </a:pPr>
            <a:r>
              <a:rPr lang="en-GB" altLang="en-US" sz="2000" dirty="0"/>
              <a:t>Evaluate Performance</a:t>
            </a:r>
          </a:p>
          <a:p>
            <a:pPr lvl="1" eaLnBrk="1" hangingPunct="1"/>
            <a:r>
              <a:rPr lang="en-GB" altLang="en-US" sz="1800" dirty="0"/>
              <a:t>Monitor and evaluate the model's performance using appropriate evaluation metrics.</a:t>
            </a:r>
          </a:p>
          <a:p>
            <a:pPr marL="457200" indent="-457200" eaLnBrk="1" hangingPunct="1">
              <a:buFont typeface="+mj-lt"/>
              <a:buAutoNum type="arabicPeriod" startAt="6"/>
            </a:pPr>
            <a:r>
              <a:rPr lang="en-GB" altLang="en-US" sz="2000" dirty="0"/>
              <a:t>Hyperparameter Tuning  and Model Adjustment</a:t>
            </a:r>
          </a:p>
          <a:p>
            <a:pPr marL="685800" lvl="1" eaLnBrk="1" hangingPunct="1"/>
            <a:r>
              <a:rPr lang="en-GB" altLang="en-US" sz="1800" dirty="0"/>
              <a:t>Conduct hyperparameter tuning to optimize the model's performance. </a:t>
            </a:r>
          </a:p>
          <a:p>
            <a:pPr marL="685800" lvl="1" eaLnBrk="1" hangingPunct="1"/>
            <a:r>
              <a:rPr lang="en-GB" altLang="en-US" sz="1800" dirty="0"/>
              <a:t>Make necessary adjustments to the model's architecture based on the tuning results. </a:t>
            </a:r>
          </a:p>
          <a:p>
            <a:pPr marL="457200" indent="-457200" eaLnBrk="1" hangingPunct="1">
              <a:buFont typeface="+mj-lt"/>
              <a:buAutoNum type="arabicPeriod" startAt="6"/>
            </a:pPr>
            <a:r>
              <a:rPr lang="en-GB" altLang="en-US" sz="2000" dirty="0"/>
              <a:t>Architectural Style Clustering</a:t>
            </a:r>
          </a:p>
          <a:p>
            <a:pPr marL="685800" lvl="1" eaLnBrk="1" hangingPunct="1"/>
            <a:r>
              <a:rPr lang="en-GB" sz="1800" dirty="0"/>
              <a:t>Implement a clustering algorithm to group architects based on architectural style similarities, utilizing the model's results.</a:t>
            </a:r>
          </a:p>
          <a:p>
            <a:pPr marL="685800" lvl="1" eaLnBrk="1" hangingPunct="1"/>
            <a:r>
              <a:rPr lang="en-GB" altLang="en-US" sz="1800" dirty="0"/>
              <a:t>Compare the clustering results generated by the model to the conventional classifications made by architectural historians and theorists.</a:t>
            </a:r>
          </a:p>
        </p:txBody>
      </p:sp>
    </p:spTree>
    <p:extLst>
      <p:ext uri="{BB962C8B-B14F-4D97-AF65-F5344CB8AC3E}">
        <p14:creationId xmlns:p14="http://schemas.microsoft.com/office/powerpoint/2010/main" val="2920346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dirty="0"/>
              <a:t>Project Requirements- 2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400" dirty="0"/>
              <a:t>Programming Language</a:t>
            </a:r>
          </a:p>
          <a:p>
            <a:pPr lvl="1" eaLnBrk="1" hangingPunct="1"/>
            <a:r>
              <a:rPr lang="en-GB" altLang="en-US" sz="2000" dirty="0"/>
              <a:t>Python</a:t>
            </a:r>
          </a:p>
          <a:p>
            <a:pPr eaLnBrk="1" hangingPunct="1"/>
            <a:r>
              <a:rPr lang="en-GB" altLang="en-US" sz="2400" dirty="0"/>
              <a:t>Libraries</a:t>
            </a:r>
          </a:p>
          <a:p>
            <a:pPr lvl="1" eaLnBrk="1" hangingPunct="1"/>
            <a:r>
              <a:rPr lang="en-GB" altLang="en-US" sz="2000" dirty="0"/>
              <a:t>TensorFlow</a:t>
            </a:r>
          </a:p>
          <a:p>
            <a:pPr lvl="1" eaLnBrk="1" hangingPunct="1"/>
            <a:r>
              <a:rPr lang="en-GB" altLang="en-US" sz="2000" dirty="0"/>
              <a:t>NumPy</a:t>
            </a:r>
          </a:p>
          <a:p>
            <a:pPr lvl="1" eaLnBrk="1" hangingPunct="1"/>
            <a:r>
              <a:rPr lang="en-GB" altLang="en-US" sz="2000" dirty="0" err="1"/>
              <a:t>PyTorch</a:t>
            </a:r>
            <a:r>
              <a:rPr lang="en-GB" altLang="en-US" sz="2000" dirty="0"/>
              <a:t> (if necessary)</a:t>
            </a:r>
          </a:p>
          <a:p>
            <a:pPr eaLnBrk="1" hangingPunct="1"/>
            <a:r>
              <a:rPr lang="en-GB" altLang="en-US" sz="2400" dirty="0"/>
              <a:t>Development Environment</a:t>
            </a:r>
          </a:p>
          <a:p>
            <a:pPr lvl="1" eaLnBrk="1" hangingPunct="1"/>
            <a:r>
              <a:rPr lang="en-GB" altLang="en-US" sz="2000" dirty="0"/>
              <a:t>Google </a:t>
            </a:r>
            <a:r>
              <a:rPr lang="en-GB" altLang="en-US" sz="2000" dirty="0" err="1"/>
              <a:t>Colab</a:t>
            </a:r>
            <a:endParaRPr lang="en-GB" altLang="en-US" sz="2000" dirty="0"/>
          </a:p>
          <a:p>
            <a:pPr eaLnBrk="1" hangingPunct="1"/>
            <a:r>
              <a:rPr lang="en-GB" altLang="en-US" sz="2400" dirty="0"/>
              <a:t>Data Collection</a:t>
            </a:r>
          </a:p>
          <a:p>
            <a:pPr lvl="1" eaLnBrk="1" hangingPunct="1"/>
            <a:r>
              <a:rPr lang="en-GB" altLang="en-US" sz="2000" dirty="0"/>
              <a:t>Google Images</a:t>
            </a:r>
          </a:p>
          <a:p>
            <a:pPr lvl="1" eaLnBrk="1" hangingPunct="1"/>
            <a:r>
              <a:rPr lang="en-GB" altLang="en-US" sz="2000" dirty="0"/>
              <a:t>Google Street View API</a:t>
            </a:r>
          </a:p>
          <a:p>
            <a:pPr lvl="1" eaLnBrk="1" hangingPunct="1"/>
            <a:r>
              <a:rPr lang="en-GB" altLang="en-US" sz="2000" dirty="0"/>
              <a:t>Public Social Media Posts (e.g., Instagram)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dirty="0"/>
              <a:t>Project Timeline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8938055-5D0C-9757-B9AE-C2F1954F30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521707"/>
              </p:ext>
            </p:extLst>
          </p:nvPr>
        </p:nvGraphicFramePr>
        <p:xfrm>
          <a:off x="152400" y="2057400"/>
          <a:ext cx="88392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 descr="A network of colorful balls&#10;&#10;Description automatically generated with medium confidence">
            <a:extLst>
              <a:ext uri="{FF2B5EF4-FFF2-40B4-BE49-F238E27FC236}">
                <a16:creationId xmlns:a16="http://schemas.microsoft.com/office/drawing/2014/main" id="{7070895E-0486-9049-56D8-034E2BB5EAD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512" y="3804537"/>
            <a:ext cx="838199" cy="838199"/>
          </a:xfrm>
          <a:prstGeom prst="rect">
            <a:avLst/>
          </a:prstGeom>
        </p:spPr>
      </p:pic>
      <p:pic>
        <p:nvPicPr>
          <p:cNvPr id="15" name="Picture 14" descr="A graph with circles and arrows&#10;&#10;Description automatically generated">
            <a:extLst>
              <a:ext uri="{FF2B5EF4-FFF2-40B4-BE49-F238E27FC236}">
                <a16:creationId xmlns:a16="http://schemas.microsoft.com/office/drawing/2014/main" id="{1D5ACDE7-E67D-7442-1085-8694FD79252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74" y="3804537"/>
            <a:ext cx="838200" cy="838200"/>
          </a:xfrm>
          <a:prstGeom prst="rect">
            <a:avLst/>
          </a:prstGeom>
        </p:spPr>
      </p:pic>
      <p:pic>
        <p:nvPicPr>
          <p:cNvPr id="17" name="Picture 16" descr="A graph with a red arrow pointing up&#10;&#10;Description automatically generated">
            <a:extLst>
              <a:ext uri="{FF2B5EF4-FFF2-40B4-BE49-F238E27FC236}">
                <a16:creationId xmlns:a16="http://schemas.microsoft.com/office/drawing/2014/main" id="{B3A23E8B-EFAA-E63D-05AB-50EF86F9952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305126"/>
            <a:ext cx="838200" cy="838200"/>
          </a:xfrm>
          <a:prstGeom prst="rect">
            <a:avLst/>
          </a:prstGeom>
        </p:spPr>
      </p:pic>
      <p:pic>
        <p:nvPicPr>
          <p:cNvPr id="5" name="Picture 4" descr="A yellow file folders connected to a blue and blue file&#10;&#10;Description automatically generated">
            <a:extLst>
              <a:ext uri="{FF2B5EF4-FFF2-40B4-BE49-F238E27FC236}">
                <a16:creationId xmlns:a16="http://schemas.microsoft.com/office/drawing/2014/main" id="{64BEBB08-F290-349A-D365-D154BDE4B25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2305126"/>
            <a:ext cx="838200" cy="838200"/>
          </a:xfrm>
          <a:prstGeom prst="rect">
            <a:avLst/>
          </a:prstGeom>
        </p:spPr>
      </p:pic>
      <p:pic>
        <p:nvPicPr>
          <p:cNvPr id="11" name="Picture 10" descr="A computer with colorful squares and arrow&#10;&#10;Description automatically generated">
            <a:extLst>
              <a:ext uri="{FF2B5EF4-FFF2-40B4-BE49-F238E27FC236}">
                <a16:creationId xmlns:a16="http://schemas.microsoft.com/office/drawing/2014/main" id="{FC616FB5-4CE3-C746-695E-9B8B56527E1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1" y="3804538"/>
            <a:ext cx="838199" cy="83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9433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2044</TotalTime>
  <Words>671</Words>
  <Application>Microsoft Office PowerPoint</Application>
  <PresentationFormat>On-screen Show (4:3)</PresentationFormat>
  <Paragraphs>118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Tahoma</vt:lpstr>
      <vt:lpstr>Default Design</vt:lpstr>
      <vt:lpstr>Classifying and Finding Similarities in Architectural Styles</vt:lpstr>
      <vt:lpstr>Contents</vt:lpstr>
      <vt:lpstr>Project Description</vt:lpstr>
      <vt:lpstr>Project Description</vt:lpstr>
      <vt:lpstr>Motivation</vt:lpstr>
      <vt:lpstr>Project Requirements- 1</vt:lpstr>
      <vt:lpstr>Project Requirements- 1</vt:lpstr>
      <vt:lpstr>Project Requirements- 2</vt:lpstr>
      <vt:lpstr>Project Timeline</vt:lpstr>
      <vt:lpstr>Success Criteria</vt:lpstr>
      <vt:lpstr>References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EMİRKAN BURAK YILMAZ</cp:lastModifiedBy>
  <cp:revision>197</cp:revision>
  <dcterms:created xsi:type="dcterms:W3CDTF">2007-08-26T20:02:13Z</dcterms:created>
  <dcterms:modified xsi:type="dcterms:W3CDTF">2023-11-08T10:00:08Z</dcterms:modified>
</cp:coreProperties>
</file>