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9"/>
  </p:notesMasterIdLst>
  <p:sldIdLst>
    <p:sldId id="256" r:id="rId2"/>
    <p:sldId id="273" r:id="rId3"/>
    <p:sldId id="300" r:id="rId4"/>
    <p:sldId id="301" r:id="rId5"/>
    <p:sldId id="284" r:id="rId6"/>
    <p:sldId id="285" r:id="rId7"/>
    <p:sldId id="286" r:id="rId8"/>
    <p:sldId id="287" r:id="rId9"/>
    <p:sldId id="288" r:id="rId10"/>
    <p:sldId id="289" r:id="rId11"/>
    <p:sldId id="290" r:id="rId12"/>
    <p:sldId id="291" r:id="rId13"/>
    <p:sldId id="292" r:id="rId14"/>
    <p:sldId id="302" r:id="rId15"/>
    <p:sldId id="293" r:id="rId16"/>
    <p:sldId id="294" r:id="rId17"/>
    <p:sldId id="295" r:id="rId18"/>
    <p:sldId id="311" r:id="rId19"/>
    <p:sldId id="312" r:id="rId20"/>
    <p:sldId id="313" r:id="rId21"/>
    <p:sldId id="314" r:id="rId22"/>
    <p:sldId id="315" r:id="rId23"/>
    <p:sldId id="320" r:id="rId24"/>
    <p:sldId id="316" r:id="rId25"/>
    <p:sldId id="317" r:id="rId26"/>
    <p:sldId id="318" r:id="rId27"/>
    <p:sldId id="31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843"/>
    <p:restoredTop sz="94606"/>
  </p:normalViewPr>
  <p:slideViewPr>
    <p:cSldViewPr snapToGrid="0" snapToObjects="1">
      <p:cViewPr varScale="1">
        <p:scale>
          <a:sx n="91" d="100"/>
          <a:sy n="91" d="100"/>
        </p:scale>
        <p:origin x="208" y="7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875800-77DF-BF42-A815-41177BC06997}" type="datetimeFigureOut">
              <a:rPr lang="en-US" smtClean="0"/>
              <a:t>5/19/23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2B7A9B-C300-AF41-B4A8-72A0EFDDE69B}" type="slidenum">
              <a:rPr lang="en-US" smtClean="0"/>
              <a:t>‹#›</a:t>
            </a:fld>
            <a:endParaRPr lang="en-US"/>
          </a:p>
        </p:txBody>
      </p:sp>
    </p:spTree>
    <p:extLst>
      <p:ext uri="{BB962C8B-B14F-4D97-AF65-F5344CB8AC3E}">
        <p14:creationId xmlns:p14="http://schemas.microsoft.com/office/powerpoint/2010/main" val="1114710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BEC3DEF-4EAA-584F-A7AB-B5BF5AA4881C}" type="datetime1">
              <a:t>5/19/23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CEEAAB-F08D-F141-8686-F10A07A6EA61}" type="slidenum">
              <a:rPr lang="en-US" smtClean="0"/>
              <a:t>‹#›</a:t>
            </a:fld>
            <a:endParaRPr lang="en-US"/>
          </a:p>
        </p:txBody>
      </p:sp>
    </p:spTree>
    <p:extLst>
      <p:ext uri="{BB962C8B-B14F-4D97-AF65-F5344CB8AC3E}">
        <p14:creationId xmlns:p14="http://schemas.microsoft.com/office/powerpoint/2010/main" val="258790745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19F1F4-D280-454D-8FE8-860FBB9C0DD5}" type="datetime1">
              <a:t>5/19/23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CEEAAB-F08D-F141-8686-F10A07A6EA61}" type="slidenum">
              <a:rPr lang="en-US" smtClean="0"/>
              <a:t>‹#›</a:t>
            </a:fld>
            <a:endParaRPr lang="en-US"/>
          </a:p>
        </p:txBody>
      </p:sp>
    </p:spTree>
    <p:extLst>
      <p:ext uri="{BB962C8B-B14F-4D97-AF65-F5344CB8AC3E}">
        <p14:creationId xmlns:p14="http://schemas.microsoft.com/office/powerpoint/2010/main" val="2833560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74D9D5-D480-2344-A749-D9F83224D7E4}" type="datetime1">
              <a:t>5/19/23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CEEAAB-F08D-F141-8686-F10A07A6EA61}" type="slidenum">
              <a:rPr lang="en-US" smtClean="0"/>
              <a:t>‹#›</a:t>
            </a:fld>
            <a:endParaRPr lang="en-US"/>
          </a:p>
        </p:txBody>
      </p:sp>
    </p:spTree>
    <p:extLst>
      <p:ext uri="{BB962C8B-B14F-4D97-AF65-F5344CB8AC3E}">
        <p14:creationId xmlns:p14="http://schemas.microsoft.com/office/powerpoint/2010/main" val="743459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C9AF6B-B42C-8B4A-8EAB-8689BFADD9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D64F6F-42B4-1244-89CB-16FFBB584172}"/>
              </a:ext>
            </a:extLst>
          </p:cNvPr>
          <p:cNvSpPr>
            <a:spLocks noGrp="1"/>
          </p:cNvSpPr>
          <p:nvPr>
            <p:ph type="dt" sz="half" idx="10"/>
          </p:nvPr>
        </p:nvSpPr>
        <p:spPr/>
        <p:txBody>
          <a:bodyPr/>
          <a:lstStyle/>
          <a:p>
            <a:fld id="{30D8ECFB-7A72-5549-AEE9-0B404900B14F}" type="datetime1">
              <a:t>5/19/23</a:t>
            </a:fld>
            <a:endParaRPr lang="en-US"/>
          </a:p>
        </p:txBody>
      </p:sp>
      <p:sp>
        <p:nvSpPr>
          <p:cNvPr id="5" name="Footer Placeholder 4">
            <a:extLst>
              <a:ext uri="{FF2B5EF4-FFF2-40B4-BE49-F238E27FC236}">
                <a16:creationId xmlns:a16="http://schemas.microsoft.com/office/drawing/2014/main" id="{36099A2C-C2EC-644D-A467-5FDC0378CF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0E57E4-F2C4-EA4F-BDB1-4AE6EB604117}"/>
              </a:ext>
            </a:extLst>
          </p:cNvPr>
          <p:cNvSpPr>
            <a:spLocks noGrp="1"/>
          </p:cNvSpPr>
          <p:nvPr>
            <p:ph type="sldNum" sz="quarter" idx="12"/>
          </p:nvPr>
        </p:nvSpPr>
        <p:spPr/>
        <p:txBody>
          <a:bodyPr/>
          <a:lstStyle/>
          <a:p>
            <a:fld id="{75CEEAAB-F08D-F141-8686-F10A07A6EA61}" type="slidenum">
              <a:rPr lang="en-US" smtClean="0"/>
              <a:t>‹#›</a:t>
            </a:fld>
            <a:endParaRPr lang="en-US"/>
          </a:p>
        </p:txBody>
      </p:sp>
      <p:sp>
        <p:nvSpPr>
          <p:cNvPr id="7" name="Title 6">
            <a:extLst>
              <a:ext uri="{FF2B5EF4-FFF2-40B4-BE49-F238E27FC236}">
                <a16:creationId xmlns:a16="http://schemas.microsoft.com/office/drawing/2014/main" id="{32CC0447-9AE9-3C44-A125-62AB6123D01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2009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09C97B-9A3A-8747-9E74-83A876D87FD6}" type="datetime1">
              <a:t>5/19/23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CEEAAB-F08D-F141-8686-F10A07A6EA61}" type="slidenum">
              <a:rPr lang="en-US" smtClean="0"/>
              <a:t>‹#›</a:t>
            </a:fld>
            <a:endParaRPr lang="en-US"/>
          </a:p>
        </p:txBody>
      </p:sp>
    </p:spTree>
    <p:extLst>
      <p:ext uri="{BB962C8B-B14F-4D97-AF65-F5344CB8AC3E}">
        <p14:creationId xmlns:p14="http://schemas.microsoft.com/office/powerpoint/2010/main" val="4285330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19D44DD-5648-A149-A86A-945B8AB237DE}" type="datetime1">
              <a:t>5/19/23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CEEAAB-F08D-F141-8686-F10A07A6EA61}" type="slidenum">
              <a:rPr lang="en-US" smtClean="0"/>
              <a:t>‹#›</a:t>
            </a:fld>
            <a:endParaRPr lang="en-US"/>
          </a:p>
        </p:txBody>
      </p:sp>
    </p:spTree>
    <p:extLst>
      <p:ext uri="{BB962C8B-B14F-4D97-AF65-F5344CB8AC3E}">
        <p14:creationId xmlns:p14="http://schemas.microsoft.com/office/powerpoint/2010/main" val="9997426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DD1D015-30CB-E24A-BD57-727026B3EE97}" type="datetime1">
              <a:t>5/19/23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5CEEAAB-F08D-F141-8686-F10A07A6EA61}" type="slidenum">
              <a:rPr lang="en-US" smtClean="0"/>
              <a:t>‹#›</a:t>
            </a:fld>
            <a:endParaRPr lang="en-US"/>
          </a:p>
        </p:txBody>
      </p:sp>
    </p:spTree>
    <p:extLst>
      <p:ext uri="{BB962C8B-B14F-4D97-AF65-F5344CB8AC3E}">
        <p14:creationId xmlns:p14="http://schemas.microsoft.com/office/powerpoint/2010/main" val="644849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52D5F0E-8BFB-DD48-B550-1C47D0EDE4CC}" type="datetime1">
              <a:t>5/19/23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CEEAAB-F08D-F141-8686-F10A07A6EA61}"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42667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0ADF71-707F-A349-BA11-11A70BC32CF2}" type="datetime1">
              <a:t>5/19/23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CEEAAB-F08D-F141-8686-F10A07A6EA61}" type="slidenum">
              <a:rPr lang="en-US" smtClean="0"/>
              <a:t>‹#›</a:t>
            </a:fld>
            <a:endParaRPr lang="en-US"/>
          </a:p>
        </p:txBody>
      </p:sp>
    </p:spTree>
    <p:extLst>
      <p:ext uri="{BB962C8B-B14F-4D97-AF65-F5344CB8AC3E}">
        <p14:creationId xmlns:p14="http://schemas.microsoft.com/office/powerpoint/2010/main" val="1989624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604221-2F50-C84E-9B09-E65246B2CF59}" type="datetime1">
              <a:t>5/19/23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CEEAAB-F08D-F141-8686-F10A07A6EA61}" type="slidenum">
              <a:rPr lang="en-US" smtClean="0"/>
              <a:t>‹#›</a:t>
            </a:fld>
            <a:endParaRPr lang="en-US"/>
          </a:p>
        </p:txBody>
      </p:sp>
    </p:spTree>
    <p:extLst>
      <p:ext uri="{BB962C8B-B14F-4D97-AF65-F5344CB8AC3E}">
        <p14:creationId xmlns:p14="http://schemas.microsoft.com/office/powerpoint/2010/main" val="1675499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8412FFE-67D9-DA4F-A913-EE0DE41B1352}" type="datetime1">
              <a:t>5/19/23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75CEEAAB-F08D-F141-8686-F10A07A6EA61}" type="slidenum">
              <a:rPr lang="en-US" smtClean="0"/>
              <a:t>‹#›</a:t>
            </a:fld>
            <a:endParaRPr lang="en-US"/>
          </a:p>
        </p:txBody>
      </p:sp>
    </p:spTree>
    <p:extLst>
      <p:ext uri="{BB962C8B-B14F-4D97-AF65-F5344CB8AC3E}">
        <p14:creationId xmlns:p14="http://schemas.microsoft.com/office/powerpoint/2010/main" val="3649105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8523067-31C2-5C43-B4FE-24DF628982DD}" type="datetime1">
              <a:t>5/19/23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75CEEAAB-F08D-F141-8686-F10A07A6EA61}" type="slidenum">
              <a:rPr lang="en-US" smtClean="0"/>
              <a:t>‹#›</a:t>
            </a:fld>
            <a:endParaRPr lang="en-US"/>
          </a:p>
        </p:txBody>
      </p:sp>
    </p:spTree>
    <p:extLst>
      <p:ext uri="{BB962C8B-B14F-4D97-AF65-F5344CB8AC3E}">
        <p14:creationId xmlns:p14="http://schemas.microsoft.com/office/powerpoint/2010/main" val="1839176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932E1D3-72E3-4C44-8EC4-F974E438B6A4}" type="datetime1">
              <a:t>5/19/23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5CEEAAB-F08D-F141-8686-F10A07A6EA61}" type="slidenum">
              <a:rPr lang="en-US" smtClean="0"/>
              <a:t>‹#›</a:t>
            </a:fld>
            <a:endParaRPr lang="en-US"/>
          </a:p>
        </p:txBody>
      </p:sp>
    </p:spTree>
    <p:extLst>
      <p:ext uri="{BB962C8B-B14F-4D97-AF65-F5344CB8AC3E}">
        <p14:creationId xmlns:p14="http://schemas.microsoft.com/office/powerpoint/2010/main" val="18670716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0" r:id="rId12"/>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37772-07CA-394F-B89A-1AA8913EC241}"/>
              </a:ext>
            </a:extLst>
          </p:cNvPr>
          <p:cNvSpPr>
            <a:spLocks noGrp="1"/>
          </p:cNvSpPr>
          <p:nvPr>
            <p:ph type="ctrTitle"/>
          </p:nvPr>
        </p:nvSpPr>
        <p:spPr>
          <a:xfrm>
            <a:off x="914400" y="983245"/>
            <a:ext cx="10227212" cy="3659093"/>
          </a:xfrm>
        </p:spPr>
        <p:txBody>
          <a:bodyPr>
            <a:normAutofit/>
          </a:bodyPr>
          <a:lstStyle/>
          <a:p>
            <a:br>
              <a:rPr lang="en-US" sz="3200" b="1" dirty="0">
                <a:latin typeface="Cambria" panose="02040503050406030204" pitchFamily="18" charset="0"/>
              </a:rPr>
            </a:br>
            <a:r>
              <a:rPr lang="en-US" sz="3200" b="1" dirty="0">
                <a:latin typeface="Cambria" panose="02040503050406030204" pitchFamily="18" charset="0"/>
              </a:rPr>
              <a:t>PHIL 28: Ethics &amp; Society II</a:t>
            </a:r>
            <a:br>
              <a:rPr lang="en-US" sz="3200" dirty="0">
                <a:latin typeface="Cambria" panose="02040503050406030204" pitchFamily="18" charset="0"/>
              </a:rPr>
            </a:br>
            <a:r>
              <a:rPr lang="en-US" sz="3200" b="1" dirty="0">
                <a:latin typeface="Cambria" panose="02040503050406030204" pitchFamily="18" charset="0"/>
              </a:rPr>
              <a:t>Topic: Liberalism and Justice</a:t>
            </a:r>
            <a:br>
              <a:rPr lang="en-US" sz="3200" dirty="0">
                <a:latin typeface="Cambria" panose="02040503050406030204" pitchFamily="18" charset="0"/>
              </a:rPr>
            </a:br>
            <a:r>
              <a:rPr lang="en-US" sz="3200" b="1" dirty="0">
                <a:latin typeface="Cambria" panose="02040503050406030204" pitchFamily="18" charset="0"/>
              </a:rPr>
              <a:t>Professor David O. Brink</a:t>
            </a:r>
            <a:br>
              <a:rPr lang="en-US" sz="3200" b="1" dirty="0">
                <a:latin typeface="Cambria" panose="02040503050406030204" pitchFamily="18" charset="0"/>
              </a:rPr>
            </a:br>
            <a:r>
              <a:rPr lang="en-US" sz="3200" b="1" dirty="0">
                <a:latin typeface="Cambria" panose="02040503050406030204" pitchFamily="18" charset="0"/>
              </a:rPr>
              <a:t>Topic #7: Rawls and Justice as Fairness</a:t>
            </a:r>
            <a:br>
              <a:rPr lang="en-US" sz="3600" dirty="0">
                <a:latin typeface="Cambria" panose="02040503050406030204" pitchFamily="18" charset="0"/>
              </a:rPr>
            </a:br>
            <a:endParaRPr lang="en-US" sz="3600" dirty="0">
              <a:latin typeface="Cambria" panose="02040503050406030204" pitchFamily="18" charset="0"/>
            </a:endParaRPr>
          </a:p>
        </p:txBody>
      </p:sp>
    </p:spTree>
    <p:extLst>
      <p:ext uri="{BB962C8B-B14F-4D97-AF65-F5344CB8AC3E}">
        <p14:creationId xmlns:p14="http://schemas.microsoft.com/office/powerpoint/2010/main" val="21243790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107758F-7BB1-CA47-A740-B6CA76265D98}"/>
              </a:ext>
            </a:extLst>
          </p:cNvPr>
          <p:cNvSpPr>
            <a:spLocks noGrp="1"/>
          </p:cNvSpPr>
          <p:nvPr>
            <p:ph type="title"/>
          </p:nvPr>
        </p:nvSpPr>
        <p:spPr>
          <a:xfrm>
            <a:off x="1458686" y="467418"/>
            <a:ext cx="9272574" cy="964567"/>
          </a:xfrm>
          <a:solidFill>
            <a:srgbClr val="FFFFFF"/>
          </a:solidFill>
        </p:spPr>
        <p:txBody>
          <a:bodyPr>
            <a:normAutofit fontScale="90000"/>
          </a:bodyPr>
          <a:lstStyle/>
          <a:p>
            <a:r>
              <a:rPr lang="en-US" b="1" dirty="0">
                <a:latin typeface="Cambria" panose="02040503050406030204" pitchFamily="18" charset="0"/>
              </a:rPr>
              <a:t>Three Conceptions of the Second Principle</a:t>
            </a:r>
          </a:p>
        </p:txBody>
      </p:sp>
      <p:sp>
        <p:nvSpPr>
          <p:cNvPr id="2" name="Content Placeholder 1">
            <a:extLst>
              <a:ext uri="{FF2B5EF4-FFF2-40B4-BE49-F238E27FC236}">
                <a16:creationId xmlns:a16="http://schemas.microsoft.com/office/drawing/2014/main" id="{7C67B5D8-9755-1942-8AA3-A0A88B543009}"/>
              </a:ext>
            </a:extLst>
          </p:cNvPr>
          <p:cNvSpPr>
            <a:spLocks noGrp="1"/>
          </p:cNvSpPr>
          <p:nvPr>
            <p:ph idx="1"/>
          </p:nvPr>
        </p:nvSpPr>
        <p:spPr>
          <a:xfrm>
            <a:off x="1213000" y="1619437"/>
            <a:ext cx="9729320" cy="3990407"/>
          </a:xfrm>
        </p:spPr>
        <p:txBody>
          <a:bodyPr>
            <a:normAutofit fontScale="92500" lnSpcReduction="20000"/>
          </a:bodyPr>
          <a:lstStyle/>
          <a:p>
            <a:pPr>
              <a:lnSpc>
                <a:spcPct val="90000"/>
              </a:lnSpc>
            </a:pPr>
            <a:r>
              <a:rPr lang="en-US" sz="2000" dirty="0">
                <a:solidFill>
                  <a:srgbClr val="404040"/>
                </a:solidFill>
                <a:latin typeface="Cambria" panose="02040503050406030204" pitchFamily="18" charset="0"/>
              </a:rPr>
              <a:t>Initially, the second principle requires only that opportunities be equal and that inequalities be to everyone's advantage.  </a:t>
            </a:r>
          </a:p>
          <a:p>
            <a:pPr>
              <a:lnSpc>
                <a:spcPct val="90000"/>
              </a:lnSpc>
            </a:pPr>
            <a:r>
              <a:rPr lang="en-US" sz="2000" dirty="0">
                <a:solidFill>
                  <a:srgbClr val="404040"/>
                </a:solidFill>
                <a:latin typeface="Cambria" panose="02040503050406030204" pitchFamily="18" charset="0"/>
              </a:rPr>
              <a:t>Rawls distinguishes three conceptions of the second principle.</a:t>
            </a:r>
          </a:p>
          <a:p>
            <a:pPr lvl="1">
              <a:lnSpc>
                <a:spcPct val="90000"/>
              </a:lnSpc>
            </a:pPr>
            <a:r>
              <a:rPr lang="en-US" sz="2000" dirty="0">
                <a:solidFill>
                  <a:srgbClr val="404040"/>
                </a:solidFill>
                <a:latin typeface="Cambria" panose="02040503050406030204" pitchFamily="18" charset="0"/>
              </a:rPr>
              <a:t>The </a:t>
            </a:r>
            <a:r>
              <a:rPr lang="en-US" sz="2000" i="1" dirty="0">
                <a:solidFill>
                  <a:srgbClr val="404040"/>
                </a:solidFill>
                <a:latin typeface="Cambria" panose="02040503050406030204" pitchFamily="18" charset="0"/>
              </a:rPr>
              <a:t>system of natural liberty</a:t>
            </a:r>
            <a:r>
              <a:rPr lang="en-US" sz="2000" dirty="0">
                <a:solidFill>
                  <a:srgbClr val="404040"/>
                </a:solidFill>
                <a:latin typeface="Cambria" panose="02040503050406030204" pitchFamily="18" charset="0"/>
              </a:rPr>
              <a:t> is a libertarian conception that allows people to exploit natural and social advantages.</a:t>
            </a:r>
          </a:p>
          <a:p>
            <a:pPr lvl="1">
              <a:lnSpc>
                <a:spcPct val="90000"/>
              </a:lnSpc>
            </a:pPr>
            <a:r>
              <a:rPr lang="en-US" sz="2000" dirty="0">
                <a:solidFill>
                  <a:srgbClr val="404040"/>
                </a:solidFill>
                <a:latin typeface="Cambria" panose="02040503050406030204" pitchFamily="18" charset="0"/>
              </a:rPr>
              <a:t>The </a:t>
            </a:r>
            <a:r>
              <a:rPr lang="en-US" sz="2000" i="1" dirty="0">
                <a:solidFill>
                  <a:srgbClr val="404040"/>
                </a:solidFill>
                <a:latin typeface="Cambria" panose="02040503050406030204" pitchFamily="18" charset="0"/>
              </a:rPr>
              <a:t>liberal conception </a:t>
            </a:r>
            <a:r>
              <a:rPr lang="en-US" sz="2000" dirty="0">
                <a:solidFill>
                  <a:srgbClr val="404040"/>
                </a:solidFill>
                <a:latin typeface="Cambria" panose="02040503050406030204" pitchFamily="18" charset="0"/>
              </a:rPr>
              <a:t>corrects for the morally arbitrary effects of the social lottery, which are evident in the intergenerational case.</a:t>
            </a:r>
          </a:p>
          <a:p>
            <a:pPr lvl="1">
              <a:lnSpc>
                <a:spcPct val="90000"/>
              </a:lnSpc>
            </a:pPr>
            <a:r>
              <a:rPr lang="en-US" sz="2000" i="1" dirty="0">
                <a:solidFill>
                  <a:srgbClr val="404040"/>
                </a:solidFill>
                <a:latin typeface="Cambria" panose="02040503050406030204" pitchFamily="18" charset="0"/>
              </a:rPr>
              <a:t>Democratic equality </a:t>
            </a:r>
            <a:r>
              <a:rPr lang="en-US" sz="2000" dirty="0">
                <a:solidFill>
                  <a:srgbClr val="404040"/>
                </a:solidFill>
                <a:latin typeface="Cambria" panose="02040503050406030204" pitchFamily="18" charset="0"/>
              </a:rPr>
              <a:t>corrects for the equally morally arbitrary effects of the natural lottery, insisting on fair equality of opportunity and treating natural talents as a common asset.</a:t>
            </a:r>
          </a:p>
          <a:p>
            <a:pPr>
              <a:lnSpc>
                <a:spcPct val="90000"/>
              </a:lnSpc>
            </a:pPr>
            <a:r>
              <a:rPr lang="en-US" sz="2000" dirty="0">
                <a:solidFill>
                  <a:srgbClr val="404040"/>
                </a:solidFill>
                <a:latin typeface="Cambria" panose="02040503050406030204" pitchFamily="18" charset="0"/>
              </a:rPr>
              <a:t>Rawls claims that democratic equality supports the second principle in the special conception, including the Difference Principle.</a:t>
            </a:r>
          </a:p>
          <a:p>
            <a:pPr>
              <a:lnSpc>
                <a:spcPct val="90000"/>
              </a:lnSpc>
            </a:pPr>
            <a:r>
              <a:rPr lang="en-US" sz="2000" dirty="0">
                <a:solidFill>
                  <a:srgbClr val="404040"/>
                </a:solidFill>
                <a:latin typeface="Cambria" panose="02040503050406030204" pitchFamily="18" charset="0"/>
              </a:rPr>
              <a:t>Why care about inequality?  Inequality is not per se problematic, but significant inequalities have a corrosive effect on fair opportunity.</a:t>
            </a:r>
          </a:p>
          <a:p>
            <a:pPr marL="0" indent="0">
              <a:lnSpc>
                <a:spcPct val="90000"/>
              </a:lnSpc>
              <a:buNone/>
            </a:pPr>
            <a:endParaRPr lang="en-US" sz="1400" dirty="0">
              <a:solidFill>
                <a:srgbClr val="404040"/>
              </a:solidFill>
            </a:endParaRPr>
          </a:p>
        </p:txBody>
      </p:sp>
      <p:sp>
        <p:nvSpPr>
          <p:cNvPr id="4" name="TextBox 3">
            <a:extLst>
              <a:ext uri="{FF2B5EF4-FFF2-40B4-BE49-F238E27FC236}">
                <a16:creationId xmlns:a16="http://schemas.microsoft.com/office/drawing/2014/main" id="{12C94BD0-D144-9449-9E5E-86267D73FE5B}"/>
              </a:ext>
            </a:extLst>
          </p:cNvPr>
          <p:cNvSpPr txBox="1"/>
          <p:nvPr/>
        </p:nvSpPr>
        <p:spPr>
          <a:xfrm>
            <a:off x="7187609" y="510363"/>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05EF02AA-1AC9-5A40-8BC3-3547BFB20CCE}"/>
              </a:ext>
            </a:extLst>
          </p:cNvPr>
          <p:cNvSpPr txBox="1"/>
          <p:nvPr/>
        </p:nvSpPr>
        <p:spPr>
          <a:xfrm>
            <a:off x="1458686" y="1741714"/>
            <a:ext cx="184731" cy="369332"/>
          </a:xfrm>
          <a:prstGeom prst="rect">
            <a:avLst/>
          </a:prstGeom>
          <a:noFill/>
        </p:spPr>
        <p:txBody>
          <a:bodyPr wrap="none" rtlCol="0">
            <a:spAutoFit/>
          </a:bodyPr>
          <a:lstStyle/>
          <a:p>
            <a:endParaRPr lang="en-US" dirty="0"/>
          </a:p>
        </p:txBody>
      </p:sp>
      <p:sp>
        <p:nvSpPr>
          <p:cNvPr id="5" name="Slide Number Placeholder 4">
            <a:extLst>
              <a:ext uri="{FF2B5EF4-FFF2-40B4-BE49-F238E27FC236}">
                <a16:creationId xmlns:a16="http://schemas.microsoft.com/office/drawing/2014/main" id="{34C3B3AC-A516-65E9-A985-E6D0D34DAA68}"/>
              </a:ext>
            </a:extLst>
          </p:cNvPr>
          <p:cNvSpPr>
            <a:spLocks noGrp="1"/>
          </p:cNvSpPr>
          <p:nvPr>
            <p:ph type="sldNum" sz="quarter" idx="12"/>
          </p:nvPr>
        </p:nvSpPr>
        <p:spPr/>
        <p:txBody>
          <a:bodyPr/>
          <a:lstStyle/>
          <a:p>
            <a:fld id="{75CEEAAB-F08D-F141-8686-F10A07A6EA61}" type="slidenum">
              <a:rPr lang="en-US" smtClean="0"/>
              <a:t>10</a:t>
            </a:fld>
            <a:endParaRPr lang="en-US"/>
          </a:p>
        </p:txBody>
      </p:sp>
    </p:spTree>
    <p:extLst>
      <p:ext uri="{BB962C8B-B14F-4D97-AF65-F5344CB8AC3E}">
        <p14:creationId xmlns:p14="http://schemas.microsoft.com/office/powerpoint/2010/main" val="3892057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107758F-7BB1-CA47-A740-B6CA76265D98}"/>
              </a:ext>
            </a:extLst>
          </p:cNvPr>
          <p:cNvSpPr>
            <a:spLocks noGrp="1"/>
          </p:cNvSpPr>
          <p:nvPr>
            <p:ph type="title"/>
          </p:nvPr>
        </p:nvSpPr>
        <p:spPr>
          <a:xfrm>
            <a:off x="1706062" y="467418"/>
            <a:ext cx="8779512" cy="780738"/>
          </a:xfrm>
          <a:solidFill>
            <a:srgbClr val="FFFFFF"/>
          </a:solidFill>
        </p:spPr>
        <p:txBody>
          <a:bodyPr>
            <a:normAutofit/>
          </a:bodyPr>
          <a:lstStyle/>
          <a:p>
            <a:r>
              <a:rPr lang="en-US" b="1" dirty="0">
                <a:latin typeface="Cambria" panose="02040503050406030204" pitchFamily="18" charset="0"/>
              </a:rPr>
              <a:t>Natural Talents as a Common Asset</a:t>
            </a:r>
          </a:p>
        </p:txBody>
      </p:sp>
      <p:sp>
        <p:nvSpPr>
          <p:cNvPr id="2" name="Content Placeholder 1">
            <a:extLst>
              <a:ext uri="{FF2B5EF4-FFF2-40B4-BE49-F238E27FC236}">
                <a16:creationId xmlns:a16="http://schemas.microsoft.com/office/drawing/2014/main" id="{7C67B5D8-9755-1942-8AA3-A0A88B543009}"/>
              </a:ext>
            </a:extLst>
          </p:cNvPr>
          <p:cNvSpPr>
            <a:spLocks noGrp="1"/>
          </p:cNvSpPr>
          <p:nvPr>
            <p:ph idx="1"/>
          </p:nvPr>
        </p:nvSpPr>
        <p:spPr>
          <a:xfrm>
            <a:off x="1249680" y="1472981"/>
            <a:ext cx="9692640" cy="4136863"/>
          </a:xfrm>
        </p:spPr>
        <p:txBody>
          <a:bodyPr>
            <a:normAutofit lnSpcReduction="10000"/>
          </a:bodyPr>
          <a:lstStyle/>
          <a:p>
            <a:pPr>
              <a:lnSpc>
                <a:spcPct val="90000"/>
              </a:lnSpc>
            </a:pPr>
            <a:r>
              <a:rPr lang="en-US" sz="2000" dirty="0">
                <a:solidFill>
                  <a:srgbClr val="404040"/>
                </a:solidFill>
                <a:latin typeface="Cambria" panose="02040503050406030204" pitchFamily="18" charset="0"/>
              </a:rPr>
              <a:t>Nozick claims that treating talents as a common asset gives the community property rights in the talents and powers of individuals, violating their rights of self-ownership (ASU 225, 229).</a:t>
            </a:r>
          </a:p>
          <a:p>
            <a:pPr marL="971550" lvl="1" indent="-514350">
              <a:lnSpc>
                <a:spcPct val="90000"/>
              </a:lnSpc>
              <a:buFont typeface="+mj-lt"/>
              <a:buAutoNum type="arabicPeriod"/>
            </a:pPr>
            <a:r>
              <a:rPr lang="en-US" sz="2000" dirty="0">
                <a:solidFill>
                  <a:srgbClr val="404040"/>
                </a:solidFill>
                <a:latin typeface="Cambria" panose="02040503050406030204" pitchFamily="18" charset="0"/>
              </a:rPr>
              <a:t>I am entitled to possess my natural endowments, though they are unearned.</a:t>
            </a:r>
          </a:p>
          <a:p>
            <a:pPr marL="971550" lvl="1" indent="-514350">
              <a:lnSpc>
                <a:spcPct val="90000"/>
              </a:lnSpc>
              <a:buFont typeface="+mj-lt"/>
              <a:buAutoNum type="arabicPeriod"/>
            </a:pPr>
            <a:r>
              <a:rPr lang="en-US" sz="2000" dirty="0">
                <a:solidFill>
                  <a:srgbClr val="404040"/>
                </a:solidFill>
                <a:latin typeface="Cambria" panose="02040503050406030204" pitchFamily="18" charset="0"/>
              </a:rPr>
              <a:t>I am entitled to exercise my natural endowments, in acceptable ways.</a:t>
            </a:r>
          </a:p>
          <a:p>
            <a:pPr marL="971550" lvl="1" indent="-514350">
              <a:lnSpc>
                <a:spcPct val="90000"/>
              </a:lnSpc>
              <a:buFont typeface="+mj-lt"/>
              <a:buAutoNum type="arabicPeriod"/>
            </a:pPr>
            <a:r>
              <a:rPr lang="en-US" sz="2000" dirty="0">
                <a:solidFill>
                  <a:srgbClr val="404040"/>
                </a:solidFill>
                <a:latin typeface="Cambria" panose="02040503050406030204" pitchFamily="18" charset="0"/>
              </a:rPr>
              <a:t>I am entitled to benefit from the exercise of my natural endowments, assuming they're productively employed.</a:t>
            </a:r>
          </a:p>
          <a:p>
            <a:pPr marL="971550" lvl="1" indent="-514350">
              <a:lnSpc>
                <a:spcPct val="90000"/>
              </a:lnSpc>
              <a:buFont typeface="+mj-lt"/>
              <a:buAutoNum type="arabicPeriod"/>
            </a:pPr>
            <a:r>
              <a:rPr lang="en-US" sz="2000" dirty="0">
                <a:solidFill>
                  <a:srgbClr val="404040"/>
                </a:solidFill>
                <a:latin typeface="Cambria" panose="02040503050406030204" pitchFamily="18" charset="0"/>
              </a:rPr>
              <a:t>I am entitled to all the benefits that I can get others to concede to me from my exercise of my natural endowments.</a:t>
            </a:r>
          </a:p>
          <a:p>
            <a:pPr>
              <a:lnSpc>
                <a:spcPct val="90000"/>
              </a:lnSpc>
            </a:pPr>
            <a:r>
              <a:rPr lang="en-US" sz="2000" dirty="0">
                <a:solidFill>
                  <a:srgbClr val="404040"/>
                </a:solidFill>
                <a:latin typeface="Cambria" panose="02040503050406030204" pitchFamily="18" charset="0"/>
              </a:rPr>
              <a:t>Rawls denies only (4).  </a:t>
            </a:r>
          </a:p>
          <a:p>
            <a:pPr>
              <a:lnSpc>
                <a:spcPct val="90000"/>
              </a:lnSpc>
            </a:pPr>
            <a:r>
              <a:rPr lang="en-US" sz="2000" dirty="0">
                <a:solidFill>
                  <a:srgbClr val="404040"/>
                </a:solidFill>
                <a:latin typeface="Cambria" panose="02040503050406030204" pitchFamily="18" charset="0"/>
              </a:rPr>
              <a:t>The natural lottery does not challenge self-ownership, only the rules by which the talented can generate property rights in the world from the productive employment of the talents in which they have rights of self-ownership.</a:t>
            </a:r>
          </a:p>
          <a:p>
            <a:pPr>
              <a:lnSpc>
                <a:spcPct val="90000"/>
              </a:lnSpc>
            </a:pPr>
            <a:endParaRPr lang="en-US" sz="1400" dirty="0">
              <a:solidFill>
                <a:srgbClr val="404040"/>
              </a:solidFill>
            </a:endParaRPr>
          </a:p>
        </p:txBody>
      </p:sp>
      <p:sp>
        <p:nvSpPr>
          <p:cNvPr id="4" name="TextBox 3">
            <a:extLst>
              <a:ext uri="{FF2B5EF4-FFF2-40B4-BE49-F238E27FC236}">
                <a16:creationId xmlns:a16="http://schemas.microsoft.com/office/drawing/2014/main" id="{12C94BD0-D144-9449-9E5E-86267D73FE5B}"/>
              </a:ext>
            </a:extLst>
          </p:cNvPr>
          <p:cNvSpPr txBox="1"/>
          <p:nvPr/>
        </p:nvSpPr>
        <p:spPr>
          <a:xfrm>
            <a:off x="7187609" y="510363"/>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05EF02AA-1AC9-5A40-8BC3-3547BFB20CCE}"/>
              </a:ext>
            </a:extLst>
          </p:cNvPr>
          <p:cNvSpPr txBox="1"/>
          <p:nvPr/>
        </p:nvSpPr>
        <p:spPr>
          <a:xfrm>
            <a:off x="1458686" y="1741714"/>
            <a:ext cx="184731" cy="369332"/>
          </a:xfrm>
          <a:prstGeom prst="rect">
            <a:avLst/>
          </a:prstGeom>
          <a:noFill/>
        </p:spPr>
        <p:txBody>
          <a:bodyPr wrap="none" rtlCol="0">
            <a:spAutoFit/>
          </a:bodyPr>
          <a:lstStyle/>
          <a:p>
            <a:endParaRPr lang="en-US" dirty="0"/>
          </a:p>
        </p:txBody>
      </p:sp>
      <p:sp>
        <p:nvSpPr>
          <p:cNvPr id="5" name="Slide Number Placeholder 4">
            <a:extLst>
              <a:ext uri="{FF2B5EF4-FFF2-40B4-BE49-F238E27FC236}">
                <a16:creationId xmlns:a16="http://schemas.microsoft.com/office/drawing/2014/main" id="{864F1939-041D-2852-8609-413831AA8097}"/>
              </a:ext>
            </a:extLst>
          </p:cNvPr>
          <p:cNvSpPr>
            <a:spLocks noGrp="1"/>
          </p:cNvSpPr>
          <p:nvPr>
            <p:ph type="sldNum" sz="quarter" idx="12"/>
          </p:nvPr>
        </p:nvSpPr>
        <p:spPr/>
        <p:txBody>
          <a:bodyPr/>
          <a:lstStyle/>
          <a:p>
            <a:fld id="{75CEEAAB-F08D-F141-8686-F10A07A6EA61}" type="slidenum">
              <a:rPr lang="en-US" smtClean="0"/>
              <a:t>11</a:t>
            </a:fld>
            <a:endParaRPr lang="en-US"/>
          </a:p>
        </p:txBody>
      </p:sp>
    </p:spTree>
    <p:extLst>
      <p:ext uri="{BB962C8B-B14F-4D97-AF65-F5344CB8AC3E}">
        <p14:creationId xmlns:p14="http://schemas.microsoft.com/office/powerpoint/2010/main" val="3442023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107758F-7BB1-CA47-A740-B6CA76265D98}"/>
              </a:ext>
            </a:extLst>
          </p:cNvPr>
          <p:cNvSpPr>
            <a:spLocks noGrp="1"/>
          </p:cNvSpPr>
          <p:nvPr>
            <p:ph type="title"/>
          </p:nvPr>
        </p:nvSpPr>
        <p:spPr>
          <a:xfrm>
            <a:off x="1932317" y="467418"/>
            <a:ext cx="8264106" cy="930061"/>
          </a:xfrm>
          <a:solidFill>
            <a:srgbClr val="FFFFFF"/>
          </a:solidFill>
        </p:spPr>
        <p:txBody>
          <a:bodyPr>
            <a:normAutofit/>
          </a:bodyPr>
          <a:lstStyle/>
          <a:p>
            <a:r>
              <a:rPr lang="en-US" b="1" dirty="0">
                <a:latin typeface="Cambria" panose="02040503050406030204" pitchFamily="18" charset="0"/>
              </a:rPr>
              <a:t>Special and General Conceptions</a:t>
            </a:r>
          </a:p>
        </p:txBody>
      </p:sp>
      <p:sp>
        <p:nvSpPr>
          <p:cNvPr id="2" name="Content Placeholder 1">
            <a:extLst>
              <a:ext uri="{FF2B5EF4-FFF2-40B4-BE49-F238E27FC236}">
                <a16:creationId xmlns:a16="http://schemas.microsoft.com/office/drawing/2014/main" id="{7C67B5D8-9755-1942-8AA3-A0A88B543009}"/>
              </a:ext>
            </a:extLst>
          </p:cNvPr>
          <p:cNvSpPr>
            <a:spLocks noGrp="1"/>
          </p:cNvSpPr>
          <p:nvPr>
            <p:ph idx="1"/>
          </p:nvPr>
        </p:nvSpPr>
        <p:spPr>
          <a:xfrm>
            <a:off x="1249680" y="1584931"/>
            <a:ext cx="9692640" cy="4024913"/>
          </a:xfrm>
        </p:spPr>
        <p:txBody>
          <a:bodyPr>
            <a:normAutofit fontScale="92500" lnSpcReduction="20000"/>
          </a:bodyPr>
          <a:lstStyle/>
          <a:p>
            <a:pPr lvl="0">
              <a:lnSpc>
                <a:spcPct val="90000"/>
              </a:lnSpc>
            </a:pPr>
            <a:r>
              <a:rPr lang="en-US" sz="2000" dirty="0">
                <a:solidFill>
                  <a:srgbClr val="404040"/>
                </a:solidFill>
                <a:latin typeface="Cambria" panose="02040503050406030204" pitchFamily="18" charset="0"/>
              </a:rPr>
              <a:t>General Conception: </a:t>
            </a:r>
          </a:p>
          <a:p>
            <a:pPr marL="914400" lvl="2" indent="0">
              <a:lnSpc>
                <a:spcPct val="90000"/>
              </a:lnSpc>
              <a:buNone/>
            </a:pPr>
            <a:r>
              <a:rPr lang="en-US" sz="2000" dirty="0">
                <a:solidFill>
                  <a:srgbClr val="404040"/>
                </a:solidFill>
                <a:latin typeface="Cambria" panose="02040503050406030204" pitchFamily="18" charset="0"/>
              </a:rPr>
              <a:t>All social primary goods — liberty and opportunity, income and wealth, and the bases of self-respect — are to be distributed equally unless an unequal distribution of any or all these goods is to the advantage of the least favored.</a:t>
            </a:r>
          </a:p>
          <a:p>
            <a:pPr>
              <a:lnSpc>
                <a:spcPct val="90000"/>
              </a:lnSpc>
            </a:pPr>
            <a:r>
              <a:rPr lang="en-US" sz="2000" dirty="0">
                <a:solidFill>
                  <a:srgbClr val="404040"/>
                </a:solidFill>
                <a:latin typeface="Cambria" panose="02040503050406030204" pitchFamily="18" charset="0"/>
              </a:rPr>
              <a:t>Special Conception:</a:t>
            </a:r>
          </a:p>
          <a:p>
            <a:pPr marL="971550" lvl="1" indent="-514350">
              <a:lnSpc>
                <a:spcPct val="90000"/>
              </a:lnSpc>
              <a:buFont typeface="+mj-lt"/>
              <a:buAutoNum type="arabicPeriod"/>
            </a:pPr>
            <a:r>
              <a:rPr lang="en-US" sz="2000" dirty="0">
                <a:solidFill>
                  <a:srgbClr val="404040"/>
                </a:solidFill>
                <a:latin typeface="Cambria" panose="02040503050406030204" pitchFamily="18" charset="0"/>
              </a:rPr>
              <a:t>Each person is to have an equal right to the most extensive total system of equal basic liberties compatible with a similar system of liberty for all [</a:t>
            </a:r>
            <a:r>
              <a:rPr lang="en-US" sz="2000" i="1" dirty="0">
                <a:solidFill>
                  <a:srgbClr val="404040"/>
                </a:solidFill>
                <a:latin typeface="Cambria" panose="02040503050406030204" pitchFamily="18" charset="0"/>
              </a:rPr>
              <a:t>Equal Basic Liberties</a:t>
            </a:r>
            <a:r>
              <a:rPr lang="en-US" sz="2000" dirty="0">
                <a:solidFill>
                  <a:srgbClr val="404040"/>
                </a:solidFill>
                <a:latin typeface="Cambria" panose="02040503050406030204" pitchFamily="18" charset="0"/>
              </a:rPr>
              <a:t>]</a:t>
            </a:r>
          </a:p>
          <a:p>
            <a:pPr marL="971550" lvl="1" indent="-514350">
              <a:lnSpc>
                <a:spcPct val="90000"/>
              </a:lnSpc>
              <a:buFont typeface="+mj-lt"/>
              <a:buAutoNum type="arabicPeriod"/>
            </a:pPr>
            <a:r>
              <a:rPr lang="en-US" sz="2000" dirty="0">
                <a:solidFill>
                  <a:srgbClr val="404040"/>
                </a:solidFill>
                <a:latin typeface="Cambria" panose="02040503050406030204" pitchFamily="18" charset="0"/>
              </a:rPr>
              <a:t>Social and economic inequalities are to be arranged so that they are both (a) to the greatest benefit of the least advantaged, consistent with the just savings principle, [the </a:t>
            </a:r>
            <a:r>
              <a:rPr lang="en-US" sz="2000" i="1" dirty="0">
                <a:solidFill>
                  <a:srgbClr val="404040"/>
                </a:solidFill>
                <a:latin typeface="Cambria" panose="02040503050406030204" pitchFamily="18" charset="0"/>
              </a:rPr>
              <a:t>Difference Principle</a:t>
            </a:r>
            <a:r>
              <a:rPr lang="en-US" sz="2000" dirty="0">
                <a:solidFill>
                  <a:srgbClr val="404040"/>
                </a:solidFill>
                <a:latin typeface="Cambria" panose="02040503050406030204" pitchFamily="18" charset="0"/>
              </a:rPr>
              <a:t>] and (b) attached to offices and positions open to all under conditions of fair equality of opportunity [</a:t>
            </a:r>
            <a:r>
              <a:rPr lang="en-US" sz="2000" i="1" dirty="0">
                <a:solidFill>
                  <a:srgbClr val="404040"/>
                </a:solidFill>
                <a:latin typeface="Cambria" panose="02040503050406030204" pitchFamily="18" charset="0"/>
              </a:rPr>
              <a:t>Fair Equality of Opportunity</a:t>
            </a:r>
            <a:r>
              <a:rPr lang="en-US" sz="2000" dirty="0">
                <a:solidFill>
                  <a:srgbClr val="404040"/>
                </a:solidFill>
                <a:latin typeface="Cambria" panose="02040503050406030204" pitchFamily="18" charset="0"/>
              </a:rPr>
              <a:t>].</a:t>
            </a:r>
          </a:p>
          <a:p>
            <a:pPr>
              <a:lnSpc>
                <a:spcPct val="90000"/>
              </a:lnSpc>
            </a:pPr>
            <a:r>
              <a:rPr lang="en-US" sz="2000" dirty="0">
                <a:solidFill>
                  <a:srgbClr val="404040"/>
                </a:solidFill>
                <a:latin typeface="Cambria" panose="02040503050406030204" pitchFamily="18" charset="0"/>
              </a:rPr>
              <a:t>The special conception applies in societies above a certain developmental threshold, at which point people care more for basic liberties than for social and economic goods.  Below that threshold, the general conception applies.</a:t>
            </a:r>
          </a:p>
          <a:p>
            <a:pPr lvl="0">
              <a:lnSpc>
                <a:spcPct val="90000"/>
              </a:lnSpc>
            </a:pPr>
            <a:endParaRPr lang="en-US" sz="1400" dirty="0">
              <a:solidFill>
                <a:srgbClr val="404040"/>
              </a:solidFill>
            </a:endParaRPr>
          </a:p>
          <a:p>
            <a:pPr>
              <a:lnSpc>
                <a:spcPct val="90000"/>
              </a:lnSpc>
            </a:pPr>
            <a:endParaRPr lang="en-US" sz="1400" dirty="0">
              <a:solidFill>
                <a:srgbClr val="404040"/>
              </a:solidFill>
            </a:endParaRPr>
          </a:p>
        </p:txBody>
      </p:sp>
      <p:sp>
        <p:nvSpPr>
          <p:cNvPr id="4" name="TextBox 3">
            <a:extLst>
              <a:ext uri="{FF2B5EF4-FFF2-40B4-BE49-F238E27FC236}">
                <a16:creationId xmlns:a16="http://schemas.microsoft.com/office/drawing/2014/main" id="{12C94BD0-D144-9449-9E5E-86267D73FE5B}"/>
              </a:ext>
            </a:extLst>
          </p:cNvPr>
          <p:cNvSpPr txBox="1"/>
          <p:nvPr/>
        </p:nvSpPr>
        <p:spPr>
          <a:xfrm>
            <a:off x="7187609" y="510363"/>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05EF02AA-1AC9-5A40-8BC3-3547BFB20CCE}"/>
              </a:ext>
            </a:extLst>
          </p:cNvPr>
          <p:cNvSpPr txBox="1"/>
          <p:nvPr/>
        </p:nvSpPr>
        <p:spPr>
          <a:xfrm>
            <a:off x="1458686" y="1741714"/>
            <a:ext cx="184731" cy="369332"/>
          </a:xfrm>
          <a:prstGeom prst="rect">
            <a:avLst/>
          </a:prstGeom>
          <a:noFill/>
        </p:spPr>
        <p:txBody>
          <a:bodyPr wrap="none" rtlCol="0">
            <a:spAutoFit/>
          </a:bodyPr>
          <a:lstStyle/>
          <a:p>
            <a:endParaRPr lang="en-US" dirty="0"/>
          </a:p>
        </p:txBody>
      </p:sp>
      <p:sp>
        <p:nvSpPr>
          <p:cNvPr id="5" name="Slide Number Placeholder 4">
            <a:extLst>
              <a:ext uri="{FF2B5EF4-FFF2-40B4-BE49-F238E27FC236}">
                <a16:creationId xmlns:a16="http://schemas.microsoft.com/office/drawing/2014/main" id="{93639C80-35A2-02CB-958A-CFEA4D033DE9}"/>
              </a:ext>
            </a:extLst>
          </p:cNvPr>
          <p:cNvSpPr>
            <a:spLocks noGrp="1"/>
          </p:cNvSpPr>
          <p:nvPr>
            <p:ph type="sldNum" sz="quarter" idx="12"/>
          </p:nvPr>
        </p:nvSpPr>
        <p:spPr/>
        <p:txBody>
          <a:bodyPr/>
          <a:lstStyle/>
          <a:p>
            <a:fld id="{75CEEAAB-F08D-F141-8686-F10A07A6EA61}" type="slidenum">
              <a:rPr lang="en-US" smtClean="0"/>
              <a:t>12</a:t>
            </a:fld>
            <a:endParaRPr lang="en-US"/>
          </a:p>
        </p:txBody>
      </p:sp>
    </p:spTree>
    <p:extLst>
      <p:ext uri="{BB962C8B-B14F-4D97-AF65-F5344CB8AC3E}">
        <p14:creationId xmlns:p14="http://schemas.microsoft.com/office/powerpoint/2010/main" val="256647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107758F-7BB1-CA47-A740-B6CA76265D98}"/>
              </a:ext>
            </a:extLst>
          </p:cNvPr>
          <p:cNvSpPr>
            <a:spLocks noGrp="1"/>
          </p:cNvSpPr>
          <p:nvPr>
            <p:ph type="title"/>
          </p:nvPr>
        </p:nvSpPr>
        <p:spPr>
          <a:xfrm>
            <a:off x="1458685" y="467418"/>
            <a:ext cx="9238069" cy="916882"/>
          </a:xfrm>
          <a:solidFill>
            <a:srgbClr val="FFFFFF"/>
          </a:solidFill>
        </p:spPr>
        <p:txBody>
          <a:bodyPr>
            <a:normAutofit/>
          </a:bodyPr>
          <a:lstStyle/>
          <a:p>
            <a:r>
              <a:rPr lang="en-US" b="1" dirty="0">
                <a:latin typeface="Cambria" panose="02040503050406030204" pitchFamily="18" charset="0"/>
              </a:rPr>
              <a:t>the special conception</a:t>
            </a:r>
          </a:p>
        </p:txBody>
      </p:sp>
      <p:sp>
        <p:nvSpPr>
          <p:cNvPr id="2" name="Content Placeholder 1">
            <a:extLst>
              <a:ext uri="{FF2B5EF4-FFF2-40B4-BE49-F238E27FC236}">
                <a16:creationId xmlns:a16="http://schemas.microsoft.com/office/drawing/2014/main" id="{7C67B5D8-9755-1942-8AA3-A0A88B543009}"/>
              </a:ext>
            </a:extLst>
          </p:cNvPr>
          <p:cNvSpPr>
            <a:spLocks noGrp="1"/>
          </p:cNvSpPr>
          <p:nvPr>
            <p:ph idx="1"/>
          </p:nvPr>
        </p:nvSpPr>
        <p:spPr>
          <a:xfrm>
            <a:off x="1249680" y="1248157"/>
            <a:ext cx="9692640" cy="4361688"/>
          </a:xfrm>
        </p:spPr>
        <p:txBody>
          <a:bodyPr>
            <a:normAutofit/>
          </a:bodyPr>
          <a:lstStyle/>
          <a:p>
            <a:pPr>
              <a:lnSpc>
                <a:spcPct val="90000"/>
              </a:lnSpc>
            </a:pPr>
            <a:endParaRPr lang="en-US" dirty="0">
              <a:solidFill>
                <a:srgbClr val="404040"/>
              </a:solidFill>
              <a:latin typeface="Cambria" panose="02040503050406030204" pitchFamily="18" charset="0"/>
            </a:endParaRPr>
          </a:p>
          <a:p>
            <a:pPr>
              <a:lnSpc>
                <a:spcPct val="90000"/>
              </a:lnSpc>
            </a:pPr>
            <a:r>
              <a:rPr lang="en-US" sz="2000" dirty="0">
                <a:solidFill>
                  <a:srgbClr val="404040"/>
                </a:solidFill>
                <a:latin typeface="Cambria" panose="02040503050406030204" pitchFamily="18" charset="0"/>
              </a:rPr>
              <a:t>Rawls defends the </a:t>
            </a:r>
            <a:r>
              <a:rPr lang="en-US" sz="2000" i="1" dirty="0">
                <a:solidFill>
                  <a:srgbClr val="404040"/>
                </a:solidFill>
                <a:latin typeface="Cambria" panose="02040503050406030204" pitchFamily="18" charset="0"/>
              </a:rPr>
              <a:t>fair value </a:t>
            </a:r>
            <a:r>
              <a:rPr lang="en-US" sz="2000" dirty="0">
                <a:solidFill>
                  <a:srgbClr val="404040"/>
                </a:solidFill>
                <a:latin typeface="Cambria" panose="02040503050406030204" pitchFamily="18" charset="0"/>
              </a:rPr>
              <a:t>of basic liberties, recognizing the corrosive effects of significant inequality on the value of basic liberties.</a:t>
            </a:r>
          </a:p>
          <a:p>
            <a:pPr lvl="0">
              <a:lnSpc>
                <a:spcPct val="90000"/>
              </a:lnSpc>
            </a:pPr>
            <a:r>
              <a:rPr lang="en-US" sz="2000" dirty="0">
                <a:solidFill>
                  <a:srgbClr val="404040"/>
                </a:solidFill>
                <a:latin typeface="Cambria" panose="02040503050406030204" pitchFamily="18" charset="0"/>
              </a:rPr>
              <a:t>So the special conception is an ordered quartet:</a:t>
            </a:r>
          </a:p>
          <a:p>
            <a:pPr marL="971550" lvl="1" indent="-514350">
              <a:lnSpc>
                <a:spcPct val="90000"/>
              </a:lnSpc>
              <a:buFont typeface="+mj-lt"/>
              <a:buAutoNum type="arabicPeriod"/>
            </a:pPr>
            <a:r>
              <a:rPr lang="en-US" sz="2000" dirty="0">
                <a:solidFill>
                  <a:srgbClr val="404040"/>
                </a:solidFill>
                <a:latin typeface="Cambria" panose="02040503050406030204" pitchFamily="18" charset="0"/>
              </a:rPr>
              <a:t>Equal Basic Liberties</a:t>
            </a:r>
          </a:p>
          <a:p>
            <a:pPr marL="971550" lvl="1" indent="-514350">
              <a:lnSpc>
                <a:spcPct val="90000"/>
              </a:lnSpc>
              <a:buFont typeface="+mj-lt"/>
              <a:buAutoNum type="arabicPeriod"/>
            </a:pPr>
            <a:r>
              <a:rPr lang="en-US" sz="2000" dirty="0">
                <a:solidFill>
                  <a:srgbClr val="404040"/>
                </a:solidFill>
                <a:latin typeface="Cambria" panose="02040503050406030204" pitchFamily="18" charset="0"/>
              </a:rPr>
              <a:t>Fair Value of Basic Liberties</a:t>
            </a:r>
          </a:p>
          <a:p>
            <a:pPr marL="971550" lvl="1" indent="-514350">
              <a:lnSpc>
                <a:spcPct val="90000"/>
              </a:lnSpc>
              <a:buFont typeface="+mj-lt"/>
              <a:buAutoNum type="arabicPeriod"/>
            </a:pPr>
            <a:r>
              <a:rPr lang="en-US" sz="2000" dirty="0">
                <a:solidFill>
                  <a:srgbClr val="404040"/>
                </a:solidFill>
                <a:latin typeface="Cambria" panose="02040503050406030204" pitchFamily="18" charset="0"/>
              </a:rPr>
              <a:t>Fair Equality of Opportunity</a:t>
            </a:r>
          </a:p>
          <a:p>
            <a:pPr marL="971550" lvl="1" indent="-514350">
              <a:lnSpc>
                <a:spcPct val="90000"/>
              </a:lnSpc>
              <a:buFont typeface="+mj-lt"/>
              <a:buAutoNum type="arabicPeriod"/>
            </a:pPr>
            <a:r>
              <a:rPr lang="en-US" sz="2000" dirty="0">
                <a:solidFill>
                  <a:srgbClr val="404040"/>
                </a:solidFill>
                <a:latin typeface="Cambria" panose="02040503050406030204" pitchFamily="18" charset="0"/>
              </a:rPr>
              <a:t>The Difference Principle</a:t>
            </a:r>
          </a:p>
          <a:p>
            <a:pPr lvl="0">
              <a:lnSpc>
                <a:spcPct val="90000"/>
              </a:lnSpc>
            </a:pPr>
            <a:r>
              <a:rPr lang="en-US" sz="2000" dirty="0">
                <a:solidFill>
                  <a:srgbClr val="404040"/>
                </a:solidFill>
                <a:latin typeface="Cambria" panose="02040503050406030204" pitchFamily="18" charset="0"/>
              </a:rPr>
              <a:t>Prior Principles: Each principle is constrained by the one before it.</a:t>
            </a:r>
          </a:p>
        </p:txBody>
      </p:sp>
      <p:sp>
        <p:nvSpPr>
          <p:cNvPr id="4" name="TextBox 3">
            <a:extLst>
              <a:ext uri="{FF2B5EF4-FFF2-40B4-BE49-F238E27FC236}">
                <a16:creationId xmlns:a16="http://schemas.microsoft.com/office/drawing/2014/main" id="{12C94BD0-D144-9449-9E5E-86267D73FE5B}"/>
              </a:ext>
            </a:extLst>
          </p:cNvPr>
          <p:cNvSpPr txBox="1"/>
          <p:nvPr/>
        </p:nvSpPr>
        <p:spPr>
          <a:xfrm>
            <a:off x="7187609" y="510363"/>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05EF02AA-1AC9-5A40-8BC3-3547BFB20CCE}"/>
              </a:ext>
            </a:extLst>
          </p:cNvPr>
          <p:cNvSpPr txBox="1"/>
          <p:nvPr/>
        </p:nvSpPr>
        <p:spPr>
          <a:xfrm>
            <a:off x="1458686" y="1741714"/>
            <a:ext cx="184731" cy="369332"/>
          </a:xfrm>
          <a:prstGeom prst="rect">
            <a:avLst/>
          </a:prstGeom>
          <a:noFill/>
        </p:spPr>
        <p:txBody>
          <a:bodyPr wrap="none" rtlCol="0">
            <a:spAutoFit/>
          </a:bodyPr>
          <a:lstStyle/>
          <a:p>
            <a:endParaRPr lang="en-US" dirty="0"/>
          </a:p>
        </p:txBody>
      </p:sp>
      <p:sp>
        <p:nvSpPr>
          <p:cNvPr id="5" name="Slide Number Placeholder 4">
            <a:extLst>
              <a:ext uri="{FF2B5EF4-FFF2-40B4-BE49-F238E27FC236}">
                <a16:creationId xmlns:a16="http://schemas.microsoft.com/office/drawing/2014/main" id="{11D8FC9C-8841-260E-9F8B-FFD336DF2800}"/>
              </a:ext>
            </a:extLst>
          </p:cNvPr>
          <p:cNvSpPr>
            <a:spLocks noGrp="1"/>
          </p:cNvSpPr>
          <p:nvPr>
            <p:ph type="sldNum" sz="quarter" idx="12"/>
          </p:nvPr>
        </p:nvSpPr>
        <p:spPr/>
        <p:txBody>
          <a:bodyPr/>
          <a:lstStyle/>
          <a:p>
            <a:fld id="{75CEEAAB-F08D-F141-8686-F10A07A6EA61}" type="slidenum">
              <a:rPr lang="en-US" smtClean="0"/>
              <a:t>13</a:t>
            </a:fld>
            <a:endParaRPr lang="en-US"/>
          </a:p>
        </p:txBody>
      </p:sp>
    </p:spTree>
    <p:extLst>
      <p:ext uri="{BB962C8B-B14F-4D97-AF65-F5344CB8AC3E}">
        <p14:creationId xmlns:p14="http://schemas.microsoft.com/office/powerpoint/2010/main" val="3957072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107758F-7BB1-CA47-A740-B6CA76265D98}"/>
              </a:ext>
            </a:extLst>
          </p:cNvPr>
          <p:cNvSpPr>
            <a:spLocks noGrp="1"/>
          </p:cNvSpPr>
          <p:nvPr>
            <p:ph type="title"/>
          </p:nvPr>
        </p:nvSpPr>
        <p:spPr>
          <a:xfrm>
            <a:off x="1458685" y="467418"/>
            <a:ext cx="9238069" cy="980382"/>
          </a:xfrm>
          <a:solidFill>
            <a:srgbClr val="FFFFFF"/>
          </a:solidFill>
        </p:spPr>
        <p:txBody>
          <a:bodyPr>
            <a:normAutofit/>
          </a:bodyPr>
          <a:lstStyle/>
          <a:p>
            <a:r>
              <a:rPr lang="en-US" b="1" dirty="0">
                <a:latin typeface="Cambria" panose="02040503050406030204" pitchFamily="18" charset="0"/>
              </a:rPr>
              <a:t>Questions about the special conception</a:t>
            </a:r>
          </a:p>
        </p:txBody>
      </p:sp>
      <p:sp>
        <p:nvSpPr>
          <p:cNvPr id="2" name="Content Placeholder 1">
            <a:extLst>
              <a:ext uri="{FF2B5EF4-FFF2-40B4-BE49-F238E27FC236}">
                <a16:creationId xmlns:a16="http://schemas.microsoft.com/office/drawing/2014/main" id="{7C67B5D8-9755-1942-8AA3-A0A88B543009}"/>
              </a:ext>
            </a:extLst>
          </p:cNvPr>
          <p:cNvSpPr>
            <a:spLocks noGrp="1"/>
          </p:cNvSpPr>
          <p:nvPr>
            <p:ph idx="1"/>
          </p:nvPr>
        </p:nvSpPr>
        <p:spPr>
          <a:xfrm>
            <a:off x="1249680" y="1248157"/>
            <a:ext cx="9692640" cy="4361688"/>
          </a:xfrm>
        </p:spPr>
        <p:txBody>
          <a:bodyPr>
            <a:normAutofit/>
          </a:bodyPr>
          <a:lstStyle/>
          <a:p>
            <a:pPr marL="342900" indent="-342900">
              <a:lnSpc>
                <a:spcPct val="90000"/>
              </a:lnSpc>
              <a:buFont typeface="+mj-lt"/>
              <a:buAutoNum type="arabicPeriod"/>
            </a:pPr>
            <a:endParaRPr lang="en-US" dirty="0">
              <a:solidFill>
                <a:srgbClr val="404040"/>
              </a:solidFill>
              <a:latin typeface="Cambria" panose="02040503050406030204" pitchFamily="18" charset="0"/>
            </a:endParaRPr>
          </a:p>
          <a:p>
            <a:pPr marL="342900" indent="-342900">
              <a:lnSpc>
                <a:spcPct val="90000"/>
              </a:lnSpc>
              <a:buFont typeface="+mj-lt"/>
              <a:buAutoNum type="arabicPeriod"/>
            </a:pPr>
            <a:r>
              <a:rPr lang="en-US" sz="2000" dirty="0">
                <a:solidFill>
                  <a:srgbClr val="404040"/>
                </a:solidFill>
                <a:latin typeface="Cambria" panose="02040503050406030204" pitchFamily="18" charset="0"/>
              </a:rPr>
              <a:t>Why equality rather than the Difference Principle?  Why not this? </a:t>
            </a:r>
          </a:p>
          <a:p>
            <a:pPr marL="971550" lvl="1" indent="-514350">
              <a:lnSpc>
                <a:spcPct val="90000"/>
              </a:lnSpc>
              <a:buFont typeface="+mj-lt"/>
              <a:buAutoNum type="arabicPeriod"/>
            </a:pPr>
            <a:r>
              <a:rPr lang="en-US" sz="2000" dirty="0">
                <a:solidFill>
                  <a:srgbClr val="404040"/>
                </a:solidFill>
                <a:latin typeface="Cambria" panose="02040503050406030204" pitchFamily="18" charset="0"/>
              </a:rPr>
              <a:t>Difference Principle for Basic Liberties</a:t>
            </a:r>
          </a:p>
          <a:p>
            <a:pPr marL="971550" lvl="1" indent="-514350">
              <a:lnSpc>
                <a:spcPct val="90000"/>
              </a:lnSpc>
              <a:buFont typeface="+mj-lt"/>
              <a:buAutoNum type="arabicPeriod"/>
            </a:pPr>
            <a:r>
              <a:rPr lang="en-US" sz="2000" dirty="0">
                <a:solidFill>
                  <a:srgbClr val="404040"/>
                </a:solidFill>
                <a:latin typeface="Cambria" panose="02040503050406030204" pitchFamily="18" charset="0"/>
              </a:rPr>
              <a:t>Difference Principle for the Value of Basic Liberties</a:t>
            </a:r>
          </a:p>
          <a:p>
            <a:pPr marL="971550" lvl="1" indent="-514350">
              <a:lnSpc>
                <a:spcPct val="90000"/>
              </a:lnSpc>
              <a:buFont typeface="+mj-lt"/>
              <a:buAutoNum type="arabicPeriod"/>
            </a:pPr>
            <a:r>
              <a:rPr lang="en-US" sz="2000" dirty="0">
                <a:solidFill>
                  <a:srgbClr val="404040"/>
                </a:solidFill>
                <a:latin typeface="Cambria" panose="02040503050406030204" pitchFamily="18" charset="0"/>
              </a:rPr>
              <a:t>Difference Principle for Opportunities</a:t>
            </a:r>
          </a:p>
          <a:p>
            <a:pPr marL="971550" lvl="1" indent="-514350">
              <a:lnSpc>
                <a:spcPct val="90000"/>
              </a:lnSpc>
              <a:buFont typeface="+mj-lt"/>
              <a:buAutoNum type="arabicPeriod"/>
            </a:pPr>
            <a:r>
              <a:rPr lang="en-US" sz="2000" dirty="0">
                <a:solidFill>
                  <a:srgbClr val="404040"/>
                </a:solidFill>
                <a:latin typeface="Cambria" panose="02040503050406030204" pitchFamily="18" charset="0"/>
              </a:rPr>
              <a:t>Difference Principle for All Other Primary Goods</a:t>
            </a:r>
          </a:p>
          <a:p>
            <a:pPr marL="342900" indent="-342900">
              <a:lnSpc>
                <a:spcPct val="90000"/>
              </a:lnSpc>
              <a:buFont typeface="+mj-lt"/>
              <a:buAutoNum type="arabicPeriod"/>
            </a:pPr>
            <a:r>
              <a:rPr lang="en-US" sz="2000" dirty="0">
                <a:solidFill>
                  <a:srgbClr val="404040"/>
                </a:solidFill>
                <a:latin typeface="Cambria" panose="02040503050406030204" pitchFamily="18" charset="0"/>
              </a:rPr>
              <a:t>Why lexical priority?  Why not accept somewhat fewer basic liberties for much greater material welfare?</a:t>
            </a:r>
          </a:p>
          <a:p>
            <a:pPr>
              <a:lnSpc>
                <a:spcPct val="90000"/>
              </a:lnSpc>
            </a:pPr>
            <a:endParaRPr lang="en-US" sz="700" dirty="0">
              <a:solidFill>
                <a:srgbClr val="404040"/>
              </a:solidFill>
            </a:endParaRPr>
          </a:p>
        </p:txBody>
      </p:sp>
      <p:sp>
        <p:nvSpPr>
          <p:cNvPr id="4" name="TextBox 3">
            <a:extLst>
              <a:ext uri="{FF2B5EF4-FFF2-40B4-BE49-F238E27FC236}">
                <a16:creationId xmlns:a16="http://schemas.microsoft.com/office/drawing/2014/main" id="{12C94BD0-D144-9449-9E5E-86267D73FE5B}"/>
              </a:ext>
            </a:extLst>
          </p:cNvPr>
          <p:cNvSpPr txBox="1"/>
          <p:nvPr/>
        </p:nvSpPr>
        <p:spPr>
          <a:xfrm>
            <a:off x="7187609" y="510363"/>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05EF02AA-1AC9-5A40-8BC3-3547BFB20CCE}"/>
              </a:ext>
            </a:extLst>
          </p:cNvPr>
          <p:cNvSpPr txBox="1"/>
          <p:nvPr/>
        </p:nvSpPr>
        <p:spPr>
          <a:xfrm>
            <a:off x="1458686" y="1741714"/>
            <a:ext cx="184731" cy="369332"/>
          </a:xfrm>
          <a:prstGeom prst="rect">
            <a:avLst/>
          </a:prstGeom>
          <a:noFill/>
        </p:spPr>
        <p:txBody>
          <a:bodyPr wrap="none" rtlCol="0">
            <a:spAutoFit/>
          </a:bodyPr>
          <a:lstStyle/>
          <a:p>
            <a:endParaRPr lang="en-US" dirty="0"/>
          </a:p>
        </p:txBody>
      </p:sp>
      <p:sp>
        <p:nvSpPr>
          <p:cNvPr id="5" name="Slide Number Placeholder 4">
            <a:extLst>
              <a:ext uri="{FF2B5EF4-FFF2-40B4-BE49-F238E27FC236}">
                <a16:creationId xmlns:a16="http://schemas.microsoft.com/office/drawing/2014/main" id="{0C9F0A93-C254-00E0-6363-AB258109D1AC}"/>
              </a:ext>
            </a:extLst>
          </p:cNvPr>
          <p:cNvSpPr>
            <a:spLocks noGrp="1"/>
          </p:cNvSpPr>
          <p:nvPr>
            <p:ph type="sldNum" sz="quarter" idx="12"/>
          </p:nvPr>
        </p:nvSpPr>
        <p:spPr/>
        <p:txBody>
          <a:bodyPr/>
          <a:lstStyle/>
          <a:p>
            <a:fld id="{75CEEAAB-F08D-F141-8686-F10A07A6EA61}" type="slidenum">
              <a:rPr lang="en-US" smtClean="0"/>
              <a:t>14</a:t>
            </a:fld>
            <a:endParaRPr lang="en-US"/>
          </a:p>
        </p:txBody>
      </p:sp>
    </p:spTree>
    <p:extLst>
      <p:ext uri="{BB962C8B-B14F-4D97-AF65-F5344CB8AC3E}">
        <p14:creationId xmlns:p14="http://schemas.microsoft.com/office/powerpoint/2010/main" val="145453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107758F-7BB1-CA47-A740-B6CA76265D98}"/>
              </a:ext>
            </a:extLst>
          </p:cNvPr>
          <p:cNvSpPr>
            <a:spLocks noGrp="1"/>
          </p:cNvSpPr>
          <p:nvPr>
            <p:ph type="title"/>
          </p:nvPr>
        </p:nvSpPr>
        <p:spPr>
          <a:xfrm>
            <a:off x="2231136" y="467418"/>
            <a:ext cx="7729728" cy="981820"/>
          </a:xfrm>
          <a:solidFill>
            <a:srgbClr val="FFFFFF"/>
          </a:solidFill>
        </p:spPr>
        <p:txBody>
          <a:bodyPr>
            <a:normAutofit/>
          </a:bodyPr>
          <a:lstStyle/>
          <a:p>
            <a:r>
              <a:rPr lang="en-US" b="1" dirty="0">
                <a:latin typeface="Cambria" panose="02040503050406030204" pitchFamily="18" charset="0"/>
              </a:rPr>
              <a:t>Applying Justice as Fairness</a:t>
            </a:r>
          </a:p>
        </p:txBody>
      </p:sp>
      <p:sp>
        <p:nvSpPr>
          <p:cNvPr id="2" name="Content Placeholder 1">
            <a:extLst>
              <a:ext uri="{FF2B5EF4-FFF2-40B4-BE49-F238E27FC236}">
                <a16:creationId xmlns:a16="http://schemas.microsoft.com/office/drawing/2014/main" id="{7C67B5D8-9755-1942-8AA3-A0A88B543009}"/>
              </a:ext>
            </a:extLst>
          </p:cNvPr>
          <p:cNvSpPr>
            <a:spLocks noGrp="1"/>
          </p:cNvSpPr>
          <p:nvPr>
            <p:ph idx="1"/>
          </p:nvPr>
        </p:nvSpPr>
        <p:spPr>
          <a:xfrm>
            <a:off x="1249680" y="1741714"/>
            <a:ext cx="9692640" cy="3868130"/>
          </a:xfrm>
        </p:spPr>
        <p:txBody>
          <a:bodyPr>
            <a:normAutofit/>
          </a:bodyPr>
          <a:lstStyle/>
          <a:p>
            <a:pPr>
              <a:lnSpc>
                <a:spcPct val="90000"/>
              </a:lnSpc>
            </a:pPr>
            <a:r>
              <a:rPr lang="en-US" sz="2000" dirty="0">
                <a:solidFill>
                  <a:srgbClr val="404040"/>
                </a:solidFill>
                <a:latin typeface="Cambria" panose="02040503050406030204" pitchFamily="18" charset="0"/>
              </a:rPr>
              <a:t>The four-stage sequence in which the veil of ignorance is gradually lifted.</a:t>
            </a:r>
          </a:p>
          <a:p>
            <a:pPr marL="971550" lvl="1" indent="-514350">
              <a:lnSpc>
                <a:spcPct val="90000"/>
              </a:lnSpc>
              <a:buFont typeface="+mj-lt"/>
              <a:buAutoNum type="arabicPeriod"/>
            </a:pPr>
            <a:r>
              <a:rPr lang="en-US" sz="2000" dirty="0">
                <a:solidFill>
                  <a:srgbClr val="404040"/>
                </a:solidFill>
                <a:latin typeface="Cambria" panose="02040503050406030204" pitchFamily="18" charset="0"/>
              </a:rPr>
              <a:t>OP choice of principles for the basic structure made behind a veil of ignorance.</a:t>
            </a:r>
          </a:p>
          <a:p>
            <a:pPr marL="971550" lvl="1" indent="-514350">
              <a:lnSpc>
                <a:spcPct val="90000"/>
              </a:lnSpc>
              <a:buFont typeface="+mj-lt"/>
              <a:buAutoNum type="arabicPeriod"/>
            </a:pPr>
            <a:r>
              <a:rPr lang="en-US" sz="2000" dirty="0">
                <a:solidFill>
                  <a:srgbClr val="404040"/>
                </a:solidFill>
                <a:latin typeface="Cambria" panose="02040503050406030204" pitchFamily="18" charset="0"/>
              </a:rPr>
              <a:t>Constitutional stage in which OPs know which society they live in — which historical conditions with which natural and social resources.</a:t>
            </a:r>
          </a:p>
          <a:p>
            <a:pPr marL="971550" lvl="1" indent="-514350">
              <a:lnSpc>
                <a:spcPct val="90000"/>
              </a:lnSpc>
              <a:buFont typeface="+mj-lt"/>
              <a:buAutoNum type="arabicPeriod"/>
            </a:pPr>
            <a:r>
              <a:rPr lang="en-US" sz="2000" dirty="0">
                <a:solidFill>
                  <a:srgbClr val="404040"/>
                </a:solidFill>
                <a:latin typeface="Cambria" panose="02040503050406030204" pitchFamily="18" charset="0"/>
              </a:rPr>
              <a:t>Legislative stage at which legislators design institutions and policies and seem ignorant only about who occupies what positions.</a:t>
            </a:r>
          </a:p>
          <a:p>
            <a:pPr marL="971550" lvl="1" indent="-514350">
              <a:lnSpc>
                <a:spcPct val="90000"/>
              </a:lnSpc>
              <a:buFont typeface="+mj-lt"/>
              <a:buAutoNum type="arabicPeriod"/>
            </a:pPr>
            <a:r>
              <a:rPr lang="en-US" sz="2000" dirty="0">
                <a:solidFill>
                  <a:srgbClr val="404040"/>
                </a:solidFill>
                <a:latin typeface="Cambria" panose="02040503050406030204" pitchFamily="18" charset="0"/>
              </a:rPr>
              <a:t>Judicial stage at which constitutional and statutory provisions are applied at which point the veil of ignorance seems to be completely lifted.</a:t>
            </a:r>
          </a:p>
          <a:p>
            <a:pPr>
              <a:lnSpc>
                <a:spcPct val="90000"/>
              </a:lnSpc>
            </a:pPr>
            <a:r>
              <a:rPr lang="en-US" sz="2000" dirty="0">
                <a:solidFill>
                  <a:srgbClr val="404040"/>
                </a:solidFill>
                <a:latin typeface="Cambria" panose="02040503050406030204" pitchFamily="18" charset="0"/>
              </a:rPr>
              <a:t>Choices made at any stage are constrained by choices made at prior stages.</a:t>
            </a:r>
          </a:p>
          <a:p>
            <a:pPr marL="0" indent="0">
              <a:lnSpc>
                <a:spcPct val="90000"/>
              </a:lnSpc>
              <a:buNone/>
            </a:pPr>
            <a:endParaRPr lang="en-US" dirty="0">
              <a:solidFill>
                <a:srgbClr val="404040"/>
              </a:solidFill>
            </a:endParaRPr>
          </a:p>
        </p:txBody>
      </p:sp>
      <p:sp>
        <p:nvSpPr>
          <p:cNvPr id="4" name="TextBox 3">
            <a:extLst>
              <a:ext uri="{FF2B5EF4-FFF2-40B4-BE49-F238E27FC236}">
                <a16:creationId xmlns:a16="http://schemas.microsoft.com/office/drawing/2014/main" id="{12C94BD0-D144-9449-9E5E-86267D73FE5B}"/>
              </a:ext>
            </a:extLst>
          </p:cNvPr>
          <p:cNvSpPr txBox="1"/>
          <p:nvPr/>
        </p:nvSpPr>
        <p:spPr>
          <a:xfrm>
            <a:off x="7187609" y="510363"/>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05EF02AA-1AC9-5A40-8BC3-3547BFB20CCE}"/>
              </a:ext>
            </a:extLst>
          </p:cNvPr>
          <p:cNvSpPr txBox="1"/>
          <p:nvPr/>
        </p:nvSpPr>
        <p:spPr>
          <a:xfrm>
            <a:off x="1458686" y="1741714"/>
            <a:ext cx="184731" cy="369332"/>
          </a:xfrm>
          <a:prstGeom prst="rect">
            <a:avLst/>
          </a:prstGeom>
          <a:noFill/>
        </p:spPr>
        <p:txBody>
          <a:bodyPr wrap="none" rtlCol="0">
            <a:spAutoFit/>
          </a:bodyPr>
          <a:lstStyle/>
          <a:p>
            <a:endParaRPr lang="en-US" dirty="0"/>
          </a:p>
        </p:txBody>
      </p:sp>
      <p:sp>
        <p:nvSpPr>
          <p:cNvPr id="5" name="Slide Number Placeholder 4">
            <a:extLst>
              <a:ext uri="{FF2B5EF4-FFF2-40B4-BE49-F238E27FC236}">
                <a16:creationId xmlns:a16="http://schemas.microsoft.com/office/drawing/2014/main" id="{5157F433-8EEE-435B-7AA1-8C991B980F32}"/>
              </a:ext>
            </a:extLst>
          </p:cNvPr>
          <p:cNvSpPr>
            <a:spLocks noGrp="1"/>
          </p:cNvSpPr>
          <p:nvPr>
            <p:ph type="sldNum" sz="quarter" idx="12"/>
          </p:nvPr>
        </p:nvSpPr>
        <p:spPr/>
        <p:txBody>
          <a:bodyPr/>
          <a:lstStyle/>
          <a:p>
            <a:fld id="{75CEEAAB-F08D-F141-8686-F10A07A6EA61}" type="slidenum">
              <a:rPr lang="en-US" smtClean="0"/>
              <a:t>15</a:t>
            </a:fld>
            <a:endParaRPr lang="en-US"/>
          </a:p>
        </p:txBody>
      </p:sp>
    </p:spTree>
    <p:extLst>
      <p:ext uri="{BB962C8B-B14F-4D97-AF65-F5344CB8AC3E}">
        <p14:creationId xmlns:p14="http://schemas.microsoft.com/office/powerpoint/2010/main" val="418158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107758F-7BB1-CA47-A740-B6CA76265D98}"/>
              </a:ext>
            </a:extLst>
          </p:cNvPr>
          <p:cNvSpPr>
            <a:spLocks noGrp="1"/>
          </p:cNvSpPr>
          <p:nvPr>
            <p:ph type="title"/>
          </p:nvPr>
        </p:nvSpPr>
        <p:spPr>
          <a:xfrm>
            <a:off x="1458686" y="467418"/>
            <a:ext cx="9255322" cy="868087"/>
          </a:xfrm>
          <a:solidFill>
            <a:srgbClr val="FFFFFF"/>
          </a:solidFill>
        </p:spPr>
        <p:txBody>
          <a:bodyPr>
            <a:normAutofit fontScale="90000"/>
          </a:bodyPr>
          <a:lstStyle/>
          <a:p>
            <a:r>
              <a:rPr lang="en-US" sz="2400" b="1" dirty="0">
                <a:latin typeface="Cambria" panose="02040503050406030204" pitchFamily="18" charset="0"/>
              </a:rPr>
              <a:t>The Contract-Independent Argument Against Utilitarianism</a:t>
            </a:r>
          </a:p>
        </p:txBody>
      </p:sp>
      <p:sp>
        <p:nvSpPr>
          <p:cNvPr id="2" name="Content Placeholder 1">
            <a:extLst>
              <a:ext uri="{FF2B5EF4-FFF2-40B4-BE49-F238E27FC236}">
                <a16:creationId xmlns:a16="http://schemas.microsoft.com/office/drawing/2014/main" id="{7C67B5D8-9755-1942-8AA3-A0A88B543009}"/>
              </a:ext>
            </a:extLst>
          </p:cNvPr>
          <p:cNvSpPr>
            <a:spLocks noGrp="1"/>
          </p:cNvSpPr>
          <p:nvPr>
            <p:ph idx="1"/>
          </p:nvPr>
        </p:nvSpPr>
        <p:spPr>
          <a:xfrm>
            <a:off x="1249680" y="1472981"/>
            <a:ext cx="9692640" cy="4136863"/>
          </a:xfrm>
        </p:spPr>
        <p:txBody>
          <a:bodyPr>
            <a:normAutofit lnSpcReduction="10000"/>
          </a:bodyPr>
          <a:lstStyle/>
          <a:p>
            <a:pPr>
              <a:lnSpc>
                <a:spcPct val="90000"/>
              </a:lnSpc>
            </a:pPr>
            <a:r>
              <a:rPr lang="en-US" sz="2000" dirty="0">
                <a:solidFill>
                  <a:srgbClr val="404040"/>
                </a:solidFill>
                <a:latin typeface="Cambria" panose="02040503050406030204" pitchFamily="18" charset="0"/>
              </a:rPr>
              <a:t>Utilitarianism maximizes total happiness and is indifferent to how it’s distributed.</a:t>
            </a:r>
          </a:p>
          <a:p>
            <a:pPr>
              <a:lnSpc>
                <a:spcPct val="90000"/>
              </a:lnSpc>
            </a:pPr>
            <a:r>
              <a:rPr lang="en-US" sz="2000" dirty="0">
                <a:solidFill>
                  <a:srgbClr val="404040"/>
                </a:solidFill>
                <a:latin typeface="Cambria" panose="02040503050406030204" pitchFamily="18" charset="0"/>
              </a:rPr>
              <a:t>Because of diminishing marginal utility, utilitarianism favors more equal distributions.  But this is only a contingent, not a principled, commitment to equality.</a:t>
            </a:r>
          </a:p>
          <a:p>
            <a:pPr>
              <a:lnSpc>
                <a:spcPct val="90000"/>
              </a:lnSpc>
            </a:pPr>
            <a:r>
              <a:rPr lang="en-US" sz="2000" dirty="0">
                <a:solidFill>
                  <a:srgbClr val="404040"/>
                </a:solidFill>
                <a:latin typeface="Cambria" panose="02040503050406030204" pitchFamily="18" charset="0"/>
              </a:rPr>
              <a:t>Utilitarianism ignores the separateness of persons.</a:t>
            </a:r>
          </a:p>
          <a:p>
            <a:pPr>
              <a:lnSpc>
                <a:spcPct val="90000"/>
              </a:lnSpc>
            </a:pPr>
            <a:r>
              <a:rPr lang="en-US" sz="2000" dirty="0">
                <a:solidFill>
                  <a:srgbClr val="404040"/>
                </a:solidFill>
                <a:latin typeface="Cambria" panose="02040503050406030204" pitchFamily="18" charset="0"/>
              </a:rPr>
              <a:t>However, as Nozick points out, the Difference Principle requires uncompensated sacrifices on the part of the better-off for the sake of the worse-off.</a:t>
            </a:r>
          </a:p>
          <a:p>
            <a:pPr>
              <a:lnSpc>
                <a:spcPct val="90000"/>
              </a:lnSpc>
            </a:pPr>
            <a:r>
              <a:rPr lang="en-US" sz="2000" dirty="0">
                <a:solidFill>
                  <a:srgbClr val="404040"/>
                </a:solidFill>
                <a:latin typeface="Cambria" panose="02040503050406030204" pitchFamily="18" charset="0"/>
              </a:rPr>
              <a:t>Rawls’s best argument for distinguishing the sacrifices required by DP.</a:t>
            </a:r>
          </a:p>
          <a:p>
            <a:pPr marL="914400" lvl="1" indent="-457200">
              <a:lnSpc>
                <a:spcPct val="90000"/>
              </a:lnSpc>
              <a:buFont typeface="+mj-lt"/>
              <a:buAutoNum type="arabicPeriod"/>
            </a:pPr>
            <a:r>
              <a:rPr lang="en-US" sz="1900" dirty="0">
                <a:solidFill>
                  <a:srgbClr val="404040"/>
                </a:solidFill>
                <a:latin typeface="Cambria" panose="02040503050406030204" pitchFamily="18" charset="0"/>
              </a:rPr>
              <a:t>The cooperative surplus depends on the cooperation of the better-off and the worse-off.</a:t>
            </a:r>
          </a:p>
          <a:p>
            <a:pPr marL="914400" lvl="1" indent="-457200">
              <a:lnSpc>
                <a:spcPct val="90000"/>
              </a:lnSpc>
              <a:buFont typeface="+mj-lt"/>
              <a:buAutoNum type="arabicPeriod"/>
            </a:pPr>
            <a:r>
              <a:rPr lang="en-US" sz="1900" dirty="0">
                <a:solidFill>
                  <a:srgbClr val="404040"/>
                </a:solidFill>
                <a:latin typeface="Cambria" panose="02040503050406030204" pitchFamily="18" charset="0"/>
              </a:rPr>
              <a:t>The natural talents of the better-off are largely the product of the natural lottery, which is morally arbitrary.</a:t>
            </a:r>
          </a:p>
          <a:p>
            <a:pPr marL="914400" lvl="1" indent="-457200">
              <a:lnSpc>
                <a:spcPct val="90000"/>
              </a:lnSpc>
              <a:buFont typeface="+mj-lt"/>
              <a:buAutoNum type="arabicPeriod"/>
            </a:pPr>
            <a:r>
              <a:rPr lang="en-US" sz="1900" dirty="0">
                <a:solidFill>
                  <a:srgbClr val="404040"/>
                </a:solidFill>
                <a:latin typeface="Cambria" panose="02040503050406030204" pitchFamily="18" charset="0"/>
              </a:rPr>
              <a:t>All else being equal, bottom-up sacrifice is morally worse than top-down sacrifice. </a:t>
            </a:r>
          </a:p>
        </p:txBody>
      </p:sp>
      <p:sp>
        <p:nvSpPr>
          <p:cNvPr id="4" name="TextBox 3">
            <a:extLst>
              <a:ext uri="{FF2B5EF4-FFF2-40B4-BE49-F238E27FC236}">
                <a16:creationId xmlns:a16="http://schemas.microsoft.com/office/drawing/2014/main" id="{12C94BD0-D144-9449-9E5E-86267D73FE5B}"/>
              </a:ext>
            </a:extLst>
          </p:cNvPr>
          <p:cNvSpPr txBox="1"/>
          <p:nvPr/>
        </p:nvSpPr>
        <p:spPr>
          <a:xfrm>
            <a:off x="7187609" y="510363"/>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05EF02AA-1AC9-5A40-8BC3-3547BFB20CCE}"/>
              </a:ext>
            </a:extLst>
          </p:cNvPr>
          <p:cNvSpPr txBox="1"/>
          <p:nvPr/>
        </p:nvSpPr>
        <p:spPr>
          <a:xfrm>
            <a:off x="1458686" y="1741714"/>
            <a:ext cx="184731" cy="369332"/>
          </a:xfrm>
          <a:prstGeom prst="rect">
            <a:avLst/>
          </a:prstGeom>
          <a:noFill/>
        </p:spPr>
        <p:txBody>
          <a:bodyPr wrap="none" rtlCol="0">
            <a:spAutoFit/>
          </a:bodyPr>
          <a:lstStyle/>
          <a:p>
            <a:endParaRPr lang="en-US" dirty="0"/>
          </a:p>
        </p:txBody>
      </p:sp>
      <p:sp>
        <p:nvSpPr>
          <p:cNvPr id="5" name="Slide Number Placeholder 4">
            <a:extLst>
              <a:ext uri="{FF2B5EF4-FFF2-40B4-BE49-F238E27FC236}">
                <a16:creationId xmlns:a16="http://schemas.microsoft.com/office/drawing/2014/main" id="{D85F92F3-BBB2-02C7-5774-1D6D9427242A}"/>
              </a:ext>
            </a:extLst>
          </p:cNvPr>
          <p:cNvSpPr>
            <a:spLocks noGrp="1"/>
          </p:cNvSpPr>
          <p:nvPr>
            <p:ph type="sldNum" sz="quarter" idx="12"/>
          </p:nvPr>
        </p:nvSpPr>
        <p:spPr/>
        <p:txBody>
          <a:bodyPr/>
          <a:lstStyle/>
          <a:p>
            <a:fld id="{75CEEAAB-F08D-F141-8686-F10A07A6EA61}" type="slidenum">
              <a:rPr lang="en-US" smtClean="0"/>
              <a:t>16</a:t>
            </a:fld>
            <a:endParaRPr lang="en-US"/>
          </a:p>
        </p:txBody>
      </p:sp>
    </p:spTree>
    <p:extLst>
      <p:ext uri="{BB962C8B-B14F-4D97-AF65-F5344CB8AC3E}">
        <p14:creationId xmlns:p14="http://schemas.microsoft.com/office/powerpoint/2010/main" val="3146316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966A4D4-049A-4389-B407-0E7091A0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107758F-7BB1-CA47-A740-B6CA76265D98}"/>
              </a:ext>
            </a:extLst>
          </p:cNvPr>
          <p:cNvSpPr>
            <a:spLocks noGrp="1"/>
          </p:cNvSpPr>
          <p:nvPr>
            <p:ph type="title"/>
          </p:nvPr>
        </p:nvSpPr>
        <p:spPr>
          <a:xfrm>
            <a:off x="640080" y="640080"/>
            <a:ext cx="4858352" cy="1838665"/>
          </a:xfrm>
          <a:solidFill>
            <a:srgbClr val="FFFFFF"/>
          </a:solidFill>
          <a:ln>
            <a:solidFill>
              <a:srgbClr val="404040"/>
            </a:solidFill>
          </a:ln>
        </p:spPr>
        <p:txBody>
          <a:bodyPr>
            <a:normAutofit/>
          </a:bodyPr>
          <a:lstStyle/>
          <a:p>
            <a:r>
              <a:rPr lang="en-US" sz="2400" b="1" dirty="0">
                <a:latin typeface="Cambria" panose="02040503050406030204" pitchFamily="18" charset="0"/>
              </a:rPr>
              <a:t>The Contract argument focuses on average Utilitarianism</a:t>
            </a:r>
          </a:p>
        </p:txBody>
      </p:sp>
      <p:sp>
        <p:nvSpPr>
          <p:cNvPr id="2" name="Content Placeholder 1">
            <a:extLst>
              <a:ext uri="{FF2B5EF4-FFF2-40B4-BE49-F238E27FC236}">
                <a16:creationId xmlns:a16="http://schemas.microsoft.com/office/drawing/2014/main" id="{7C67B5D8-9755-1942-8AA3-A0A88B543009}"/>
              </a:ext>
            </a:extLst>
          </p:cNvPr>
          <p:cNvSpPr>
            <a:spLocks noGrp="1"/>
          </p:cNvSpPr>
          <p:nvPr>
            <p:ph idx="1"/>
          </p:nvPr>
        </p:nvSpPr>
        <p:spPr>
          <a:xfrm>
            <a:off x="640079" y="2858703"/>
            <a:ext cx="4858351" cy="3359217"/>
          </a:xfrm>
        </p:spPr>
        <p:txBody>
          <a:bodyPr>
            <a:normAutofit lnSpcReduction="10000"/>
          </a:bodyPr>
          <a:lstStyle/>
          <a:p>
            <a:pPr marL="0" indent="0">
              <a:lnSpc>
                <a:spcPct val="90000"/>
              </a:lnSpc>
              <a:buNone/>
            </a:pPr>
            <a:r>
              <a:rPr lang="en-US" sz="2000" dirty="0">
                <a:solidFill>
                  <a:srgbClr val="FFFFFF"/>
                </a:solidFill>
                <a:latin typeface="Cambria" panose="02040503050406030204" pitchFamily="18" charset="0"/>
              </a:rPr>
              <a:t>First, within the contractual argument, utilitarianism is the main rival to JF.</a:t>
            </a:r>
          </a:p>
          <a:p>
            <a:pPr marL="0" indent="0">
              <a:lnSpc>
                <a:spcPct val="90000"/>
              </a:lnSpc>
              <a:buNone/>
            </a:pPr>
            <a:r>
              <a:rPr lang="en-US" sz="2000" i="1" dirty="0">
                <a:solidFill>
                  <a:srgbClr val="FFFFFF"/>
                </a:solidFill>
                <a:latin typeface="Cambria" panose="02040503050406030204" pitchFamily="18" charset="0"/>
              </a:rPr>
              <a:t>Second, classical utilitarianism</a:t>
            </a:r>
            <a:r>
              <a:rPr lang="en-US" sz="2000" dirty="0">
                <a:solidFill>
                  <a:srgbClr val="FFFFFF"/>
                </a:solidFill>
                <a:latin typeface="Cambria" panose="02040503050406030204" pitchFamily="18" charset="0"/>
              </a:rPr>
              <a:t> tells agents to maximize total happiness; </a:t>
            </a:r>
            <a:r>
              <a:rPr lang="en-US" sz="2000" i="1" dirty="0">
                <a:solidFill>
                  <a:srgbClr val="FFFFFF"/>
                </a:solidFill>
                <a:latin typeface="Cambria" panose="02040503050406030204" pitchFamily="18" charset="0"/>
              </a:rPr>
              <a:t>average utilitarianism </a:t>
            </a:r>
            <a:r>
              <a:rPr lang="en-US" sz="2000" dirty="0">
                <a:solidFill>
                  <a:srgbClr val="FFFFFF"/>
                </a:solidFill>
                <a:latin typeface="Cambria" panose="02040503050406030204" pitchFamily="18" charset="0"/>
              </a:rPr>
              <a:t>agents to maximize average or per capita happiness. </a:t>
            </a:r>
          </a:p>
          <a:p>
            <a:pPr marL="0" indent="0">
              <a:lnSpc>
                <a:spcPct val="90000"/>
              </a:lnSpc>
              <a:buNone/>
            </a:pPr>
            <a:r>
              <a:rPr lang="en-US" sz="2000" dirty="0">
                <a:solidFill>
                  <a:srgbClr val="FFFFFF"/>
                </a:solidFill>
                <a:latin typeface="Cambria" panose="02040503050406030204" pitchFamily="18" charset="0"/>
              </a:rPr>
              <a:t>Third, whereas CU endorses D2, AU endorses D1.</a:t>
            </a:r>
          </a:p>
          <a:p>
            <a:pPr marL="0" indent="0">
              <a:lnSpc>
                <a:spcPct val="90000"/>
              </a:lnSpc>
              <a:buNone/>
            </a:pPr>
            <a:r>
              <a:rPr lang="en-US" sz="2000" dirty="0">
                <a:solidFill>
                  <a:srgbClr val="FFFFFF"/>
                </a:solidFill>
                <a:latin typeface="Cambria" panose="02040503050406030204" pitchFamily="18" charset="0"/>
              </a:rPr>
              <a:t>Fourth, because OPs seek to maximize their expected prospects, they would prefer D1 and AU to D2 and CU.</a:t>
            </a:r>
          </a:p>
          <a:p>
            <a:pPr>
              <a:lnSpc>
                <a:spcPct val="90000"/>
              </a:lnSpc>
            </a:pPr>
            <a:endParaRPr lang="en-US" sz="1000" dirty="0">
              <a:solidFill>
                <a:srgbClr val="FFFFFF"/>
              </a:solidFill>
            </a:endParaRPr>
          </a:p>
        </p:txBody>
      </p:sp>
      <p:sp>
        <p:nvSpPr>
          <p:cNvPr id="14" name="Rectangle 13">
            <a:extLst>
              <a:ext uri="{FF2B5EF4-FFF2-40B4-BE49-F238E27FC236}">
                <a16:creationId xmlns:a16="http://schemas.microsoft.com/office/drawing/2014/main" id="{B5899359-8523-4D4D-B568-3FDFAF98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E9C9585-DA89-4D7E-BCDF-576461A1A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2C94BD0-D144-9449-9E5E-86267D73FE5B}"/>
              </a:ext>
            </a:extLst>
          </p:cNvPr>
          <p:cNvSpPr txBox="1"/>
          <p:nvPr/>
        </p:nvSpPr>
        <p:spPr>
          <a:xfrm>
            <a:off x="7187609" y="510363"/>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05EF02AA-1AC9-5A40-8BC3-3547BFB20CCE}"/>
              </a:ext>
            </a:extLst>
          </p:cNvPr>
          <p:cNvSpPr txBox="1"/>
          <p:nvPr/>
        </p:nvSpPr>
        <p:spPr>
          <a:xfrm>
            <a:off x="1458686" y="1741714"/>
            <a:ext cx="184731" cy="369332"/>
          </a:xfrm>
          <a:prstGeom prst="rect">
            <a:avLst/>
          </a:prstGeom>
          <a:noFill/>
        </p:spPr>
        <p:txBody>
          <a:bodyPr wrap="none" rtlCol="0">
            <a:spAutoFit/>
          </a:bodyPr>
          <a:lstStyle/>
          <a:p>
            <a:endParaRPr lang="en-US" dirty="0"/>
          </a:p>
        </p:txBody>
      </p:sp>
      <p:graphicFrame>
        <p:nvGraphicFramePr>
          <p:cNvPr id="5" name="Table 4">
            <a:extLst>
              <a:ext uri="{FF2B5EF4-FFF2-40B4-BE49-F238E27FC236}">
                <a16:creationId xmlns:a16="http://schemas.microsoft.com/office/drawing/2014/main" id="{683FEDA2-2EE9-2642-8A51-29DA4C5940C9}"/>
              </a:ext>
            </a:extLst>
          </p:cNvPr>
          <p:cNvGraphicFramePr>
            <a:graphicFrameLocks noGrp="1"/>
          </p:cNvGraphicFramePr>
          <p:nvPr>
            <p:extLst>
              <p:ext uri="{D42A27DB-BD31-4B8C-83A1-F6EECF244321}">
                <p14:modId xmlns:p14="http://schemas.microsoft.com/office/powerpoint/2010/main" val="2930922502"/>
              </p:ext>
            </p:extLst>
          </p:nvPr>
        </p:nvGraphicFramePr>
        <p:xfrm>
          <a:off x="7064692" y="2277385"/>
          <a:ext cx="4159569" cy="1986561"/>
        </p:xfrm>
        <a:graphic>
          <a:graphicData uri="http://schemas.openxmlformats.org/drawingml/2006/table">
            <a:tbl>
              <a:tblPr firstRow="1" bandRow="1">
                <a:tableStyleId>{22838BEF-8BB2-4498-84A7-C5851F593DF1}</a:tableStyleId>
              </a:tblPr>
              <a:tblGrid>
                <a:gridCol w="999133">
                  <a:extLst>
                    <a:ext uri="{9D8B030D-6E8A-4147-A177-3AD203B41FA5}">
                      <a16:colId xmlns:a16="http://schemas.microsoft.com/office/drawing/2014/main" val="84401235"/>
                    </a:ext>
                  </a:extLst>
                </a:gridCol>
                <a:gridCol w="790109">
                  <a:extLst>
                    <a:ext uri="{9D8B030D-6E8A-4147-A177-3AD203B41FA5}">
                      <a16:colId xmlns:a16="http://schemas.microsoft.com/office/drawing/2014/main" val="2431022029"/>
                    </a:ext>
                  </a:extLst>
                </a:gridCol>
                <a:gridCol w="790109">
                  <a:extLst>
                    <a:ext uri="{9D8B030D-6E8A-4147-A177-3AD203B41FA5}">
                      <a16:colId xmlns:a16="http://schemas.microsoft.com/office/drawing/2014/main" val="2009840548"/>
                    </a:ext>
                  </a:extLst>
                </a:gridCol>
                <a:gridCol w="790109">
                  <a:extLst>
                    <a:ext uri="{9D8B030D-6E8A-4147-A177-3AD203B41FA5}">
                      <a16:colId xmlns:a16="http://schemas.microsoft.com/office/drawing/2014/main" val="982554224"/>
                    </a:ext>
                  </a:extLst>
                </a:gridCol>
                <a:gridCol w="790109">
                  <a:extLst>
                    <a:ext uri="{9D8B030D-6E8A-4147-A177-3AD203B41FA5}">
                      <a16:colId xmlns:a16="http://schemas.microsoft.com/office/drawing/2014/main" val="3050788264"/>
                    </a:ext>
                  </a:extLst>
                </a:gridCol>
              </a:tblGrid>
              <a:tr h="662187">
                <a:tc>
                  <a:txBody>
                    <a:bodyPr/>
                    <a:lstStyle/>
                    <a:p>
                      <a:pPr algn="ctr"/>
                      <a:endParaRPr lang="en-US" sz="3000" b="1" dirty="0"/>
                    </a:p>
                  </a:txBody>
                  <a:tcPr marL="150497" marR="150497" marT="75248" marB="75248">
                    <a:solidFill>
                      <a:schemeClr val="accent2">
                        <a:lumMod val="60000"/>
                        <a:lumOff val="40000"/>
                      </a:schemeClr>
                    </a:solidFill>
                  </a:tcPr>
                </a:tc>
                <a:tc>
                  <a:txBody>
                    <a:bodyPr/>
                    <a:lstStyle/>
                    <a:p>
                      <a:pPr algn="ctr"/>
                      <a:r>
                        <a:rPr lang="en-US" sz="3000" b="1"/>
                        <a:t>A</a:t>
                      </a:r>
                    </a:p>
                  </a:txBody>
                  <a:tcPr marL="150497" marR="150497" marT="75248" marB="75248">
                    <a:solidFill>
                      <a:schemeClr val="accent2">
                        <a:lumMod val="60000"/>
                        <a:lumOff val="40000"/>
                      </a:schemeClr>
                    </a:solidFill>
                  </a:tcPr>
                </a:tc>
                <a:tc>
                  <a:txBody>
                    <a:bodyPr/>
                    <a:lstStyle/>
                    <a:p>
                      <a:pPr algn="ctr"/>
                      <a:r>
                        <a:rPr lang="en-US" sz="3000" b="1"/>
                        <a:t>B</a:t>
                      </a:r>
                    </a:p>
                  </a:txBody>
                  <a:tcPr marL="150497" marR="150497" marT="75248" marB="75248">
                    <a:solidFill>
                      <a:schemeClr val="accent2">
                        <a:lumMod val="60000"/>
                        <a:lumOff val="40000"/>
                      </a:schemeClr>
                    </a:solidFill>
                  </a:tcPr>
                </a:tc>
                <a:tc>
                  <a:txBody>
                    <a:bodyPr/>
                    <a:lstStyle/>
                    <a:p>
                      <a:pPr algn="ctr"/>
                      <a:r>
                        <a:rPr lang="en-US" sz="3000" b="1"/>
                        <a:t>C</a:t>
                      </a:r>
                    </a:p>
                  </a:txBody>
                  <a:tcPr marL="150497" marR="150497" marT="75248" marB="75248">
                    <a:solidFill>
                      <a:schemeClr val="accent2">
                        <a:lumMod val="60000"/>
                        <a:lumOff val="40000"/>
                      </a:schemeClr>
                    </a:solidFill>
                  </a:tcPr>
                </a:tc>
                <a:tc>
                  <a:txBody>
                    <a:bodyPr/>
                    <a:lstStyle/>
                    <a:p>
                      <a:pPr algn="ctr"/>
                      <a:r>
                        <a:rPr lang="en-US" sz="3000" b="1"/>
                        <a:t>D</a:t>
                      </a:r>
                    </a:p>
                  </a:txBody>
                  <a:tcPr marL="150497" marR="150497" marT="75248" marB="75248">
                    <a:solidFill>
                      <a:schemeClr val="accent2">
                        <a:lumMod val="60000"/>
                        <a:lumOff val="40000"/>
                      </a:schemeClr>
                    </a:solidFill>
                  </a:tcPr>
                </a:tc>
                <a:extLst>
                  <a:ext uri="{0D108BD9-81ED-4DB2-BD59-A6C34878D82A}">
                    <a16:rowId xmlns:a16="http://schemas.microsoft.com/office/drawing/2014/main" val="3757884432"/>
                  </a:ext>
                </a:extLst>
              </a:tr>
              <a:tr h="662187">
                <a:tc>
                  <a:txBody>
                    <a:bodyPr/>
                    <a:lstStyle/>
                    <a:p>
                      <a:pPr algn="ctr"/>
                      <a:r>
                        <a:rPr lang="en-US" sz="3000" b="1" dirty="0"/>
                        <a:t>D1</a:t>
                      </a:r>
                    </a:p>
                  </a:txBody>
                  <a:tcPr marL="150497" marR="150497" marT="75248" marB="75248">
                    <a:solidFill>
                      <a:schemeClr val="accent2">
                        <a:lumMod val="60000"/>
                        <a:lumOff val="40000"/>
                      </a:schemeClr>
                    </a:solidFill>
                  </a:tcPr>
                </a:tc>
                <a:tc>
                  <a:txBody>
                    <a:bodyPr/>
                    <a:lstStyle/>
                    <a:p>
                      <a:pPr algn="ctr"/>
                      <a:r>
                        <a:rPr lang="en-US" sz="3000" b="1"/>
                        <a:t>5</a:t>
                      </a:r>
                    </a:p>
                  </a:txBody>
                  <a:tcPr marL="150497" marR="150497" marT="75248" marB="75248">
                    <a:solidFill>
                      <a:schemeClr val="accent2">
                        <a:lumMod val="60000"/>
                        <a:lumOff val="40000"/>
                      </a:schemeClr>
                    </a:solidFill>
                  </a:tcPr>
                </a:tc>
                <a:tc>
                  <a:txBody>
                    <a:bodyPr/>
                    <a:lstStyle/>
                    <a:p>
                      <a:pPr algn="ctr"/>
                      <a:r>
                        <a:rPr lang="en-US" sz="3000" b="1"/>
                        <a:t>5</a:t>
                      </a:r>
                    </a:p>
                  </a:txBody>
                  <a:tcPr marL="150497" marR="150497" marT="75248" marB="75248">
                    <a:solidFill>
                      <a:schemeClr val="accent2">
                        <a:lumMod val="60000"/>
                        <a:lumOff val="40000"/>
                      </a:schemeClr>
                    </a:solidFill>
                  </a:tcPr>
                </a:tc>
                <a:tc>
                  <a:txBody>
                    <a:bodyPr/>
                    <a:lstStyle/>
                    <a:p>
                      <a:pPr algn="ctr"/>
                      <a:r>
                        <a:rPr lang="en-US" sz="3000" b="1"/>
                        <a:t>5</a:t>
                      </a:r>
                    </a:p>
                  </a:txBody>
                  <a:tcPr marL="150497" marR="150497" marT="75248" marB="75248">
                    <a:solidFill>
                      <a:schemeClr val="accent2">
                        <a:lumMod val="60000"/>
                        <a:lumOff val="40000"/>
                      </a:schemeClr>
                    </a:solidFill>
                  </a:tcPr>
                </a:tc>
                <a:tc>
                  <a:txBody>
                    <a:bodyPr/>
                    <a:lstStyle/>
                    <a:p>
                      <a:pPr algn="ctr"/>
                      <a:endParaRPr lang="en-US" sz="3000" b="1"/>
                    </a:p>
                  </a:txBody>
                  <a:tcPr marL="150497" marR="150497" marT="75248" marB="75248">
                    <a:solidFill>
                      <a:schemeClr val="accent2">
                        <a:lumMod val="60000"/>
                        <a:lumOff val="40000"/>
                      </a:schemeClr>
                    </a:solidFill>
                  </a:tcPr>
                </a:tc>
                <a:extLst>
                  <a:ext uri="{0D108BD9-81ED-4DB2-BD59-A6C34878D82A}">
                    <a16:rowId xmlns:a16="http://schemas.microsoft.com/office/drawing/2014/main" val="986355728"/>
                  </a:ext>
                </a:extLst>
              </a:tr>
              <a:tr h="662187">
                <a:tc>
                  <a:txBody>
                    <a:bodyPr/>
                    <a:lstStyle/>
                    <a:p>
                      <a:pPr algn="ctr"/>
                      <a:r>
                        <a:rPr lang="en-US" sz="3000" b="1" dirty="0"/>
                        <a:t>D2</a:t>
                      </a:r>
                    </a:p>
                  </a:txBody>
                  <a:tcPr marL="150497" marR="150497" marT="75248" marB="75248">
                    <a:solidFill>
                      <a:schemeClr val="accent2">
                        <a:lumMod val="60000"/>
                        <a:lumOff val="40000"/>
                      </a:schemeClr>
                    </a:solidFill>
                  </a:tcPr>
                </a:tc>
                <a:tc>
                  <a:txBody>
                    <a:bodyPr/>
                    <a:lstStyle/>
                    <a:p>
                      <a:pPr algn="ctr"/>
                      <a:r>
                        <a:rPr lang="en-US" sz="3000" b="1" dirty="0"/>
                        <a:t>4</a:t>
                      </a:r>
                    </a:p>
                  </a:txBody>
                  <a:tcPr marL="150497" marR="150497" marT="75248" marB="75248">
                    <a:solidFill>
                      <a:schemeClr val="accent2">
                        <a:lumMod val="60000"/>
                        <a:lumOff val="40000"/>
                      </a:schemeClr>
                    </a:solidFill>
                  </a:tcPr>
                </a:tc>
                <a:tc>
                  <a:txBody>
                    <a:bodyPr/>
                    <a:lstStyle/>
                    <a:p>
                      <a:pPr algn="ctr"/>
                      <a:r>
                        <a:rPr lang="en-US" sz="3000" b="1" dirty="0"/>
                        <a:t>4</a:t>
                      </a:r>
                    </a:p>
                  </a:txBody>
                  <a:tcPr marL="150497" marR="150497" marT="75248" marB="75248">
                    <a:solidFill>
                      <a:schemeClr val="accent2">
                        <a:lumMod val="60000"/>
                        <a:lumOff val="40000"/>
                      </a:schemeClr>
                    </a:solidFill>
                  </a:tcPr>
                </a:tc>
                <a:tc>
                  <a:txBody>
                    <a:bodyPr/>
                    <a:lstStyle/>
                    <a:p>
                      <a:pPr algn="ctr"/>
                      <a:r>
                        <a:rPr lang="en-US" sz="3000" b="1" dirty="0"/>
                        <a:t>4</a:t>
                      </a:r>
                    </a:p>
                  </a:txBody>
                  <a:tcPr marL="150497" marR="150497" marT="75248" marB="75248">
                    <a:solidFill>
                      <a:schemeClr val="accent2">
                        <a:lumMod val="60000"/>
                        <a:lumOff val="40000"/>
                      </a:schemeClr>
                    </a:solidFill>
                  </a:tcPr>
                </a:tc>
                <a:tc>
                  <a:txBody>
                    <a:bodyPr/>
                    <a:lstStyle/>
                    <a:p>
                      <a:pPr algn="ctr"/>
                      <a:r>
                        <a:rPr lang="en-US" sz="3000" b="1" dirty="0"/>
                        <a:t>4</a:t>
                      </a:r>
                    </a:p>
                  </a:txBody>
                  <a:tcPr marL="150497" marR="150497" marT="75248" marB="75248">
                    <a:solidFill>
                      <a:schemeClr val="accent2">
                        <a:lumMod val="60000"/>
                        <a:lumOff val="40000"/>
                      </a:schemeClr>
                    </a:solidFill>
                  </a:tcPr>
                </a:tc>
                <a:extLst>
                  <a:ext uri="{0D108BD9-81ED-4DB2-BD59-A6C34878D82A}">
                    <a16:rowId xmlns:a16="http://schemas.microsoft.com/office/drawing/2014/main" val="2397048729"/>
                  </a:ext>
                </a:extLst>
              </a:tr>
            </a:tbl>
          </a:graphicData>
        </a:graphic>
      </p:graphicFrame>
      <p:sp>
        <p:nvSpPr>
          <p:cNvPr id="6" name="Slide Number Placeholder 5">
            <a:extLst>
              <a:ext uri="{FF2B5EF4-FFF2-40B4-BE49-F238E27FC236}">
                <a16:creationId xmlns:a16="http://schemas.microsoft.com/office/drawing/2014/main" id="{D3259962-0091-9F4E-EC63-AA27C6F81435}"/>
              </a:ext>
            </a:extLst>
          </p:cNvPr>
          <p:cNvSpPr>
            <a:spLocks noGrp="1"/>
          </p:cNvSpPr>
          <p:nvPr>
            <p:ph type="sldNum" sz="quarter" idx="12"/>
          </p:nvPr>
        </p:nvSpPr>
        <p:spPr/>
        <p:txBody>
          <a:bodyPr/>
          <a:lstStyle/>
          <a:p>
            <a:fld id="{75CEEAAB-F08D-F141-8686-F10A07A6EA61}" type="slidenum">
              <a:rPr lang="en-US" smtClean="0"/>
              <a:t>17</a:t>
            </a:fld>
            <a:endParaRPr lang="en-US"/>
          </a:p>
        </p:txBody>
      </p:sp>
    </p:spTree>
    <p:extLst>
      <p:ext uri="{BB962C8B-B14F-4D97-AF65-F5344CB8AC3E}">
        <p14:creationId xmlns:p14="http://schemas.microsoft.com/office/powerpoint/2010/main" val="2667564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107758F-7BB1-CA47-A740-B6CA76265D98}"/>
              </a:ext>
            </a:extLst>
          </p:cNvPr>
          <p:cNvSpPr>
            <a:spLocks noGrp="1"/>
          </p:cNvSpPr>
          <p:nvPr>
            <p:ph type="title"/>
          </p:nvPr>
        </p:nvSpPr>
        <p:spPr>
          <a:xfrm>
            <a:off x="1458686" y="467418"/>
            <a:ext cx="9255322" cy="868087"/>
          </a:xfrm>
          <a:solidFill>
            <a:srgbClr val="FFFFFF"/>
          </a:solidFill>
        </p:spPr>
        <p:txBody>
          <a:bodyPr>
            <a:normAutofit/>
          </a:bodyPr>
          <a:lstStyle/>
          <a:p>
            <a:r>
              <a:rPr lang="en-US" sz="2400" b="1" dirty="0">
                <a:latin typeface="Cambria" panose="02040503050406030204" pitchFamily="18" charset="0"/>
              </a:rPr>
              <a:t>the contract argument</a:t>
            </a:r>
          </a:p>
        </p:txBody>
      </p:sp>
      <p:sp>
        <p:nvSpPr>
          <p:cNvPr id="2" name="Content Placeholder 1">
            <a:extLst>
              <a:ext uri="{FF2B5EF4-FFF2-40B4-BE49-F238E27FC236}">
                <a16:creationId xmlns:a16="http://schemas.microsoft.com/office/drawing/2014/main" id="{7C67B5D8-9755-1942-8AA3-A0A88B543009}"/>
              </a:ext>
            </a:extLst>
          </p:cNvPr>
          <p:cNvSpPr>
            <a:spLocks noGrp="1"/>
          </p:cNvSpPr>
          <p:nvPr>
            <p:ph idx="1"/>
          </p:nvPr>
        </p:nvSpPr>
        <p:spPr>
          <a:xfrm>
            <a:off x="1249680" y="1472981"/>
            <a:ext cx="9692640" cy="4136863"/>
          </a:xfrm>
        </p:spPr>
        <p:txBody>
          <a:bodyPr>
            <a:normAutofit/>
          </a:bodyPr>
          <a:lstStyle/>
          <a:p>
            <a:pPr>
              <a:lnSpc>
                <a:spcPct val="90000"/>
              </a:lnSpc>
            </a:pPr>
            <a:r>
              <a:rPr lang="en-US" sz="1900" dirty="0">
                <a:solidFill>
                  <a:srgbClr val="404040"/>
                </a:solidFill>
                <a:latin typeface="Cambria" panose="02040503050406030204" pitchFamily="18" charset="0"/>
              </a:rPr>
              <a:t> </a:t>
            </a:r>
            <a:r>
              <a:rPr lang="en-US" sz="2000" dirty="0">
                <a:solidFill>
                  <a:srgbClr val="404040"/>
                </a:solidFill>
                <a:latin typeface="Cambria" panose="02040503050406030204" pitchFamily="18" charset="0"/>
              </a:rPr>
              <a:t>Maximin is not in general a reasonable decision rule, but Rawls identifies three conditions that he thinks make it rational.</a:t>
            </a:r>
          </a:p>
          <a:p>
            <a:pPr marL="971550" lvl="1" indent="-514350">
              <a:lnSpc>
                <a:spcPct val="90000"/>
              </a:lnSpc>
              <a:buFont typeface="+mj-lt"/>
              <a:buAutoNum type="arabicPeriod"/>
            </a:pPr>
            <a:r>
              <a:rPr lang="en-US" sz="2000" dirty="0">
                <a:solidFill>
                  <a:srgbClr val="404040"/>
                </a:solidFill>
                <a:latin typeface="Cambria" panose="02040503050406030204" pitchFamily="18" charset="0"/>
              </a:rPr>
              <a:t>Ignorance of the probabilities of the various outcomes. </a:t>
            </a:r>
          </a:p>
          <a:p>
            <a:pPr marL="971550" lvl="1" indent="-514350">
              <a:lnSpc>
                <a:spcPct val="90000"/>
              </a:lnSpc>
              <a:buFont typeface="+mj-lt"/>
              <a:buAutoNum type="arabicPeriod"/>
            </a:pPr>
            <a:r>
              <a:rPr lang="en-US" sz="2000" dirty="0">
                <a:solidFill>
                  <a:srgbClr val="404040"/>
                </a:solidFill>
                <a:latin typeface="Cambria" panose="02040503050406030204" pitchFamily="18" charset="0"/>
              </a:rPr>
              <a:t>A conception of the good such that one cares little, if anything, for what one might gain above a certain minimum. </a:t>
            </a:r>
          </a:p>
          <a:p>
            <a:pPr marL="971550" lvl="1" indent="-514350">
              <a:lnSpc>
                <a:spcPct val="90000"/>
              </a:lnSpc>
              <a:buFont typeface="+mj-lt"/>
              <a:buAutoNum type="arabicPeriod"/>
            </a:pPr>
            <a:r>
              <a:rPr lang="en-US" sz="2000" dirty="0">
                <a:solidFill>
                  <a:srgbClr val="404040"/>
                </a:solidFill>
                <a:latin typeface="Cambria" panose="02040503050406030204" pitchFamily="18" charset="0"/>
              </a:rPr>
              <a:t>Alternative decision rules have possible outcomes that would be unacceptable. </a:t>
            </a:r>
          </a:p>
          <a:p>
            <a:pPr>
              <a:lnSpc>
                <a:spcPct val="90000"/>
              </a:lnSpc>
            </a:pPr>
            <a:r>
              <a:rPr lang="en-US" sz="2000" dirty="0">
                <a:solidFill>
                  <a:srgbClr val="404040"/>
                </a:solidFill>
                <a:latin typeface="Cambria" panose="02040503050406030204" pitchFamily="18" charset="0"/>
              </a:rPr>
              <a:t> In assessing this argument, we should distinguish two issues: (a) whether these conditions individually or collectively favor maximin, and (b) whether they are satisfied or approximated in the OP. </a:t>
            </a:r>
          </a:p>
          <a:p>
            <a:pPr marL="0" indent="0">
              <a:lnSpc>
                <a:spcPct val="90000"/>
              </a:lnSpc>
              <a:buNone/>
            </a:pPr>
            <a:endParaRPr lang="en-US" sz="1900" dirty="0">
              <a:solidFill>
                <a:srgbClr val="404040"/>
              </a:solidFill>
              <a:latin typeface="Cambria" panose="02040503050406030204" pitchFamily="18" charset="0"/>
            </a:endParaRPr>
          </a:p>
        </p:txBody>
      </p:sp>
      <p:sp>
        <p:nvSpPr>
          <p:cNvPr id="4" name="TextBox 3">
            <a:extLst>
              <a:ext uri="{FF2B5EF4-FFF2-40B4-BE49-F238E27FC236}">
                <a16:creationId xmlns:a16="http://schemas.microsoft.com/office/drawing/2014/main" id="{12C94BD0-D144-9449-9E5E-86267D73FE5B}"/>
              </a:ext>
            </a:extLst>
          </p:cNvPr>
          <p:cNvSpPr txBox="1"/>
          <p:nvPr/>
        </p:nvSpPr>
        <p:spPr>
          <a:xfrm>
            <a:off x="7187609" y="510363"/>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05EF02AA-1AC9-5A40-8BC3-3547BFB20CCE}"/>
              </a:ext>
            </a:extLst>
          </p:cNvPr>
          <p:cNvSpPr txBox="1"/>
          <p:nvPr/>
        </p:nvSpPr>
        <p:spPr>
          <a:xfrm>
            <a:off x="1458686" y="1741714"/>
            <a:ext cx="184731" cy="369332"/>
          </a:xfrm>
          <a:prstGeom prst="rect">
            <a:avLst/>
          </a:prstGeom>
          <a:noFill/>
        </p:spPr>
        <p:txBody>
          <a:bodyPr wrap="none" rtlCol="0">
            <a:spAutoFit/>
          </a:bodyPr>
          <a:lstStyle/>
          <a:p>
            <a:endParaRPr lang="en-US" dirty="0"/>
          </a:p>
        </p:txBody>
      </p:sp>
      <p:sp>
        <p:nvSpPr>
          <p:cNvPr id="5" name="Slide Number Placeholder 4">
            <a:extLst>
              <a:ext uri="{FF2B5EF4-FFF2-40B4-BE49-F238E27FC236}">
                <a16:creationId xmlns:a16="http://schemas.microsoft.com/office/drawing/2014/main" id="{BA148230-5268-C7ED-ADCF-CAD53DCF976A}"/>
              </a:ext>
            </a:extLst>
          </p:cNvPr>
          <p:cNvSpPr>
            <a:spLocks noGrp="1"/>
          </p:cNvSpPr>
          <p:nvPr>
            <p:ph type="sldNum" sz="quarter" idx="12"/>
          </p:nvPr>
        </p:nvSpPr>
        <p:spPr/>
        <p:txBody>
          <a:bodyPr/>
          <a:lstStyle/>
          <a:p>
            <a:fld id="{75CEEAAB-F08D-F141-8686-F10A07A6EA61}" type="slidenum">
              <a:rPr lang="en-US" smtClean="0"/>
              <a:t>18</a:t>
            </a:fld>
            <a:endParaRPr lang="en-US"/>
          </a:p>
        </p:txBody>
      </p:sp>
    </p:spTree>
    <p:extLst>
      <p:ext uri="{BB962C8B-B14F-4D97-AF65-F5344CB8AC3E}">
        <p14:creationId xmlns:p14="http://schemas.microsoft.com/office/powerpoint/2010/main" val="1278138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107758F-7BB1-CA47-A740-B6CA76265D98}"/>
              </a:ext>
            </a:extLst>
          </p:cNvPr>
          <p:cNvSpPr>
            <a:spLocks noGrp="1"/>
          </p:cNvSpPr>
          <p:nvPr>
            <p:ph type="title"/>
          </p:nvPr>
        </p:nvSpPr>
        <p:spPr>
          <a:xfrm>
            <a:off x="1458686" y="467418"/>
            <a:ext cx="9255322" cy="868087"/>
          </a:xfrm>
          <a:solidFill>
            <a:srgbClr val="FFFFFF"/>
          </a:solidFill>
        </p:spPr>
        <p:txBody>
          <a:bodyPr>
            <a:normAutofit/>
          </a:bodyPr>
          <a:lstStyle/>
          <a:p>
            <a:r>
              <a:rPr lang="en-US" sz="2400" b="1" dirty="0">
                <a:latin typeface="Cambria" panose="02040503050406030204" pitchFamily="18" charset="0"/>
              </a:rPr>
              <a:t>Is maximin the best rule for uncertainty?</a:t>
            </a:r>
          </a:p>
        </p:txBody>
      </p:sp>
      <p:sp>
        <p:nvSpPr>
          <p:cNvPr id="2" name="Content Placeholder 1">
            <a:extLst>
              <a:ext uri="{FF2B5EF4-FFF2-40B4-BE49-F238E27FC236}">
                <a16:creationId xmlns:a16="http://schemas.microsoft.com/office/drawing/2014/main" id="{7C67B5D8-9755-1942-8AA3-A0A88B543009}"/>
              </a:ext>
            </a:extLst>
          </p:cNvPr>
          <p:cNvSpPr>
            <a:spLocks noGrp="1"/>
          </p:cNvSpPr>
          <p:nvPr>
            <p:ph idx="1"/>
          </p:nvPr>
        </p:nvSpPr>
        <p:spPr>
          <a:xfrm>
            <a:off x="1249680" y="1472981"/>
            <a:ext cx="9692640" cy="4136863"/>
          </a:xfrm>
        </p:spPr>
        <p:txBody>
          <a:bodyPr>
            <a:normAutofit fontScale="85000" lnSpcReduction="10000"/>
          </a:bodyPr>
          <a:lstStyle/>
          <a:p>
            <a:pPr>
              <a:lnSpc>
                <a:spcPct val="90000"/>
              </a:lnSpc>
            </a:pPr>
            <a:r>
              <a:rPr lang="en-US" sz="1900" dirty="0">
                <a:solidFill>
                  <a:srgbClr val="404040"/>
                </a:solidFill>
                <a:latin typeface="Cambria" panose="02040503050406030204" pitchFamily="18" charset="0"/>
              </a:rPr>
              <a:t> </a:t>
            </a:r>
            <a:r>
              <a:rPr lang="en-US" sz="2000" dirty="0">
                <a:solidFill>
                  <a:srgbClr val="404040"/>
                </a:solidFill>
                <a:latin typeface="Cambria" panose="02040503050406030204" pitchFamily="18" charset="0"/>
              </a:rPr>
              <a:t>Decision theory distinguishes three epistemic conditions.</a:t>
            </a:r>
          </a:p>
          <a:p>
            <a:pPr marL="971550" lvl="1" indent="-514350">
              <a:lnSpc>
                <a:spcPct val="90000"/>
              </a:lnSpc>
              <a:buFont typeface="+mj-lt"/>
              <a:buAutoNum type="arabicPeriod"/>
            </a:pPr>
            <a:r>
              <a:rPr lang="en-US" sz="2000" i="1" dirty="0">
                <a:solidFill>
                  <a:srgbClr val="404040"/>
                </a:solidFill>
                <a:latin typeface="Cambria" panose="02040503050406030204" pitchFamily="18" charset="0"/>
              </a:rPr>
              <a:t>Certainty</a:t>
            </a:r>
            <a:r>
              <a:rPr lang="en-US" sz="2000" dirty="0">
                <a:solidFill>
                  <a:srgbClr val="404040"/>
                </a:solidFill>
                <a:latin typeface="Cambria" panose="02040503050406030204" pitchFamily="18" charset="0"/>
              </a:rPr>
              <a:t> in which the probability of the outcome is 1 on a scale of 0-1. </a:t>
            </a:r>
          </a:p>
          <a:p>
            <a:pPr marL="971550" lvl="1" indent="-514350">
              <a:lnSpc>
                <a:spcPct val="90000"/>
              </a:lnSpc>
              <a:buFont typeface="+mj-lt"/>
              <a:buAutoNum type="arabicPeriod"/>
            </a:pPr>
            <a:r>
              <a:rPr lang="en-US" sz="2000" i="1" dirty="0">
                <a:solidFill>
                  <a:srgbClr val="404040"/>
                </a:solidFill>
                <a:latin typeface="Cambria" panose="02040503050406030204" pitchFamily="18" charset="0"/>
              </a:rPr>
              <a:t>Risk</a:t>
            </a:r>
            <a:r>
              <a:rPr lang="en-US" sz="2000" dirty="0">
                <a:solidFill>
                  <a:srgbClr val="404040"/>
                </a:solidFill>
                <a:latin typeface="Cambria" panose="02040503050406030204" pitchFamily="18" charset="0"/>
              </a:rPr>
              <a:t> in which the probability of the outcome is fixed but less than 1 or in which there is a probability space (e.g. .5-.6).</a:t>
            </a:r>
          </a:p>
          <a:p>
            <a:pPr marL="971550" lvl="1" indent="-514350">
              <a:lnSpc>
                <a:spcPct val="90000"/>
              </a:lnSpc>
              <a:buFont typeface="+mj-lt"/>
              <a:buAutoNum type="arabicPeriod"/>
            </a:pPr>
            <a:r>
              <a:rPr lang="en-US" sz="2000" i="1" dirty="0">
                <a:solidFill>
                  <a:srgbClr val="404040"/>
                </a:solidFill>
                <a:latin typeface="Cambria" panose="02040503050406030204" pitchFamily="18" charset="0"/>
              </a:rPr>
              <a:t>Uncertainty</a:t>
            </a:r>
            <a:r>
              <a:rPr lang="en-US" sz="2000" dirty="0">
                <a:solidFill>
                  <a:srgbClr val="404040"/>
                </a:solidFill>
                <a:latin typeface="Cambria" panose="02040503050406030204" pitchFamily="18" charset="0"/>
              </a:rPr>
              <a:t> or </a:t>
            </a:r>
            <a:r>
              <a:rPr lang="en-US" sz="2000" i="1" dirty="0">
                <a:solidFill>
                  <a:srgbClr val="404040"/>
                </a:solidFill>
                <a:latin typeface="Cambria" panose="02040503050406030204" pitchFamily="18" charset="0"/>
              </a:rPr>
              <a:t>ignorance</a:t>
            </a:r>
            <a:r>
              <a:rPr lang="en-US" sz="2000" dirty="0">
                <a:solidFill>
                  <a:srgbClr val="404040"/>
                </a:solidFill>
                <a:latin typeface="Cambria" panose="02040503050406030204" pitchFamily="18" charset="0"/>
              </a:rPr>
              <a:t> in which there is no determinate information about the probability of the outcome. </a:t>
            </a:r>
          </a:p>
          <a:p>
            <a:pPr>
              <a:lnSpc>
                <a:spcPct val="90000"/>
              </a:lnSpc>
            </a:pPr>
            <a:r>
              <a:rPr lang="en-US" sz="2000" dirty="0">
                <a:solidFill>
                  <a:srgbClr val="404040"/>
                </a:solidFill>
                <a:latin typeface="Cambria" panose="02040503050406030204" pitchFamily="18" charset="0"/>
              </a:rPr>
              <a:t>Standard decision theory identifies rational decision-making with maximizing expected utility.</a:t>
            </a:r>
          </a:p>
          <a:p>
            <a:pPr lvl="1">
              <a:lnSpc>
                <a:spcPct val="90000"/>
              </a:lnSpc>
            </a:pPr>
            <a:r>
              <a:rPr lang="en-US" sz="2000" dirty="0">
                <a:solidFill>
                  <a:srgbClr val="404040"/>
                </a:solidFill>
                <a:latin typeface="Cambria" panose="02040503050406030204" pitchFamily="18" charset="0"/>
              </a:rPr>
              <a:t>In contexts of certainty, prefer more utility to less. </a:t>
            </a:r>
          </a:p>
          <a:p>
            <a:pPr lvl="1">
              <a:lnSpc>
                <a:spcPct val="90000"/>
              </a:lnSpc>
            </a:pPr>
            <a:r>
              <a:rPr lang="en-US" sz="2000" dirty="0">
                <a:solidFill>
                  <a:srgbClr val="404040"/>
                </a:solidFill>
                <a:latin typeface="Cambria" panose="02040503050406030204" pitchFamily="18" charset="0"/>
              </a:rPr>
              <a:t>In contexts of risk, maximize expected utility, e.g., prefer 1/3 chance of 100 </a:t>
            </a:r>
            <a:r>
              <a:rPr lang="en-US" sz="2000" dirty="0" err="1">
                <a:solidFill>
                  <a:srgbClr val="404040"/>
                </a:solidFill>
                <a:latin typeface="Cambria" panose="02040503050406030204" pitchFamily="18" charset="0"/>
              </a:rPr>
              <a:t>utiles</a:t>
            </a:r>
            <a:r>
              <a:rPr lang="en-US" sz="2000" dirty="0">
                <a:solidFill>
                  <a:srgbClr val="404040"/>
                </a:solidFill>
                <a:latin typeface="Cambria" panose="02040503050406030204" pitchFamily="18" charset="0"/>
              </a:rPr>
              <a:t> to a 1/2 chance of 50 </a:t>
            </a:r>
            <a:r>
              <a:rPr lang="en-US" sz="2000" dirty="0" err="1">
                <a:solidFill>
                  <a:srgbClr val="404040"/>
                </a:solidFill>
                <a:latin typeface="Cambria" panose="02040503050406030204" pitchFamily="18" charset="0"/>
              </a:rPr>
              <a:t>utiles</a:t>
            </a:r>
            <a:r>
              <a:rPr lang="en-US" sz="2000" dirty="0">
                <a:solidFill>
                  <a:srgbClr val="404040"/>
                </a:solidFill>
                <a:latin typeface="Cambria" panose="02040503050406030204" pitchFamily="18" charset="0"/>
              </a:rPr>
              <a:t> to a 1/1 chance of 20 </a:t>
            </a:r>
            <a:r>
              <a:rPr lang="en-US" sz="2000" dirty="0" err="1">
                <a:solidFill>
                  <a:srgbClr val="404040"/>
                </a:solidFill>
                <a:latin typeface="Cambria" panose="02040503050406030204" pitchFamily="18" charset="0"/>
              </a:rPr>
              <a:t>utiles</a:t>
            </a:r>
            <a:r>
              <a:rPr lang="en-US" sz="2000" dirty="0">
                <a:solidFill>
                  <a:srgbClr val="404040"/>
                </a:solidFill>
                <a:latin typeface="Cambria" panose="02040503050406030204" pitchFamily="18" charset="0"/>
              </a:rPr>
              <a:t>.  </a:t>
            </a:r>
          </a:p>
          <a:p>
            <a:pPr lvl="1">
              <a:lnSpc>
                <a:spcPct val="90000"/>
              </a:lnSpc>
            </a:pPr>
            <a:r>
              <a:rPr lang="en-US" sz="2000" dirty="0">
                <a:solidFill>
                  <a:srgbClr val="404040"/>
                </a:solidFill>
                <a:latin typeface="Cambria" panose="02040503050406030204" pitchFamily="18" charset="0"/>
              </a:rPr>
              <a:t>However, rational decision-making is impossible or undefined for uncertainty or ignorance.  </a:t>
            </a:r>
          </a:p>
          <a:p>
            <a:pPr>
              <a:lnSpc>
                <a:spcPct val="90000"/>
              </a:lnSpc>
            </a:pPr>
            <a:r>
              <a:rPr lang="en-US" sz="2000" dirty="0">
                <a:solidFill>
                  <a:srgbClr val="404040"/>
                </a:solidFill>
                <a:latin typeface="Cambria" panose="02040503050406030204" pitchFamily="18" charset="0"/>
              </a:rPr>
              <a:t>Should OPs assume alternatives are equiprobable (</a:t>
            </a:r>
            <a:r>
              <a:rPr lang="en-US" sz="2000" dirty="0" err="1">
                <a:solidFill>
                  <a:srgbClr val="404040"/>
                </a:solidFill>
                <a:latin typeface="Cambria" panose="02040503050406030204" pitchFamily="18" charset="0"/>
              </a:rPr>
              <a:t>Harsanyi</a:t>
            </a:r>
            <a:r>
              <a:rPr lang="en-US" sz="2000" dirty="0">
                <a:solidFill>
                  <a:srgbClr val="404040"/>
                </a:solidFill>
                <a:latin typeface="Cambria" panose="02040503050406030204" pitchFamily="18" charset="0"/>
              </a:rPr>
              <a:t>) or not (Rawls)?</a:t>
            </a:r>
          </a:p>
          <a:p>
            <a:pPr>
              <a:lnSpc>
                <a:spcPct val="90000"/>
              </a:lnSpc>
            </a:pPr>
            <a:r>
              <a:rPr lang="en-US" sz="2000" dirty="0">
                <a:solidFill>
                  <a:srgbClr val="404040"/>
                </a:solidFill>
                <a:latin typeface="Cambria" panose="02040503050406030204" pitchFamily="18" charset="0"/>
              </a:rPr>
              <a:t>Maximin not rational for certainty or risk.  When we turn to uncertainty, perhaps maximin becomes </a:t>
            </a:r>
            <a:r>
              <a:rPr lang="en-US" sz="2000" i="1" dirty="0">
                <a:solidFill>
                  <a:srgbClr val="404040"/>
                </a:solidFill>
                <a:latin typeface="Cambria" panose="02040503050406030204" pitchFamily="18" charset="0"/>
              </a:rPr>
              <a:t>more</a:t>
            </a:r>
            <a:r>
              <a:rPr lang="en-US" sz="2000" dirty="0">
                <a:solidFill>
                  <a:srgbClr val="404040"/>
                </a:solidFill>
                <a:latin typeface="Cambria" panose="02040503050406030204" pitchFamily="18" charset="0"/>
              </a:rPr>
              <a:t> rational, but not rational.</a:t>
            </a:r>
          </a:p>
          <a:p>
            <a:pPr marL="0" indent="0">
              <a:lnSpc>
                <a:spcPct val="90000"/>
              </a:lnSpc>
              <a:buNone/>
            </a:pPr>
            <a:endParaRPr lang="en-US" sz="2000" dirty="0">
              <a:solidFill>
                <a:srgbClr val="404040"/>
              </a:solidFill>
              <a:latin typeface="Cambria" panose="02040503050406030204" pitchFamily="18" charset="0"/>
            </a:endParaRPr>
          </a:p>
          <a:p>
            <a:pPr>
              <a:lnSpc>
                <a:spcPct val="90000"/>
              </a:lnSpc>
            </a:pPr>
            <a:endParaRPr lang="en-US" sz="1900" dirty="0">
              <a:solidFill>
                <a:srgbClr val="404040"/>
              </a:solidFill>
              <a:latin typeface="Cambria" panose="02040503050406030204" pitchFamily="18" charset="0"/>
            </a:endParaRPr>
          </a:p>
        </p:txBody>
      </p:sp>
      <p:sp>
        <p:nvSpPr>
          <p:cNvPr id="4" name="TextBox 3">
            <a:extLst>
              <a:ext uri="{FF2B5EF4-FFF2-40B4-BE49-F238E27FC236}">
                <a16:creationId xmlns:a16="http://schemas.microsoft.com/office/drawing/2014/main" id="{12C94BD0-D144-9449-9E5E-86267D73FE5B}"/>
              </a:ext>
            </a:extLst>
          </p:cNvPr>
          <p:cNvSpPr txBox="1"/>
          <p:nvPr/>
        </p:nvSpPr>
        <p:spPr>
          <a:xfrm>
            <a:off x="7187609" y="510363"/>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05EF02AA-1AC9-5A40-8BC3-3547BFB20CCE}"/>
              </a:ext>
            </a:extLst>
          </p:cNvPr>
          <p:cNvSpPr txBox="1"/>
          <p:nvPr/>
        </p:nvSpPr>
        <p:spPr>
          <a:xfrm>
            <a:off x="1458686" y="1741714"/>
            <a:ext cx="184731" cy="369332"/>
          </a:xfrm>
          <a:prstGeom prst="rect">
            <a:avLst/>
          </a:prstGeom>
          <a:noFill/>
        </p:spPr>
        <p:txBody>
          <a:bodyPr wrap="none" rtlCol="0">
            <a:spAutoFit/>
          </a:bodyPr>
          <a:lstStyle/>
          <a:p>
            <a:endParaRPr lang="en-US" dirty="0"/>
          </a:p>
        </p:txBody>
      </p:sp>
      <p:sp>
        <p:nvSpPr>
          <p:cNvPr id="5" name="Slide Number Placeholder 4">
            <a:extLst>
              <a:ext uri="{FF2B5EF4-FFF2-40B4-BE49-F238E27FC236}">
                <a16:creationId xmlns:a16="http://schemas.microsoft.com/office/drawing/2014/main" id="{71AB626D-4F0D-A8C5-33FC-9FFFF25ADCD7}"/>
              </a:ext>
            </a:extLst>
          </p:cNvPr>
          <p:cNvSpPr>
            <a:spLocks noGrp="1"/>
          </p:cNvSpPr>
          <p:nvPr>
            <p:ph type="sldNum" sz="quarter" idx="12"/>
          </p:nvPr>
        </p:nvSpPr>
        <p:spPr/>
        <p:txBody>
          <a:bodyPr/>
          <a:lstStyle/>
          <a:p>
            <a:fld id="{75CEEAAB-F08D-F141-8686-F10A07A6EA61}" type="slidenum">
              <a:rPr lang="en-US" smtClean="0"/>
              <a:t>19</a:t>
            </a:fld>
            <a:endParaRPr lang="en-US"/>
          </a:p>
        </p:txBody>
      </p:sp>
    </p:spTree>
    <p:extLst>
      <p:ext uri="{BB962C8B-B14F-4D97-AF65-F5344CB8AC3E}">
        <p14:creationId xmlns:p14="http://schemas.microsoft.com/office/powerpoint/2010/main" val="3163297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F36F4DB-5268-1744-9F36-9BDA0DAF6ED2}"/>
              </a:ext>
            </a:extLst>
          </p:cNvPr>
          <p:cNvSpPr>
            <a:spLocks noGrp="1"/>
          </p:cNvSpPr>
          <p:nvPr>
            <p:ph type="title"/>
          </p:nvPr>
        </p:nvSpPr>
        <p:spPr>
          <a:xfrm>
            <a:off x="2231136" y="467418"/>
            <a:ext cx="7729728" cy="818539"/>
          </a:xfrm>
          <a:solidFill>
            <a:srgbClr val="FFFFFF"/>
          </a:solidFill>
        </p:spPr>
        <p:txBody>
          <a:bodyPr>
            <a:normAutofit/>
          </a:bodyPr>
          <a:lstStyle/>
          <a:p>
            <a:r>
              <a:rPr lang="en-US" b="1" dirty="0">
                <a:latin typeface="Cambria" panose="02040503050406030204" pitchFamily="18" charset="0"/>
              </a:rPr>
              <a:t>Reminders</a:t>
            </a:r>
          </a:p>
        </p:txBody>
      </p:sp>
      <p:sp>
        <p:nvSpPr>
          <p:cNvPr id="2" name="Content Placeholder 1">
            <a:extLst>
              <a:ext uri="{FF2B5EF4-FFF2-40B4-BE49-F238E27FC236}">
                <a16:creationId xmlns:a16="http://schemas.microsoft.com/office/drawing/2014/main" id="{47E58509-549B-9542-BB35-E2C1C8289529}"/>
              </a:ext>
            </a:extLst>
          </p:cNvPr>
          <p:cNvSpPr>
            <a:spLocks noGrp="1"/>
          </p:cNvSpPr>
          <p:nvPr>
            <p:ph idx="1"/>
          </p:nvPr>
        </p:nvSpPr>
        <p:spPr>
          <a:xfrm>
            <a:off x="1378633" y="1473409"/>
            <a:ext cx="9439421" cy="4136435"/>
          </a:xfrm>
        </p:spPr>
        <p:txBody>
          <a:bodyPr>
            <a:normAutofit/>
          </a:bodyPr>
          <a:lstStyle/>
          <a:p>
            <a:pPr>
              <a:buFont typeface="Wingdings" pitchFamily="2" charset="2"/>
              <a:buChar char="v"/>
            </a:pPr>
            <a:r>
              <a:rPr lang="en-US" sz="2000" dirty="0">
                <a:solidFill>
                  <a:srgbClr val="404040"/>
                </a:solidFill>
                <a:latin typeface="Cambria" panose="02040503050406030204" pitchFamily="18" charset="0"/>
              </a:rPr>
              <a:t>Second paper topics posted</a:t>
            </a:r>
          </a:p>
          <a:p>
            <a:pPr lvl="0">
              <a:buFont typeface="Wingdings" pitchFamily="2" charset="2"/>
              <a:buChar char="v"/>
            </a:pPr>
            <a:r>
              <a:rPr lang="en-US" sz="2000" dirty="0">
                <a:solidFill>
                  <a:srgbClr val="404040"/>
                </a:solidFill>
                <a:latin typeface="Cambria" panose="02040503050406030204" pitchFamily="18" charset="0"/>
              </a:rPr>
              <a:t>Reading for Week 9: </a:t>
            </a:r>
          </a:p>
          <a:p>
            <a:pPr lvl="1">
              <a:buFont typeface="Wingdings" pitchFamily="2" charset="2"/>
              <a:buChar char="Ø"/>
            </a:pPr>
            <a:r>
              <a:rPr lang="en-US" sz="2000" dirty="0">
                <a:solidFill>
                  <a:srgbClr val="404040"/>
                </a:solidFill>
                <a:latin typeface="Cambria" panose="02040503050406030204" pitchFamily="18" charset="0"/>
              </a:rPr>
              <a:t>John Rawls, </a:t>
            </a:r>
            <a:r>
              <a:rPr lang="en-US" sz="2000" i="1" dirty="0">
                <a:solidFill>
                  <a:srgbClr val="404040"/>
                </a:solidFill>
                <a:latin typeface="Cambria" panose="02040503050406030204" pitchFamily="18" charset="0"/>
              </a:rPr>
              <a:t>A Theory of Justice</a:t>
            </a:r>
            <a:r>
              <a:rPr lang="en-US" sz="2000" dirty="0">
                <a:solidFill>
                  <a:srgbClr val="404040"/>
                </a:solidFill>
                <a:latin typeface="Cambria" panose="02040503050406030204" pitchFamily="18" charset="0"/>
              </a:rPr>
              <a:t>, §§1-6, 11-17, 20-29, 31-36, 48-49, 82 </a:t>
            </a:r>
          </a:p>
          <a:p>
            <a:pPr lvl="0">
              <a:buFont typeface="Wingdings" pitchFamily="2" charset="2"/>
              <a:buChar char="v"/>
            </a:pPr>
            <a:r>
              <a:rPr lang="en-US" sz="2000" dirty="0">
                <a:solidFill>
                  <a:srgbClr val="404040"/>
                </a:solidFill>
                <a:latin typeface="Cambria" panose="02040503050406030204" pitchFamily="18" charset="0"/>
              </a:rPr>
              <a:t>Reading for Week 10: </a:t>
            </a:r>
          </a:p>
          <a:p>
            <a:pPr lvl="1">
              <a:buFont typeface="Wingdings" pitchFamily="2" charset="2"/>
              <a:buChar char="Ø"/>
            </a:pPr>
            <a:r>
              <a:rPr lang="en-US" sz="2000" dirty="0">
                <a:solidFill>
                  <a:srgbClr val="404040"/>
                </a:solidFill>
                <a:latin typeface="Cambria" panose="02040503050406030204" pitchFamily="18" charset="0"/>
              </a:rPr>
              <a:t>Tommie Shelby, “Race and Ethnicity, Race and Social Justice: Rawlsian Considerations”</a:t>
            </a:r>
          </a:p>
          <a:p>
            <a:pPr>
              <a:buFont typeface="Wingdings" pitchFamily="2" charset="2"/>
              <a:buChar char="v"/>
            </a:pPr>
            <a:r>
              <a:rPr lang="en-US" sz="2000" dirty="0">
                <a:solidFill>
                  <a:srgbClr val="404040"/>
                </a:solidFill>
                <a:latin typeface="Cambria" panose="02040503050406030204" pitchFamily="18" charset="0"/>
              </a:rPr>
              <a:t>Quiz #5 to be be taken at the end of 10</a:t>
            </a:r>
            <a:r>
              <a:rPr lang="en-US" sz="2000" baseline="30000" dirty="0">
                <a:solidFill>
                  <a:srgbClr val="404040"/>
                </a:solidFill>
                <a:latin typeface="Cambria" panose="02040503050406030204" pitchFamily="18" charset="0"/>
              </a:rPr>
              <a:t>th</a:t>
            </a:r>
            <a:r>
              <a:rPr lang="en-US" sz="2000" dirty="0">
                <a:solidFill>
                  <a:srgbClr val="404040"/>
                </a:solidFill>
                <a:latin typeface="Cambria" panose="02040503050406030204" pitchFamily="18" charset="0"/>
              </a:rPr>
              <a:t> Week between 3pm Friday, June 9 and 3pm Sunday, June 11, covering material in Weeks 9 and 10</a:t>
            </a:r>
          </a:p>
          <a:p>
            <a:pPr>
              <a:buFont typeface="Wingdings" pitchFamily="2" charset="2"/>
              <a:buChar char="v"/>
            </a:pPr>
            <a:r>
              <a:rPr lang="en-US" sz="2000" dirty="0">
                <a:solidFill>
                  <a:srgbClr val="404040"/>
                </a:solidFill>
                <a:latin typeface="Cambria" panose="02040503050406030204" pitchFamily="18" charset="0"/>
              </a:rPr>
              <a:t>There is no final exam.</a:t>
            </a:r>
          </a:p>
          <a:p>
            <a:pPr>
              <a:buFont typeface="Wingdings" pitchFamily="2" charset="2"/>
              <a:buChar char="v"/>
            </a:pPr>
            <a:r>
              <a:rPr lang="en-US" sz="2000" dirty="0">
                <a:solidFill>
                  <a:srgbClr val="404040"/>
                </a:solidFill>
                <a:latin typeface="Cambria" panose="02040503050406030204" pitchFamily="18" charset="0"/>
              </a:rPr>
              <a:t>Second paper due by 5pm Wednesday, June 14</a:t>
            </a:r>
            <a:r>
              <a:rPr lang="en-US" sz="2000" baseline="30000" dirty="0">
                <a:solidFill>
                  <a:srgbClr val="404040"/>
                </a:solidFill>
                <a:latin typeface="Cambria" panose="02040503050406030204" pitchFamily="18" charset="0"/>
              </a:rPr>
              <a:t>th</a:t>
            </a:r>
            <a:r>
              <a:rPr lang="en-US" sz="2000" dirty="0">
                <a:solidFill>
                  <a:srgbClr val="404040"/>
                </a:solidFill>
                <a:latin typeface="Cambria" panose="02040503050406030204" pitchFamily="18" charset="0"/>
              </a:rPr>
              <a:t> (exam week)</a:t>
            </a:r>
          </a:p>
        </p:txBody>
      </p:sp>
      <p:sp>
        <p:nvSpPr>
          <p:cNvPr id="4" name="Slide Number Placeholder 3">
            <a:extLst>
              <a:ext uri="{FF2B5EF4-FFF2-40B4-BE49-F238E27FC236}">
                <a16:creationId xmlns:a16="http://schemas.microsoft.com/office/drawing/2014/main" id="{582A3FE1-720B-3080-F8CB-9691908843ED}"/>
              </a:ext>
            </a:extLst>
          </p:cNvPr>
          <p:cNvSpPr>
            <a:spLocks noGrp="1"/>
          </p:cNvSpPr>
          <p:nvPr>
            <p:ph type="sldNum" sz="quarter" idx="12"/>
          </p:nvPr>
        </p:nvSpPr>
        <p:spPr/>
        <p:txBody>
          <a:bodyPr/>
          <a:lstStyle/>
          <a:p>
            <a:fld id="{75CEEAAB-F08D-F141-8686-F10A07A6EA61}" type="slidenum">
              <a:rPr lang="en-US" smtClean="0"/>
              <a:t>2</a:t>
            </a:fld>
            <a:endParaRPr lang="en-US"/>
          </a:p>
        </p:txBody>
      </p:sp>
    </p:spTree>
    <p:extLst>
      <p:ext uri="{BB962C8B-B14F-4D97-AF65-F5344CB8AC3E}">
        <p14:creationId xmlns:p14="http://schemas.microsoft.com/office/powerpoint/2010/main" val="4167907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107758F-7BB1-CA47-A740-B6CA76265D98}"/>
              </a:ext>
            </a:extLst>
          </p:cNvPr>
          <p:cNvSpPr>
            <a:spLocks noGrp="1"/>
          </p:cNvSpPr>
          <p:nvPr>
            <p:ph type="title"/>
          </p:nvPr>
        </p:nvSpPr>
        <p:spPr>
          <a:xfrm>
            <a:off x="1458686" y="467418"/>
            <a:ext cx="9255322" cy="1005563"/>
          </a:xfrm>
          <a:solidFill>
            <a:srgbClr val="FFFFFF"/>
          </a:solidFill>
        </p:spPr>
        <p:txBody>
          <a:bodyPr>
            <a:normAutofit fontScale="90000"/>
          </a:bodyPr>
          <a:lstStyle/>
          <a:p>
            <a:r>
              <a:rPr lang="en-US" sz="2400" b="1" dirty="0">
                <a:latin typeface="Cambria" panose="02040503050406030204" pitchFamily="18" charset="0"/>
              </a:rPr>
              <a:t>Do contractors have a conception of the good?</a:t>
            </a:r>
          </a:p>
        </p:txBody>
      </p:sp>
      <p:sp>
        <p:nvSpPr>
          <p:cNvPr id="2" name="Content Placeholder 1">
            <a:extLst>
              <a:ext uri="{FF2B5EF4-FFF2-40B4-BE49-F238E27FC236}">
                <a16:creationId xmlns:a16="http://schemas.microsoft.com/office/drawing/2014/main" id="{7C67B5D8-9755-1942-8AA3-A0A88B543009}"/>
              </a:ext>
            </a:extLst>
          </p:cNvPr>
          <p:cNvSpPr>
            <a:spLocks noGrp="1"/>
          </p:cNvSpPr>
          <p:nvPr>
            <p:ph idx="1"/>
          </p:nvPr>
        </p:nvSpPr>
        <p:spPr>
          <a:xfrm>
            <a:off x="1249680" y="1472981"/>
            <a:ext cx="9692640" cy="4136863"/>
          </a:xfrm>
        </p:spPr>
        <p:txBody>
          <a:bodyPr>
            <a:normAutofit/>
          </a:bodyPr>
          <a:lstStyle/>
          <a:p>
            <a:endParaRPr lang="en-US" sz="1900" dirty="0">
              <a:solidFill>
                <a:srgbClr val="404040"/>
              </a:solidFill>
              <a:latin typeface="Cambria" panose="02040503050406030204" pitchFamily="18" charset="0"/>
            </a:endParaRPr>
          </a:p>
          <a:p>
            <a:r>
              <a:rPr lang="en-US" sz="2000" dirty="0">
                <a:solidFill>
                  <a:srgbClr val="404040"/>
                </a:solidFill>
                <a:latin typeface="Cambria" panose="02040503050406030204" pitchFamily="18" charset="0"/>
              </a:rPr>
              <a:t>Condition (2) stipulates that one cares little, if anything, for what one might gain above a certain minimum. </a:t>
            </a:r>
          </a:p>
          <a:p>
            <a:r>
              <a:rPr lang="en-US" sz="2000" dirty="0">
                <a:solidFill>
                  <a:srgbClr val="404040"/>
                </a:solidFill>
                <a:latin typeface="Cambria" panose="02040503050406030204" pitchFamily="18" charset="0"/>
              </a:rPr>
              <a:t>Is the OP is being rigged to deliver maximin?  That would be circular.</a:t>
            </a:r>
          </a:p>
          <a:p>
            <a:r>
              <a:rPr lang="en-US" sz="2000" dirty="0">
                <a:solidFill>
                  <a:srgbClr val="404040"/>
                </a:solidFill>
                <a:latin typeface="Cambria" panose="02040503050406030204" pitchFamily="18" charset="0"/>
              </a:rPr>
              <a:t>It would also be a peculiar conception of the good.</a:t>
            </a:r>
          </a:p>
          <a:p>
            <a:r>
              <a:rPr lang="en-US" sz="2000" dirty="0">
                <a:solidFill>
                  <a:srgbClr val="404040"/>
                </a:solidFill>
                <a:latin typeface="Cambria" panose="02040503050406030204" pitchFamily="18" charset="0"/>
              </a:rPr>
              <a:t>Rawls stipulates that contracting parties do not know their conception of the good.  A fortiori, they do not know that they have this peculiar conception of the good. </a:t>
            </a:r>
          </a:p>
          <a:p>
            <a:pPr marL="0" indent="0">
              <a:buNone/>
            </a:pPr>
            <a:endParaRPr lang="en-US" sz="2000" dirty="0">
              <a:solidFill>
                <a:srgbClr val="404040"/>
              </a:solidFill>
            </a:endParaRPr>
          </a:p>
        </p:txBody>
      </p:sp>
      <p:sp>
        <p:nvSpPr>
          <p:cNvPr id="4" name="TextBox 3">
            <a:extLst>
              <a:ext uri="{FF2B5EF4-FFF2-40B4-BE49-F238E27FC236}">
                <a16:creationId xmlns:a16="http://schemas.microsoft.com/office/drawing/2014/main" id="{12C94BD0-D144-9449-9E5E-86267D73FE5B}"/>
              </a:ext>
            </a:extLst>
          </p:cNvPr>
          <p:cNvSpPr txBox="1"/>
          <p:nvPr/>
        </p:nvSpPr>
        <p:spPr>
          <a:xfrm>
            <a:off x="7187609" y="510363"/>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05EF02AA-1AC9-5A40-8BC3-3547BFB20CCE}"/>
              </a:ext>
            </a:extLst>
          </p:cNvPr>
          <p:cNvSpPr txBox="1"/>
          <p:nvPr/>
        </p:nvSpPr>
        <p:spPr>
          <a:xfrm>
            <a:off x="1458686" y="1741714"/>
            <a:ext cx="184731" cy="369332"/>
          </a:xfrm>
          <a:prstGeom prst="rect">
            <a:avLst/>
          </a:prstGeom>
          <a:noFill/>
        </p:spPr>
        <p:txBody>
          <a:bodyPr wrap="none" rtlCol="0">
            <a:spAutoFit/>
          </a:bodyPr>
          <a:lstStyle/>
          <a:p>
            <a:endParaRPr lang="en-US" dirty="0"/>
          </a:p>
        </p:txBody>
      </p:sp>
      <p:sp>
        <p:nvSpPr>
          <p:cNvPr id="5" name="Slide Number Placeholder 4">
            <a:extLst>
              <a:ext uri="{FF2B5EF4-FFF2-40B4-BE49-F238E27FC236}">
                <a16:creationId xmlns:a16="http://schemas.microsoft.com/office/drawing/2014/main" id="{B7035A8E-7100-7097-71B3-44268A0ED039}"/>
              </a:ext>
            </a:extLst>
          </p:cNvPr>
          <p:cNvSpPr>
            <a:spLocks noGrp="1"/>
          </p:cNvSpPr>
          <p:nvPr>
            <p:ph type="sldNum" sz="quarter" idx="12"/>
          </p:nvPr>
        </p:nvSpPr>
        <p:spPr/>
        <p:txBody>
          <a:bodyPr/>
          <a:lstStyle/>
          <a:p>
            <a:fld id="{75CEEAAB-F08D-F141-8686-F10A07A6EA61}" type="slidenum">
              <a:rPr lang="en-US" smtClean="0"/>
              <a:t>20</a:t>
            </a:fld>
            <a:endParaRPr lang="en-US"/>
          </a:p>
        </p:txBody>
      </p:sp>
    </p:spTree>
    <p:extLst>
      <p:ext uri="{BB962C8B-B14F-4D97-AF65-F5344CB8AC3E}">
        <p14:creationId xmlns:p14="http://schemas.microsoft.com/office/powerpoint/2010/main" val="1479751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107758F-7BB1-CA47-A740-B6CA76265D98}"/>
              </a:ext>
            </a:extLst>
          </p:cNvPr>
          <p:cNvSpPr>
            <a:spLocks noGrp="1"/>
          </p:cNvSpPr>
          <p:nvPr>
            <p:ph type="title"/>
          </p:nvPr>
        </p:nvSpPr>
        <p:spPr>
          <a:xfrm>
            <a:off x="1458686" y="467418"/>
            <a:ext cx="9255322" cy="868087"/>
          </a:xfrm>
          <a:solidFill>
            <a:srgbClr val="FFFFFF"/>
          </a:solidFill>
        </p:spPr>
        <p:txBody>
          <a:bodyPr>
            <a:normAutofit fontScale="90000"/>
          </a:bodyPr>
          <a:lstStyle/>
          <a:p>
            <a:r>
              <a:rPr lang="en-US" sz="2400" b="1" dirty="0">
                <a:latin typeface="Cambria" panose="02040503050406030204" pitchFamily="18" charset="0"/>
              </a:rPr>
              <a:t>Do the alternatives have unacceptable consequences?</a:t>
            </a:r>
          </a:p>
        </p:txBody>
      </p:sp>
      <p:sp>
        <p:nvSpPr>
          <p:cNvPr id="2" name="Content Placeholder 1">
            <a:extLst>
              <a:ext uri="{FF2B5EF4-FFF2-40B4-BE49-F238E27FC236}">
                <a16:creationId xmlns:a16="http://schemas.microsoft.com/office/drawing/2014/main" id="{7C67B5D8-9755-1942-8AA3-A0A88B543009}"/>
              </a:ext>
            </a:extLst>
          </p:cNvPr>
          <p:cNvSpPr>
            <a:spLocks noGrp="1"/>
          </p:cNvSpPr>
          <p:nvPr>
            <p:ph idx="1"/>
          </p:nvPr>
        </p:nvSpPr>
        <p:spPr>
          <a:xfrm>
            <a:off x="1249680" y="1472981"/>
            <a:ext cx="9692640" cy="4136863"/>
          </a:xfrm>
        </p:spPr>
        <p:txBody>
          <a:bodyPr>
            <a:normAutofit/>
          </a:bodyPr>
          <a:lstStyle/>
          <a:p>
            <a:pPr>
              <a:lnSpc>
                <a:spcPct val="90000"/>
              </a:lnSpc>
            </a:pPr>
            <a:r>
              <a:rPr lang="en-US" sz="1900" dirty="0">
                <a:solidFill>
                  <a:srgbClr val="404040"/>
                </a:solidFill>
                <a:latin typeface="Cambria" panose="02040503050406030204" pitchFamily="18" charset="0"/>
              </a:rPr>
              <a:t> </a:t>
            </a:r>
            <a:r>
              <a:rPr lang="en-US" sz="2000" dirty="0">
                <a:solidFill>
                  <a:srgbClr val="404040"/>
                </a:solidFill>
                <a:latin typeface="Cambria" panose="02040503050406030204" pitchFamily="18" charset="0"/>
              </a:rPr>
              <a:t>Condition (3) claims that alternative decision rules have possible outcomes that are unacceptable.  </a:t>
            </a:r>
          </a:p>
          <a:p>
            <a:pPr>
              <a:lnSpc>
                <a:spcPct val="90000"/>
              </a:lnSpc>
            </a:pPr>
            <a:r>
              <a:rPr lang="en-US" sz="2000" dirty="0">
                <a:solidFill>
                  <a:srgbClr val="404040"/>
                </a:solidFill>
                <a:latin typeface="Cambria" panose="02040503050406030204" pitchFamily="18" charset="0"/>
              </a:rPr>
              <a:t>This is Rawls’s strongest rationale for use of maximin in the OP. </a:t>
            </a:r>
          </a:p>
          <a:p>
            <a:pPr>
              <a:lnSpc>
                <a:spcPct val="90000"/>
              </a:lnSpc>
            </a:pPr>
            <a:r>
              <a:rPr lang="en-US" sz="2000" dirty="0">
                <a:solidFill>
                  <a:srgbClr val="404040"/>
                </a:solidFill>
                <a:latin typeface="Cambria" panose="02040503050406030204" pitchFamily="18" charset="0"/>
              </a:rPr>
              <a:t>The stakes concern life prospects, not an isolated gamble.</a:t>
            </a:r>
          </a:p>
          <a:p>
            <a:pPr>
              <a:lnSpc>
                <a:spcPct val="90000"/>
              </a:lnSpc>
            </a:pPr>
            <a:r>
              <a:rPr lang="en-US" sz="2000" dirty="0">
                <a:solidFill>
                  <a:srgbClr val="404040"/>
                </a:solidFill>
                <a:latin typeface="Cambria" panose="02040503050406030204" pitchFamily="18" charset="0"/>
              </a:rPr>
              <a:t>But is maximin a reasonable attitude toward risk, even when some possible losses are catastrophic?  </a:t>
            </a:r>
          </a:p>
          <a:p>
            <a:pPr lvl="1">
              <a:lnSpc>
                <a:spcPct val="90000"/>
              </a:lnSpc>
            </a:pPr>
            <a:r>
              <a:rPr lang="en-US" sz="2000" dirty="0">
                <a:solidFill>
                  <a:srgbClr val="404040"/>
                </a:solidFill>
                <a:latin typeface="Cambria" panose="02040503050406030204" pitchFamily="18" charset="0"/>
              </a:rPr>
              <a:t>Suppose that I suffer from a condition that produces significant disability and pain but that my life is otherwise worth living.  Suppose that I can have surgery performed to fix my condition and that has an extremely high success rate.  Nonetheless, surgery always carries a small risk of catastrophic outcomes of various kinds. The risk of catastrophic outcomes that are possible but unlikely is not always or even usually unacceptable, certainly not </a:t>
            </a:r>
            <a:r>
              <a:rPr lang="en-US" sz="2000" i="1" dirty="0">
                <a:solidFill>
                  <a:srgbClr val="404040"/>
                </a:solidFill>
                <a:latin typeface="Cambria" panose="02040503050406030204" pitchFamily="18" charset="0"/>
              </a:rPr>
              <a:t>ex ante</a:t>
            </a:r>
            <a:r>
              <a:rPr lang="en-US" sz="2000" dirty="0">
                <a:solidFill>
                  <a:srgbClr val="404040"/>
                </a:solidFill>
                <a:latin typeface="Cambria" panose="02040503050406030204" pitchFamily="18" charset="0"/>
              </a:rPr>
              <a:t>. </a:t>
            </a:r>
          </a:p>
        </p:txBody>
      </p:sp>
      <p:sp>
        <p:nvSpPr>
          <p:cNvPr id="4" name="TextBox 3">
            <a:extLst>
              <a:ext uri="{FF2B5EF4-FFF2-40B4-BE49-F238E27FC236}">
                <a16:creationId xmlns:a16="http://schemas.microsoft.com/office/drawing/2014/main" id="{12C94BD0-D144-9449-9E5E-86267D73FE5B}"/>
              </a:ext>
            </a:extLst>
          </p:cNvPr>
          <p:cNvSpPr txBox="1"/>
          <p:nvPr/>
        </p:nvSpPr>
        <p:spPr>
          <a:xfrm>
            <a:off x="7187609" y="510363"/>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05EF02AA-1AC9-5A40-8BC3-3547BFB20CCE}"/>
              </a:ext>
            </a:extLst>
          </p:cNvPr>
          <p:cNvSpPr txBox="1"/>
          <p:nvPr/>
        </p:nvSpPr>
        <p:spPr>
          <a:xfrm>
            <a:off x="1458686" y="1741714"/>
            <a:ext cx="184731" cy="369332"/>
          </a:xfrm>
          <a:prstGeom prst="rect">
            <a:avLst/>
          </a:prstGeom>
          <a:noFill/>
        </p:spPr>
        <p:txBody>
          <a:bodyPr wrap="none" rtlCol="0">
            <a:spAutoFit/>
          </a:bodyPr>
          <a:lstStyle/>
          <a:p>
            <a:endParaRPr lang="en-US" dirty="0"/>
          </a:p>
        </p:txBody>
      </p:sp>
      <p:sp>
        <p:nvSpPr>
          <p:cNvPr id="5" name="Slide Number Placeholder 4">
            <a:extLst>
              <a:ext uri="{FF2B5EF4-FFF2-40B4-BE49-F238E27FC236}">
                <a16:creationId xmlns:a16="http://schemas.microsoft.com/office/drawing/2014/main" id="{B3FE2922-A4CC-16F5-636D-7BD5837837EB}"/>
              </a:ext>
            </a:extLst>
          </p:cNvPr>
          <p:cNvSpPr>
            <a:spLocks noGrp="1"/>
          </p:cNvSpPr>
          <p:nvPr>
            <p:ph type="sldNum" sz="quarter" idx="12"/>
          </p:nvPr>
        </p:nvSpPr>
        <p:spPr/>
        <p:txBody>
          <a:bodyPr/>
          <a:lstStyle/>
          <a:p>
            <a:fld id="{75CEEAAB-F08D-F141-8686-F10A07A6EA61}" type="slidenum">
              <a:rPr lang="en-US" smtClean="0"/>
              <a:t>21</a:t>
            </a:fld>
            <a:endParaRPr lang="en-US"/>
          </a:p>
        </p:txBody>
      </p:sp>
    </p:spTree>
    <p:extLst>
      <p:ext uri="{BB962C8B-B14F-4D97-AF65-F5344CB8AC3E}">
        <p14:creationId xmlns:p14="http://schemas.microsoft.com/office/powerpoint/2010/main" val="2808079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107758F-7BB1-CA47-A740-B6CA76265D98}"/>
              </a:ext>
            </a:extLst>
          </p:cNvPr>
          <p:cNvSpPr>
            <a:spLocks noGrp="1"/>
          </p:cNvSpPr>
          <p:nvPr>
            <p:ph type="title"/>
          </p:nvPr>
        </p:nvSpPr>
        <p:spPr>
          <a:xfrm>
            <a:off x="1458686" y="467418"/>
            <a:ext cx="9255322" cy="1005563"/>
          </a:xfrm>
          <a:solidFill>
            <a:srgbClr val="FFFFFF"/>
          </a:solidFill>
        </p:spPr>
        <p:txBody>
          <a:bodyPr>
            <a:normAutofit/>
          </a:bodyPr>
          <a:lstStyle/>
          <a:p>
            <a:r>
              <a:rPr lang="en-US" sz="2400" b="1" dirty="0">
                <a:latin typeface="Cambria" panose="02040503050406030204" pitchFamily="18" charset="0"/>
              </a:rPr>
              <a:t>Mixed conceptions</a:t>
            </a:r>
          </a:p>
        </p:txBody>
      </p:sp>
      <p:sp>
        <p:nvSpPr>
          <p:cNvPr id="2" name="Content Placeholder 1">
            <a:extLst>
              <a:ext uri="{FF2B5EF4-FFF2-40B4-BE49-F238E27FC236}">
                <a16:creationId xmlns:a16="http://schemas.microsoft.com/office/drawing/2014/main" id="{7C67B5D8-9755-1942-8AA3-A0A88B543009}"/>
              </a:ext>
            </a:extLst>
          </p:cNvPr>
          <p:cNvSpPr>
            <a:spLocks noGrp="1"/>
          </p:cNvSpPr>
          <p:nvPr>
            <p:ph idx="1"/>
          </p:nvPr>
        </p:nvSpPr>
        <p:spPr>
          <a:xfrm>
            <a:off x="1249680" y="1472981"/>
            <a:ext cx="9692640" cy="4136863"/>
          </a:xfrm>
        </p:spPr>
        <p:txBody>
          <a:bodyPr>
            <a:normAutofit/>
          </a:bodyPr>
          <a:lstStyle/>
          <a:p>
            <a:pPr>
              <a:lnSpc>
                <a:spcPct val="90000"/>
              </a:lnSpc>
            </a:pPr>
            <a:r>
              <a:rPr lang="en-US" sz="2000" dirty="0">
                <a:solidFill>
                  <a:srgbClr val="404040"/>
                </a:solidFill>
                <a:latin typeface="Cambria" panose="02040503050406030204" pitchFamily="18" charset="0"/>
              </a:rPr>
              <a:t>Rawls focuses on two options — unrestricted average utilitarianism, which might tolerate slavery, and JF, which maximizes the minimum one might get.</a:t>
            </a:r>
          </a:p>
          <a:p>
            <a:pPr>
              <a:lnSpc>
                <a:spcPct val="90000"/>
              </a:lnSpc>
            </a:pPr>
            <a:r>
              <a:rPr lang="en-US" sz="2000" dirty="0">
                <a:solidFill>
                  <a:srgbClr val="404040"/>
                </a:solidFill>
                <a:latin typeface="Cambria" panose="02040503050406030204" pitchFamily="18" charset="0"/>
              </a:rPr>
              <a:t>But he wants to defend the selection of JF in OP against a wider variety of rivals, including </a:t>
            </a:r>
            <a:r>
              <a:rPr lang="en-US" sz="2000" i="1" dirty="0">
                <a:solidFill>
                  <a:srgbClr val="404040"/>
                </a:solidFill>
                <a:latin typeface="Cambria" panose="02040503050406030204" pitchFamily="18" charset="0"/>
              </a:rPr>
              <a:t>mixed conceptions</a:t>
            </a:r>
            <a:r>
              <a:rPr lang="en-US" sz="2000" dirty="0">
                <a:solidFill>
                  <a:srgbClr val="404040"/>
                </a:solidFill>
                <a:latin typeface="Cambria" panose="02040503050406030204" pitchFamily="18" charset="0"/>
              </a:rPr>
              <a:t>.</a:t>
            </a:r>
          </a:p>
          <a:p>
            <a:pPr>
              <a:lnSpc>
                <a:spcPct val="90000"/>
              </a:lnSpc>
            </a:pPr>
            <a:r>
              <a:rPr lang="en-US" sz="2000" dirty="0">
                <a:solidFill>
                  <a:srgbClr val="404040"/>
                </a:solidFill>
                <a:latin typeface="Cambria" panose="02040503050406030204" pitchFamily="18" charset="0"/>
              </a:rPr>
              <a:t>Recall that in JF the Difference Principle is posterior to three prior principles.</a:t>
            </a:r>
          </a:p>
          <a:p>
            <a:pPr marL="971550" lvl="1" indent="-514350">
              <a:lnSpc>
                <a:spcPct val="90000"/>
              </a:lnSpc>
              <a:buFont typeface="+mj-lt"/>
              <a:buAutoNum type="arabicPeriod"/>
            </a:pPr>
            <a:r>
              <a:rPr lang="en-US" sz="2000" dirty="0">
                <a:solidFill>
                  <a:srgbClr val="404040"/>
                </a:solidFill>
                <a:latin typeface="Cambria" panose="02040503050406030204" pitchFamily="18" charset="0"/>
              </a:rPr>
              <a:t>Equal Basic Liberties</a:t>
            </a:r>
          </a:p>
          <a:p>
            <a:pPr marL="971550" lvl="1" indent="-514350">
              <a:lnSpc>
                <a:spcPct val="90000"/>
              </a:lnSpc>
              <a:buFont typeface="+mj-lt"/>
              <a:buAutoNum type="arabicPeriod"/>
            </a:pPr>
            <a:r>
              <a:rPr lang="en-US" sz="2000" dirty="0">
                <a:solidFill>
                  <a:srgbClr val="404040"/>
                </a:solidFill>
                <a:latin typeface="Cambria" panose="02040503050406030204" pitchFamily="18" charset="0"/>
              </a:rPr>
              <a:t>Fair Value of Basic Liberties</a:t>
            </a:r>
          </a:p>
          <a:p>
            <a:pPr marL="971550" lvl="1" indent="-514350">
              <a:lnSpc>
                <a:spcPct val="90000"/>
              </a:lnSpc>
              <a:buFont typeface="+mj-lt"/>
              <a:buAutoNum type="arabicPeriod"/>
            </a:pPr>
            <a:r>
              <a:rPr lang="en-US" sz="2000" dirty="0">
                <a:solidFill>
                  <a:srgbClr val="404040"/>
                </a:solidFill>
                <a:latin typeface="Cambria" panose="02040503050406030204" pitchFamily="18" charset="0"/>
              </a:rPr>
              <a:t>Fair Equality of Opportunity</a:t>
            </a:r>
          </a:p>
          <a:p>
            <a:pPr marL="971550" lvl="1" indent="-514350">
              <a:lnSpc>
                <a:spcPct val="90000"/>
              </a:lnSpc>
              <a:buFont typeface="+mj-lt"/>
              <a:buAutoNum type="arabicPeriod"/>
            </a:pPr>
            <a:r>
              <a:rPr lang="en-US" sz="2000" dirty="0">
                <a:solidFill>
                  <a:srgbClr val="404040"/>
                </a:solidFill>
                <a:latin typeface="Cambria" panose="02040503050406030204" pitchFamily="18" charset="0"/>
              </a:rPr>
              <a:t>The Difference Principle</a:t>
            </a:r>
            <a:endParaRPr lang="en-US" sz="2200" dirty="0">
              <a:solidFill>
                <a:srgbClr val="404040"/>
              </a:solidFill>
              <a:latin typeface="Cambria" panose="02040503050406030204" pitchFamily="18" charset="0"/>
            </a:endParaRPr>
          </a:p>
          <a:p>
            <a:pPr indent="0">
              <a:lnSpc>
                <a:spcPct val="90000"/>
              </a:lnSpc>
              <a:buNone/>
            </a:pPr>
            <a:r>
              <a:rPr lang="en-US" sz="2000" dirty="0">
                <a:solidFill>
                  <a:srgbClr val="404040"/>
                </a:solidFill>
                <a:latin typeface="Cambria" panose="02040503050406030204" pitchFamily="18" charset="0"/>
              </a:rPr>
              <a:t>Mixed conceptions differ only with respect to (4).  They must also respect the prior principles (1)-(3).</a:t>
            </a:r>
          </a:p>
        </p:txBody>
      </p:sp>
      <p:sp>
        <p:nvSpPr>
          <p:cNvPr id="4" name="TextBox 3">
            <a:extLst>
              <a:ext uri="{FF2B5EF4-FFF2-40B4-BE49-F238E27FC236}">
                <a16:creationId xmlns:a16="http://schemas.microsoft.com/office/drawing/2014/main" id="{12C94BD0-D144-9449-9E5E-86267D73FE5B}"/>
              </a:ext>
            </a:extLst>
          </p:cNvPr>
          <p:cNvSpPr txBox="1"/>
          <p:nvPr/>
        </p:nvSpPr>
        <p:spPr>
          <a:xfrm>
            <a:off x="7187609" y="510363"/>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05EF02AA-1AC9-5A40-8BC3-3547BFB20CCE}"/>
              </a:ext>
            </a:extLst>
          </p:cNvPr>
          <p:cNvSpPr txBox="1"/>
          <p:nvPr/>
        </p:nvSpPr>
        <p:spPr>
          <a:xfrm>
            <a:off x="1458686" y="1741714"/>
            <a:ext cx="184731" cy="369332"/>
          </a:xfrm>
          <a:prstGeom prst="rect">
            <a:avLst/>
          </a:prstGeom>
          <a:noFill/>
        </p:spPr>
        <p:txBody>
          <a:bodyPr wrap="none" rtlCol="0">
            <a:spAutoFit/>
          </a:bodyPr>
          <a:lstStyle/>
          <a:p>
            <a:endParaRPr lang="en-US" dirty="0"/>
          </a:p>
        </p:txBody>
      </p:sp>
      <p:sp>
        <p:nvSpPr>
          <p:cNvPr id="5" name="Slide Number Placeholder 4">
            <a:extLst>
              <a:ext uri="{FF2B5EF4-FFF2-40B4-BE49-F238E27FC236}">
                <a16:creationId xmlns:a16="http://schemas.microsoft.com/office/drawing/2014/main" id="{FD5851C2-AE38-6929-FF6C-EEAD360B6212}"/>
              </a:ext>
            </a:extLst>
          </p:cNvPr>
          <p:cNvSpPr>
            <a:spLocks noGrp="1"/>
          </p:cNvSpPr>
          <p:nvPr>
            <p:ph type="sldNum" sz="quarter" idx="12"/>
          </p:nvPr>
        </p:nvSpPr>
        <p:spPr/>
        <p:txBody>
          <a:bodyPr/>
          <a:lstStyle/>
          <a:p>
            <a:fld id="{75CEEAAB-F08D-F141-8686-F10A07A6EA61}" type="slidenum">
              <a:rPr lang="en-US" smtClean="0"/>
              <a:t>22</a:t>
            </a:fld>
            <a:endParaRPr lang="en-US"/>
          </a:p>
        </p:txBody>
      </p:sp>
    </p:spTree>
    <p:extLst>
      <p:ext uri="{BB962C8B-B14F-4D97-AF65-F5344CB8AC3E}">
        <p14:creationId xmlns:p14="http://schemas.microsoft.com/office/powerpoint/2010/main" val="4114985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107758F-7BB1-CA47-A740-B6CA76265D98}"/>
              </a:ext>
            </a:extLst>
          </p:cNvPr>
          <p:cNvSpPr>
            <a:spLocks noGrp="1"/>
          </p:cNvSpPr>
          <p:nvPr>
            <p:ph type="title"/>
          </p:nvPr>
        </p:nvSpPr>
        <p:spPr>
          <a:xfrm>
            <a:off x="1458686" y="467418"/>
            <a:ext cx="9255322" cy="1005563"/>
          </a:xfrm>
          <a:solidFill>
            <a:srgbClr val="FFFFFF"/>
          </a:solidFill>
        </p:spPr>
        <p:txBody>
          <a:bodyPr>
            <a:normAutofit/>
          </a:bodyPr>
          <a:lstStyle/>
          <a:p>
            <a:r>
              <a:rPr lang="en-US" sz="2400" b="1" dirty="0">
                <a:latin typeface="Cambria" panose="02040503050406030204" pitchFamily="18" charset="0"/>
              </a:rPr>
              <a:t>Mixed utilitarianism</a:t>
            </a:r>
          </a:p>
        </p:txBody>
      </p:sp>
      <p:sp>
        <p:nvSpPr>
          <p:cNvPr id="2" name="Content Placeholder 1">
            <a:extLst>
              <a:ext uri="{FF2B5EF4-FFF2-40B4-BE49-F238E27FC236}">
                <a16:creationId xmlns:a16="http://schemas.microsoft.com/office/drawing/2014/main" id="{7C67B5D8-9755-1942-8AA3-A0A88B543009}"/>
              </a:ext>
            </a:extLst>
          </p:cNvPr>
          <p:cNvSpPr>
            <a:spLocks noGrp="1"/>
          </p:cNvSpPr>
          <p:nvPr>
            <p:ph idx="1"/>
          </p:nvPr>
        </p:nvSpPr>
        <p:spPr>
          <a:xfrm>
            <a:off x="1249680" y="1472981"/>
            <a:ext cx="9692640" cy="4136863"/>
          </a:xfrm>
        </p:spPr>
        <p:txBody>
          <a:bodyPr>
            <a:normAutofit/>
          </a:bodyPr>
          <a:lstStyle/>
          <a:p>
            <a:pPr>
              <a:lnSpc>
                <a:spcPct val="90000"/>
              </a:lnSpc>
            </a:pPr>
            <a:r>
              <a:rPr lang="en-US" sz="2000" i="1" dirty="0">
                <a:solidFill>
                  <a:srgbClr val="404040"/>
                </a:solidFill>
                <a:latin typeface="Cambria" panose="02040503050406030204" pitchFamily="18" charset="0"/>
              </a:rPr>
              <a:t>Mixed utilitarianism </a:t>
            </a:r>
            <a:r>
              <a:rPr lang="en-US" sz="2000" dirty="0">
                <a:solidFill>
                  <a:srgbClr val="404040"/>
                </a:solidFill>
                <a:latin typeface="Cambria" panose="02040503050406030204" pitchFamily="18" charset="0"/>
              </a:rPr>
              <a:t>differs from the special conception of JF only by substituting average utilitarianism for the difference Principle in (4).</a:t>
            </a:r>
          </a:p>
          <a:p>
            <a:pPr marL="914400" lvl="1" indent="-457200">
              <a:lnSpc>
                <a:spcPct val="90000"/>
              </a:lnSpc>
              <a:buFont typeface="+mj-lt"/>
              <a:buAutoNum type="arabicPeriod"/>
            </a:pPr>
            <a:r>
              <a:rPr lang="en-US" sz="2000" dirty="0">
                <a:solidFill>
                  <a:srgbClr val="404040"/>
                </a:solidFill>
                <a:latin typeface="Cambria" panose="02040503050406030204" pitchFamily="18" charset="0"/>
              </a:rPr>
              <a:t>Equal Basic Liberties</a:t>
            </a:r>
          </a:p>
          <a:p>
            <a:pPr marL="914400" lvl="1" indent="-457200">
              <a:lnSpc>
                <a:spcPct val="90000"/>
              </a:lnSpc>
              <a:buFont typeface="+mj-lt"/>
              <a:buAutoNum type="arabicPeriod"/>
            </a:pPr>
            <a:r>
              <a:rPr lang="en-US" sz="2000" dirty="0">
                <a:solidFill>
                  <a:srgbClr val="404040"/>
                </a:solidFill>
                <a:latin typeface="Cambria" panose="02040503050406030204" pitchFamily="18" charset="0"/>
              </a:rPr>
              <a:t>Fair Value of Basic Liberties</a:t>
            </a:r>
          </a:p>
          <a:p>
            <a:pPr marL="914400" lvl="1" indent="-457200">
              <a:lnSpc>
                <a:spcPct val="90000"/>
              </a:lnSpc>
              <a:buFont typeface="+mj-lt"/>
              <a:buAutoNum type="arabicPeriod"/>
            </a:pPr>
            <a:r>
              <a:rPr lang="en-US" sz="2000" dirty="0">
                <a:solidFill>
                  <a:srgbClr val="404040"/>
                </a:solidFill>
                <a:latin typeface="Cambria" panose="02040503050406030204" pitchFamily="18" charset="0"/>
              </a:rPr>
              <a:t>Fair Equality of Opportunity</a:t>
            </a:r>
          </a:p>
          <a:p>
            <a:pPr marL="914400" lvl="1" indent="-457200">
              <a:lnSpc>
                <a:spcPct val="90000"/>
              </a:lnSpc>
              <a:buFont typeface="+mj-lt"/>
              <a:buAutoNum type="arabicPeriod"/>
            </a:pPr>
            <a:r>
              <a:rPr lang="en-US" sz="2000" dirty="0">
                <a:solidFill>
                  <a:srgbClr val="404040"/>
                </a:solidFill>
                <a:latin typeface="Cambria" panose="02040503050406030204" pitchFamily="18" charset="0"/>
              </a:rPr>
              <a:t>Average Utilitarianism</a:t>
            </a:r>
          </a:p>
          <a:p>
            <a:pPr>
              <a:lnSpc>
                <a:spcPct val="90000"/>
              </a:lnSpc>
            </a:pPr>
            <a:r>
              <a:rPr lang="en-US" sz="2000" dirty="0">
                <a:solidFill>
                  <a:srgbClr val="404040"/>
                </a:solidFill>
                <a:latin typeface="Cambria" panose="02040503050406030204" pitchFamily="18" charset="0"/>
              </a:rPr>
              <a:t>Mixed utilitarianism claims that we can distribute according to average utilitarianism </a:t>
            </a:r>
            <a:r>
              <a:rPr lang="en-US" sz="2000" i="1" dirty="0">
                <a:solidFill>
                  <a:srgbClr val="404040"/>
                </a:solidFill>
                <a:latin typeface="Cambria" panose="02040503050406030204" pitchFamily="18" charset="0"/>
              </a:rPr>
              <a:t>only after </a:t>
            </a:r>
            <a:r>
              <a:rPr lang="en-US" sz="2000" dirty="0">
                <a:solidFill>
                  <a:srgbClr val="404040"/>
                </a:solidFill>
                <a:latin typeface="Cambria" panose="02040503050406030204" pitchFamily="18" charset="0"/>
              </a:rPr>
              <a:t>the prior principles (1)-(3) have been satisfied.</a:t>
            </a:r>
          </a:p>
          <a:p>
            <a:pPr>
              <a:lnSpc>
                <a:spcPct val="90000"/>
              </a:lnSpc>
            </a:pPr>
            <a:r>
              <a:rPr lang="en-US" sz="2000" dirty="0">
                <a:solidFill>
                  <a:srgbClr val="404040"/>
                </a:solidFill>
                <a:latin typeface="Cambria" panose="02040503050406030204" pitchFamily="18" charset="0"/>
              </a:rPr>
              <a:t>But the prior principles prohibit slavery, ensure a decent minimum standard of living, and limit economic dispersion.</a:t>
            </a:r>
          </a:p>
        </p:txBody>
      </p:sp>
      <p:sp>
        <p:nvSpPr>
          <p:cNvPr id="4" name="TextBox 3">
            <a:extLst>
              <a:ext uri="{FF2B5EF4-FFF2-40B4-BE49-F238E27FC236}">
                <a16:creationId xmlns:a16="http://schemas.microsoft.com/office/drawing/2014/main" id="{12C94BD0-D144-9449-9E5E-86267D73FE5B}"/>
              </a:ext>
            </a:extLst>
          </p:cNvPr>
          <p:cNvSpPr txBox="1"/>
          <p:nvPr/>
        </p:nvSpPr>
        <p:spPr>
          <a:xfrm>
            <a:off x="7187609" y="510363"/>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05EF02AA-1AC9-5A40-8BC3-3547BFB20CCE}"/>
              </a:ext>
            </a:extLst>
          </p:cNvPr>
          <p:cNvSpPr txBox="1"/>
          <p:nvPr/>
        </p:nvSpPr>
        <p:spPr>
          <a:xfrm>
            <a:off x="3194721" y="3676531"/>
            <a:ext cx="184731" cy="369332"/>
          </a:xfrm>
          <a:prstGeom prst="rect">
            <a:avLst/>
          </a:prstGeom>
          <a:noFill/>
        </p:spPr>
        <p:txBody>
          <a:bodyPr wrap="none" rtlCol="0">
            <a:spAutoFit/>
          </a:bodyPr>
          <a:lstStyle/>
          <a:p>
            <a:endParaRPr lang="en-US" dirty="0"/>
          </a:p>
        </p:txBody>
      </p:sp>
      <p:sp>
        <p:nvSpPr>
          <p:cNvPr id="5" name="Slide Number Placeholder 4">
            <a:extLst>
              <a:ext uri="{FF2B5EF4-FFF2-40B4-BE49-F238E27FC236}">
                <a16:creationId xmlns:a16="http://schemas.microsoft.com/office/drawing/2014/main" id="{FD5851C2-AE38-6929-FF6C-EEAD360B6212}"/>
              </a:ext>
            </a:extLst>
          </p:cNvPr>
          <p:cNvSpPr>
            <a:spLocks noGrp="1"/>
          </p:cNvSpPr>
          <p:nvPr>
            <p:ph type="sldNum" sz="quarter" idx="12"/>
          </p:nvPr>
        </p:nvSpPr>
        <p:spPr/>
        <p:txBody>
          <a:bodyPr/>
          <a:lstStyle/>
          <a:p>
            <a:fld id="{75CEEAAB-F08D-F141-8686-F10A07A6EA61}" type="slidenum">
              <a:rPr lang="en-US" smtClean="0"/>
              <a:t>23</a:t>
            </a:fld>
            <a:endParaRPr lang="en-US"/>
          </a:p>
        </p:txBody>
      </p:sp>
    </p:spTree>
    <p:extLst>
      <p:ext uri="{BB962C8B-B14F-4D97-AF65-F5344CB8AC3E}">
        <p14:creationId xmlns:p14="http://schemas.microsoft.com/office/powerpoint/2010/main" val="3233063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107758F-7BB1-CA47-A740-B6CA76265D98}"/>
              </a:ext>
            </a:extLst>
          </p:cNvPr>
          <p:cNvSpPr>
            <a:spLocks noGrp="1"/>
          </p:cNvSpPr>
          <p:nvPr>
            <p:ph type="title"/>
          </p:nvPr>
        </p:nvSpPr>
        <p:spPr>
          <a:xfrm>
            <a:off x="1458686" y="467418"/>
            <a:ext cx="9255322" cy="868087"/>
          </a:xfrm>
          <a:solidFill>
            <a:srgbClr val="FFFFFF"/>
          </a:solidFill>
        </p:spPr>
        <p:txBody>
          <a:bodyPr>
            <a:normAutofit/>
          </a:bodyPr>
          <a:lstStyle/>
          <a:p>
            <a:r>
              <a:rPr lang="en-US" sz="2400" b="1" dirty="0">
                <a:latin typeface="Cambria" panose="02040503050406030204" pitchFamily="18" charset="0"/>
              </a:rPr>
              <a:t>mixed sufficientarianism</a:t>
            </a:r>
          </a:p>
        </p:txBody>
      </p:sp>
      <p:sp>
        <p:nvSpPr>
          <p:cNvPr id="2" name="Content Placeholder 1">
            <a:extLst>
              <a:ext uri="{FF2B5EF4-FFF2-40B4-BE49-F238E27FC236}">
                <a16:creationId xmlns:a16="http://schemas.microsoft.com/office/drawing/2014/main" id="{7C67B5D8-9755-1942-8AA3-A0A88B543009}"/>
              </a:ext>
            </a:extLst>
          </p:cNvPr>
          <p:cNvSpPr>
            <a:spLocks noGrp="1"/>
          </p:cNvSpPr>
          <p:nvPr>
            <p:ph idx="1"/>
          </p:nvPr>
        </p:nvSpPr>
        <p:spPr>
          <a:xfrm>
            <a:off x="1249680" y="1472981"/>
            <a:ext cx="9692640" cy="4136863"/>
          </a:xfrm>
        </p:spPr>
        <p:txBody>
          <a:bodyPr>
            <a:noAutofit/>
          </a:bodyPr>
          <a:lstStyle/>
          <a:p>
            <a:pPr>
              <a:lnSpc>
                <a:spcPct val="90000"/>
              </a:lnSpc>
            </a:pPr>
            <a:r>
              <a:rPr lang="en-US" sz="2000" dirty="0">
                <a:solidFill>
                  <a:srgbClr val="404040"/>
                </a:solidFill>
                <a:latin typeface="Cambria" panose="02040503050406030204" pitchFamily="18" charset="0"/>
              </a:rPr>
              <a:t>Another rival to JF is</a:t>
            </a:r>
            <a:r>
              <a:rPr lang="en-US" sz="2000" i="1" dirty="0">
                <a:solidFill>
                  <a:srgbClr val="404040"/>
                </a:solidFill>
                <a:latin typeface="Cambria" panose="02040503050406030204" pitchFamily="18" charset="0"/>
              </a:rPr>
              <a:t> </a:t>
            </a:r>
            <a:r>
              <a:rPr lang="en-US" sz="2000" i="1" dirty="0" err="1">
                <a:solidFill>
                  <a:srgbClr val="404040"/>
                </a:solidFill>
                <a:latin typeface="Cambria" panose="02040503050406030204" pitchFamily="18" charset="0"/>
              </a:rPr>
              <a:t>sufficientarianism</a:t>
            </a:r>
            <a:r>
              <a:rPr lang="en-US" sz="2000" dirty="0">
                <a:solidFill>
                  <a:srgbClr val="404040"/>
                </a:solidFill>
                <a:latin typeface="Cambria" panose="02040503050406030204" pitchFamily="18" charset="0"/>
              </a:rPr>
              <a:t>, which focuses not on equality or giving priority to the worst-off, but rather on ensuring that people fare </a:t>
            </a:r>
            <a:r>
              <a:rPr lang="en-US" sz="2000" i="1" dirty="0">
                <a:solidFill>
                  <a:srgbClr val="404040"/>
                </a:solidFill>
                <a:latin typeface="Cambria" panose="02040503050406030204" pitchFamily="18" charset="0"/>
              </a:rPr>
              <a:t>well enough</a:t>
            </a:r>
            <a:r>
              <a:rPr lang="en-US" sz="2000" dirty="0">
                <a:solidFill>
                  <a:srgbClr val="404040"/>
                </a:solidFill>
                <a:latin typeface="Cambria" panose="02040503050406030204" pitchFamily="18" charset="0"/>
              </a:rPr>
              <a:t>. The central idea is to recognize a </a:t>
            </a:r>
            <a:r>
              <a:rPr lang="en-US" sz="2000" i="1" dirty="0">
                <a:solidFill>
                  <a:srgbClr val="404040"/>
                </a:solidFill>
                <a:latin typeface="Cambria" panose="02040503050406030204" pitchFamily="18" charset="0"/>
              </a:rPr>
              <a:t>moral</a:t>
            </a:r>
            <a:r>
              <a:rPr lang="en-US" sz="2000" dirty="0">
                <a:solidFill>
                  <a:srgbClr val="404040"/>
                </a:solidFill>
                <a:latin typeface="Cambria" panose="02040503050406030204" pitchFamily="18" charset="0"/>
              </a:rPr>
              <a:t> </a:t>
            </a:r>
            <a:r>
              <a:rPr lang="en-US" sz="2000" i="1" dirty="0">
                <a:solidFill>
                  <a:srgbClr val="404040"/>
                </a:solidFill>
                <a:latin typeface="Cambria" panose="02040503050406030204" pitchFamily="18" charset="0"/>
              </a:rPr>
              <a:t>asymmetry, </a:t>
            </a:r>
            <a:r>
              <a:rPr lang="en-US" sz="2000" dirty="0">
                <a:solidFill>
                  <a:srgbClr val="404040"/>
                </a:solidFill>
                <a:latin typeface="Cambria" panose="02040503050406030204" pitchFamily="18" charset="0"/>
              </a:rPr>
              <a:t>relative to some </a:t>
            </a:r>
            <a:r>
              <a:rPr lang="en-US" sz="2000" i="1" dirty="0">
                <a:solidFill>
                  <a:srgbClr val="404040"/>
                </a:solidFill>
                <a:latin typeface="Cambria" panose="02040503050406030204" pitchFamily="18" charset="0"/>
              </a:rPr>
              <a:t>threshold </a:t>
            </a:r>
            <a:r>
              <a:rPr lang="en-US" sz="2000" dirty="0">
                <a:solidFill>
                  <a:srgbClr val="404040"/>
                </a:solidFill>
                <a:latin typeface="Cambria" panose="02040503050406030204" pitchFamily="18" charset="0"/>
              </a:rPr>
              <a:t>level of welfare such that all else being equal the urgency of benefits below the threshold is greater than the urgency of benefits above the threshold.</a:t>
            </a:r>
          </a:p>
          <a:p>
            <a:pPr>
              <a:lnSpc>
                <a:spcPct val="90000"/>
              </a:lnSpc>
            </a:pPr>
            <a:r>
              <a:rPr lang="en-US" sz="2000" dirty="0">
                <a:solidFill>
                  <a:srgbClr val="404040"/>
                </a:solidFill>
                <a:latin typeface="Cambria" panose="02040503050406030204" pitchFamily="18" charset="0"/>
              </a:rPr>
              <a:t>As long as the </a:t>
            </a:r>
            <a:r>
              <a:rPr lang="en-US" sz="2000" dirty="0" err="1">
                <a:solidFill>
                  <a:srgbClr val="404040"/>
                </a:solidFill>
                <a:latin typeface="Cambria" panose="02040503050406030204" pitchFamily="18" charset="0"/>
              </a:rPr>
              <a:t>sufficientarian</a:t>
            </a:r>
            <a:r>
              <a:rPr lang="en-US" sz="2000" dirty="0">
                <a:solidFill>
                  <a:srgbClr val="404040"/>
                </a:solidFill>
                <a:latin typeface="Cambria" panose="02040503050406030204" pitchFamily="18" charset="0"/>
              </a:rPr>
              <a:t> threshold is high enough, it too would guarantee against intolerable outcomes.</a:t>
            </a:r>
          </a:p>
          <a:p>
            <a:pPr>
              <a:lnSpc>
                <a:spcPct val="90000"/>
              </a:lnSpc>
            </a:pPr>
            <a:r>
              <a:rPr lang="en-US" sz="2000" dirty="0" err="1">
                <a:solidFill>
                  <a:srgbClr val="404040"/>
                </a:solidFill>
                <a:latin typeface="Cambria" panose="02040503050406030204" pitchFamily="18" charset="0"/>
              </a:rPr>
              <a:t>Sufficientarianism</a:t>
            </a:r>
            <a:r>
              <a:rPr lang="en-US" sz="2000" dirty="0">
                <a:solidFill>
                  <a:srgbClr val="404040"/>
                </a:solidFill>
                <a:latin typeface="Cambria" panose="02040503050406030204" pitchFamily="18" charset="0"/>
              </a:rPr>
              <a:t> could be incorporated into a mixed conception. </a:t>
            </a:r>
          </a:p>
          <a:p>
            <a:pPr marL="914400" lvl="1" indent="-457200">
              <a:lnSpc>
                <a:spcPct val="90000"/>
              </a:lnSpc>
              <a:buFont typeface="+mj-lt"/>
              <a:buAutoNum type="arabicPeriod"/>
            </a:pPr>
            <a:r>
              <a:rPr lang="en-US" sz="2000" dirty="0">
                <a:solidFill>
                  <a:srgbClr val="404040"/>
                </a:solidFill>
                <a:latin typeface="Cambria" panose="02040503050406030204" pitchFamily="18" charset="0"/>
              </a:rPr>
              <a:t>Equal Basic Liberties</a:t>
            </a:r>
          </a:p>
          <a:p>
            <a:pPr marL="914400" lvl="1" indent="-457200">
              <a:lnSpc>
                <a:spcPct val="90000"/>
              </a:lnSpc>
              <a:buFont typeface="+mj-lt"/>
              <a:buAutoNum type="arabicPeriod"/>
            </a:pPr>
            <a:r>
              <a:rPr lang="en-US" sz="2000" dirty="0">
                <a:solidFill>
                  <a:srgbClr val="404040"/>
                </a:solidFill>
                <a:latin typeface="Cambria" panose="02040503050406030204" pitchFamily="18" charset="0"/>
              </a:rPr>
              <a:t>Fair Value of Basic Liberties</a:t>
            </a:r>
          </a:p>
          <a:p>
            <a:pPr marL="914400" lvl="1" indent="-457200">
              <a:lnSpc>
                <a:spcPct val="90000"/>
              </a:lnSpc>
              <a:buFont typeface="+mj-lt"/>
              <a:buAutoNum type="arabicPeriod"/>
            </a:pPr>
            <a:r>
              <a:rPr lang="en-US" sz="2000" dirty="0">
                <a:solidFill>
                  <a:srgbClr val="404040"/>
                </a:solidFill>
                <a:latin typeface="Cambria" panose="02040503050406030204" pitchFamily="18" charset="0"/>
              </a:rPr>
              <a:t>Fair Equality of Opportunity</a:t>
            </a:r>
          </a:p>
          <a:p>
            <a:pPr marL="914400" lvl="1" indent="-457200">
              <a:lnSpc>
                <a:spcPct val="90000"/>
              </a:lnSpc>
              <a:buFont typeface="+mj-lt"/>
              <a:buAutoNum type="arabicPeriod"/>
            </a:pPr>
            <a:r>
              <a:rPr lang="en-US" sz="2000" dirty="0" err="1">
                <a:solidFill>
                  <a:srgbClr val="404040"/>
                </a:solidFill>
                <a:latin typeface="Cambria" panose="02040503050406030204" pitchFamily="18" charset="0"/>
              </a:rPr>
              <a:t>Sufficientarianism</a:t>
            </a:r>
            <a:endParaRPr lang="en-US" sz="2000" dirty="0">
              <a:solidFill>
                <a:srgbClr val="404040"/>
              </a:solidFill>
              <a:latin typeface="Cambria" panose="02040503050406030204" pitchFamily="18" charset="0"/>
            </a:endParaRPr>
          </a:p>
        </p:txBody>
      </p:sp>
      <p:sp>
        <p:nvSpPr>
          <p:cNvPr id="4" name="TextBox 3">
            <a:extLst>
              <a:ext uri="{FF2B5EF4-FFF2-40B4-BE49-F238E27FC236}">
                <a16:creationId xmlns:a16="http://schemas.microsoft.com/office/drawing/2014/main" id="{12C94BD0-D144-9449-9E5E-86267D73FE5B}"/>
              </a:ext>
            </a:extLst>
          </p:cNvPr>
          <p:cNvSpPr txBox="1"/>
          <p:nvPr/>
        </p:nvSpPr>
        <p:spPr>
          <a:xfrm>
            <a:off x="7187609" y="510363"/>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05EF02AA-1AC9-5A40-8BC3-3547BFB20CCE}"/>
              </a:ext>
            </a:extLst>
          </p:cNvPr>
          <p:cNvSpPr txBox="1"/>
          <p:nvPr/>
        </p:nvSpPr>
        <p:spPr>
          <a:xfrm>
            <a:off x="1458686" y="1741714"/>
            <a:ext cx="184731" cy="369332"/>
          </a:xfrm>
          <a:prstGeom prst="rect">
            <a:avLst/>
          </a:prstGeom>
          <a:noFill/>
        </p:spPr>
        <p:txBody>
          <a:bodyPr wrap="none" rtlCol="0">
            <a:spAutoFit/>
          </a:bodyPr>
          <a:lstStyle/>
          <a:p>
            <a:endParaRPr lang="en-US" dirty="0"/>
          </a:p>
        </p:txBody>
      </p:sp>
      <p:sp>
        <p:nvSpPr>
          <p:cNvPr id="5" name="Slide Number Placeholder 4">
            <a:extLst>
              <a:ext uri="{FF2B5EF4-FFF2-40B4-BE49-F238E27FC236}">
                <a16:creationId xmlns:a16="http://schemas.microsoft.com/office/drawing/2014/main" id="{E67B2B4F-01A2-11C4-F0BC-F9AC6BF504A6}"/>
              </a:ext>
            </a:extLst>
          </p:cNvPr>
          <p:cNvSpPr>
            <a:spLocks noGrp="1"/>
          </p:cNvSpPr>
          <p:nvPr>
            <p:ph type="sldNum" sz="quarter" idx="12"/>
          </p:nvPr>
        </p:nvSpPr>
        <p:spPr/>
        <p:txBody>
          <a:bodyPr/>
          <a:lstStyle/>
          <a:p>
            <a:fld id="{75CEEAAB-F08D-F141-8686-F10A07A6EA61}" type="slidenum">
              <a:rPr lang="en-US" smtClean="0"/>
              <a:t>24</a:t>
            </a:fld>
            <a:endParaRPr lang="en-US"/>
          </a:p>
        </p:txBody>
      </p:sp>
    </p:spTree>
    <p:extLst>
      <p:ext uri="{BB962C8B-B14F-4D97-AF65-F5344CB8AC3E}">
        <p14:creationId xmlns:p14="http://schemas.microsoft.com/office/powerpoint/2010/main" val="3787689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107758F-7BB1-CA47-A740-B6CA76265D98}"/>
              </a:ext>
            </a:extLst>
          </p:cNvPr>
          <p:cNvSpPr>
            <a:spLocks noGrp="1"/>
          </p:cNvSpPr>
          <p:nvPr>
            <p:ph type="title"/>
          </p:nvPr>
        </p:nvSpPr>
        <p:spPr>
          <a:xfrm>
            <a:off x="1458686" y="467418"/>
            <a:ext cx="9255322" cy="868087"/>
          </a:xfrm>
          <a:solidFill>
            <a:srgbClr val="FFFFFF"/>
          </a:solidFill>
        </p:spPr>
        <p:txBody>
          <a:bodyPr>
            <a:normAutofit/>
          </a:bodyPr>
          <a:lstStyle/>
          <a:p>
            <a:r>
              <a:rPr lang="en-US" sz="2400" b="1" dirty="0">
                <a:latin typeface="Cambria" panose="02040503050406030204" pitchFamily="18" charset="0"/>
              </a:rPr>
              <a:t>Rawls’s focus on ideal theory</a:t>
            </a:r>
          </a:p>
        </p:txBody>
      </p:sp>
      <p:sp>
        <p:nvSpPr>
          <p:cNvPr id="2" name="Content Placeholder 1">
            <a:extLst>
              <a:ext uri="{FF2B5EF4-FFF2-40B4-BE49-F238E27FC236}">
                <a16:creationId xmlns:a16="http://schemas.microsoft.com/office/drawing/2014/main" id="{7C67B5D8-9755-1942-8AA3-A0A88B543009}"/>
              </a:ext>
            </a:extLst>
          </p:cNvPr>
          <p:cNvSpPr>
            <a:spLocks noGrp="1"/>
          </p:cNvSpPr>
          <p:nvPr>
            <p:ph idx="1"/>
          </p:nvPr>
        </p:nvSpPr>
        <p:spPr>
          <a:xfrm>
            <a:off x="1249680" y="1472981"/>
            <a:ext cx="9692640" cy="4136863"/>
          </a:xfrm>
        </p:spPr>
        <p:txBody>
          <a:bodyPr>
            <a:normAutofit/>
          </a:bodyPr>
          <a:lstStyle/>
          <a:p>
            <a:pPr>
              <a:lnSpc>
                <a:spcPct val="90000"/>
              </a:lnSpc>
            </a:pPr>
            <a:r>
              <a:rPr lang="en-US" sz="1900" dirty="0">
                <a:solidFill>
                  <a:srgbClr val="404040"/>
                </a:solidFill>
                <a:latin typeface="Cambria" panose="02040503050406030204" pitchFamily="18" charset="0"/>
              </a:rPr>
              <a:t> </a:t>
            </a:r>
            <a:r>
              <a:rPr lang="en-US" sz="2000" dirty="0">
                <a:solidFill>
                  <a:srgbClr val="404040"/>
                </a:solidFill>
                <a:latin typeface="Cambria" panose="02040503050406030204" pitchFamily="18" charset="0"/>
              </a:rPr>
              <a:t>Rawls distinguishes between </a:t>
            </a:r>
            <a:r>
              <a:rPr lang="en-US" sz="2000" i="1" dirty="0">
                <a:solidFill>
                  <a:srgbClr val="404040"/>
                </a:solidFill>
                <a:latin typeface="Cambria" panose="02040503050406030204" pitchFamily="18" charset="0"/>
              </a:rPr>
              <a:t>ideal</a:t>
            </a:r>
            <a:r>
              <a:rPr lang="en-US" sz="2000" dirty="0">
                <a:solidFill>
                  <a:srgbClr val="404040"/>
                </a:solidFill>
                <a:latin typeface="Cambria" panose="02040503050406030204" pitchFamily="18" charset="0"/>
              </a:rPr>
              <a:t> and </a:t>
            </a:r>
            <a:r>
              <a:rPr lang="en-US" sz="2000" i="1" dirty="0">
                <a:solidFill>
                  <a:srgbClr val="404040"/>
                </a:solidFill>
                <a:latin typeface="Cambria" panose="02040503050406030204" pitchFamily="18" charset="0"/>
              </a:rPr>
              <a:t>non-ideal</a:t>
            </a:r>
            <a:r>
              <a:rPr lang="en-US" sz="2000" dirty="0">
                <a:solidFill>
                  <a:srgbClr val="404040"/>
                </a:solidFill>
                <a:latin typeface="Cambria" panose="02040503050406030204" pitchFamily="18" charset="0"/>
              </a:rPr>
              <a:t> theory. </a:t>
            </a:r>
          </a:p>
          <a:p>
            <a:pPr lvl="2">
              <a:lnSpc>
                <a:spcPct val="90000"/>
              </a:lnSpc>
              <a:buFont typeface="Wingdings" pitchFamily="2" charset="2"/>
              <a:buChar char="Ø"/>
            </a:pPr>
            <a:r>
              <a:rPr lang="en-US" sz="1800" dirty="0">
                <a:solidFill>
                  <a:srgbClr val="404040"/>
                </a:solidFill>
                <a:latin typeface="Cambria" panose="02040503050406030204" pitchFamily="18" charset="0"/>
              </a:rPr>
              <a:t>Ideal theory works with favorable assumptions about historical contingency and human nature and a focus on a well-ordered society in which people comply with the demands of justice.  </a:t>
            </a:r>
          </a:p>
          <a:p>
            <a:pPr lvl="2">
              <a:lnSpc>
                <a:spcPct val="90000"/>
              </a:lnSpc>
              <a:buFont typeface="Wingdings" pitchFamily="2" charset="2"/>
              <a:buChar char="Ø"/>
            </a:pPr>
            <a:r>
              <a:rPr lang="en-US" sz="1800" dirty="0">
                <a:solidFill>
                  <a:srgbClr val="404040"/>
                </a:solidFill>
                <a:latin typeface="Cambria" panose="02040503050406030204" pitchFamily="18" charset="0"/>
              </a:rPr>
              <a:t>Non-ideal theory is for conditions in which these assumptions do not obtain or there is less than full compliance with the requirements of ideal theory.  As such, non-ideal theory is concerned with </a:t>
            </a:r>
            <a:r>
              <a:rPr lang="en-US" sz="1800" i="1" dirty="0">
                <a:solidFill>
                  <a:srgbClr val="404040"/>
                </a:solidFill>
                <a:latin typeface="Cambria" panose="02040503050406030204" pitchFamily="18" charset="0"/>
              </a:rPr>
              <a:t>transitional justice</a:t>
            </a:r>
            <a:r>
              <a:rPr lang="en-US" sz="1800" dirty="0">
                <a:solidFill>
                  <a:srgbClr val="404040"/>
                </a:solidFill>
                <a:latin typeface="Cambria" panose="02040503050406030204" pitchFamily="18" charset="0"/>
              </a:rPr>
              <a:t>.</a:t>
            </a:r>
          </a:p>
          <a:p>
            <a:pPr>
              <a:lnSpc>
                <a:spcPct val="90000"/>
              </a:lnSpc>
            </a:pPr>
            <a:r>
              <a:rPr lang="en-US" sz="2000" dirty="0">
                <a:solidFill>
                  <a:srgbClr val="404040"/>
                </a:solidFill>
                <a:latin typeface="Cambria" panose="02040503050406030204" pitchFamily="18" charset="0"/>
              </a:rPr>
              <a:t>Rawls focuses on ideal, rather than non-ideal, theory.</a:t>
            </a:r>
          </a:p>
          <a:p>
            <a:pPr>
              <a:lnSpc>
                <a:spcPct val="90000"/>
              </a:lnSpc>
            </a:pPr>
            <a:r>
              <a:rPr lang="en-US" sz="2000" dirty="0">
                <a:solidFill>
                  <a:srgbClr val="404040"/>
                </a:solidFill>
                <a:latin typeface="Cambria" panose="02040503050406030204" pitchFamily="18" charset="0"/>
              </a:rPr>
              <a:t>This marks a contrast with utilitarianism and Nozick’s entitlement theory, which bake in concern for non-ideal theory.</a:t>
            </a:r>
          </a:p>
          <a:p>
            <a:pPr>
              <a:lnSpc>
                <a:spcPct val="90000"/>
              </a:lnSpc>
            </a:pPr>
            <a:r>
              <a:rPr lang="en-US" sz="2000" dirty="0">
                <a:solidFill>
                  <a:srgbClr val="404040"/>
                </a:solidFill>
                <a:latin typeface="Cambria" panose="02040503050406030204" pitchFamily="18" charset="0"/>
              </a:rPr>
              <a:t>Does this mean that JF is insensitive to issues of historical discrimination and has little to say about racial injustice?</a:t>
            </a:r>
          </a:p>
        </p:txBody>
      </p:sp>
      <p:sp>
        <p:nvSpPr>
          <p:cNvPr id="4" name="TextBox 3">
            <a:extLst>
              <a:ext uri="{FF2B5EF4-FFF2-40B4-BE49-F238E27FC236}">
                <a16:creationId xmlns:a16="http://schemas.microsoft.com/office/drawing/2014/main" id="{12C94BD0-D144-9449-9E5E-86267D73FE5B}"/>
              </a:ext>
            </a:extLst>
          </p:cNvPr>
          <p:cNvSpPr txBox="1"/>
          <p:nvPr/>
        </p:nvSpPr>
        <p:spPr>
          <a:xfrm>
            <a:off x="7187609" y="510363"/>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05EF02AA-1AC9-5A40-8BC3-3547BFB20CCE}"/>
              </a:ext>
            </a:extLst>
          </p:cNvPr>
          <p:cNvSpPr txBox="1"/>
          <p:nvPr/>
        </p:nvSpPr>
        <p:spPr>
          <a:xfrm>
            <a:off x="1458686" y="1741714"/>
            <a:ext cx="184731" cy="369332"/>
          </a:xfrm>
          <a:prstGeom prst="rect">
            <a:avLst/>
          </a:prstGeom>
          <a:noFill/>
        </p:spPr>
        <p:txBody>
          <a:bodyPr wrap="none" rtlCol="0">
            <a:spAutoFit/>
          </a:bodyPr>
          <a:lstStyle/>
          <a:p>
            <a:endParaRPr lang="en-US" dirty="0"/>
          </a:p>
        </p:txBody>
      </p:sp>
      <p:sp>
        <p:nvSpPr>
          <p:cNvPr id="5" name="Slide Number Placeholder 4">
            <a:extLst>
              <a:ext uri="{FF2B5EF4-FFF2-40B4-BE49-F238E27FC236}">
                <a16:creationId xmlns:a16="http://schemas.microsoft.com/office/drawing/2014/main" id="{ADB366B8-4318-8830-90F1-C06DEA9B8787}"/>
              </a:ext>
            </a:extLst>
          </p:cNvPr>
          <p:cNvSpPr>
            <a:spLocks noGrp="1"/>
          </p:cNvSpPr>
          <p:nvPr>
            <p:ph type="sldNum" sz="quarter" idx="12"/>
          </p:nvPr>
        </p:nvSpPr>
        <p:spPr/>
        <p:txBody>
          <a:bodyPr/>
          <a:lstStyle/>
          <a:p>
            <a:fld id="{75CEEAAB-F08D-F141-8686-F10A07A6EA61}" type="slidenum">
              <a:rPr lang="en-US" smtClean="0"/>
              <a:t>25</a:t>
            </a:fld>
            <a:endParaRPr lang="en-US"/>
          </a:p>
        </p:txBody>
      </p:sp>
    </p:spTree>
    <p:extLst>
      <p:ext uri="{BB962C8B-B14F-4D97-AF65-F5344CB8AC3E}">
        <p14:creationId xmlns:p14="http://schemas.microsoft.com/office/powerpoint/2010/main" val="4143819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107758F-7BB1-CA47-A740-B6CA76265D98}"/>
              </a:ext>
            </a:extLst>
          </p:cNvPr>
          <p:cNvSpPr>
            <a:spLocks noGrp="1"/>
          </p:cNvSpPr>
          <p:nvPr>
            <p:ph type="title"/>
          </p:nvPr>
        </p:nvSpPr>
        <p:spPr>
          <a:xfrm>
            <a:off x="1458686" y="467418"/>
            <a:ext cx="9255322" cy="868087"/>
          </a:xfrm>
          <a:solidFill>
            <a:srgbClr val="FFFFFF"/>
          </a:solidFill>
        </p:spPr>
        <p:txBody>
          <a:bodyPr>
            <a:normAutofit/>
          </a:bodyPr>
          <a:lstStyle/>
          <a:p>
            <a:r>
              <a:rPr lang="en-US" sz="2400" b="1" dirty="0">
                <a:latin typeface="Cambria" panose="02040503050406030204" pitchFamily="18" charset="0"/>
              </a:rPr>
              <a:t>justice as fairness and discrimination</a:t>
            </a:r>
          </a:p>
        </p:txBody>
      </p:sp>
      <p:sp>
        <p:nvSpPr>
          <p:cNvPr id="2" name="Content Placeholder 1">
            <a:extLst>
              <a:ext uri="{FF2B5EF4-FFF2-40B4-BE49-F238E27FC236}">
                <a16:creationId xmlns:a16="http://schemas.microsoft.com/office/drawing/2014/main" id="{7C67B5D8-9755-1942-8AA3-A0A88B543009}"/>
              </a:ext>
            </a:extLst>
          </p:cNvPr>
          <p:cNvSpPr>
            <a:spLocks noGrp="1"/>
          </p:cNvSpPr>
          <p:nvPr>
            <p:ph idx="1"/>
          </p:nvPr>
        </p:nvSpPr>
        <p:spPr>
          <a:xfrm>
            <a:off x="1249680" y="1472981"/>
            <a:ext cx="9692640" cy="4136863"/>
          </a:xfrm>
        </p:spPr>
        <p:txBody>
          <a:bodyPr>
            <a:normAutofit/>
          </a:bodyPr>
          <a:lstStyle/>
          <a:p>
            <a:pPr>
              <a:lnSpc>
                <a:spcPct val="90000"/>
              </a:lnSpc>
            </a:pPr>
            <a:r>
              <a:rPr lang="en-US" sz="1900" dirty="0">
                <a:solidFill>
                  <a:srgbClr val="404040"/>
                </a:solidFill>
                <a:latin typeface="Cambria" panose="02040503050406030204" pitchFamily="18" charset="0"/>
              </a:rPr>
              <a:t> </a:t>
            </a:r>
            <a:r>
              <a:rPr lang="en-US" sz="2000" dirty="0">
                <a:solidFill>
                  <a:srgbClr val="404040"/>
                </a:solidFill>
                <a:latin typeface="Cambria" panose="02040503050406030204" pitchFamily="18" charset="0"/>
              </a:rPr>
              <a:t>The injustice of slavery and discrimination are “fixed points.” </a:t>
            </a:r>
          </a:p>
          <a:p>
            <a:pPr>
              <a:lnSpc>
                <a:spcPct val="90000"/>
              </a:lnSpc>
            </a:pPr>
            <a:r>
              <a:rPr lang="en-US" sz="2000" dirty="0">
                <a:solidFill>
                  <a:srgbClr val="404040"/>
                </a:solidFill>
                <a:latin typeface="Cambria" panose="02040503050406030204" pitchFamily="18" charset="0"/>
              </a:rPr>
              <a:t>The OP deprives contractors of knowledge of characteristics (mutable and immutable) that have been the basis for historical discrimination.</a:t>
            </a:r>
          </a:p>
          <a:p>
            <a:pPr>
              <a:lnSpc>
                <a:spcPct val="90000"/>
              </a:lnSpc>
            </a:pPr>
            <a:r>
              <a:rPr lang="en-US" sz="2000" dirty="0">
                <a:solidFill>
                  <a:srgbClr val="404040"/>
                </a:solidFill>
                <a:latin typeface="Cambria" panose="02040503050406030204" pitchFamily="18" charset="0"/>
              </a:rPr>
              <a:t>Historically disadvantaged groups would be different representative groups within the OP.</a:t>
            </a:r>
          </a:p>
          <a:p>
            <a:pPr>
              <a:lnSpc>
                <a:spcPct val="90000"/>
              </a:lnSpc>
            </a:pPr>
            <a:r>
              <a:rPr lang="en-US" sz="2000" dirty="0">
                <a:solidFill>
                  <a:srgbClr val="404040"/>
                </a:solidFill>
                <a:latin typeface="Cambria" panose="02040503050406030204" pitchFamily="18" charset="0"/>
              </a:rPr>
              <a:t>Rawls rejects utilitarianism because it could justify slavery or a caste system.</a:t>
            </a:r>
          </a:p>
          <a:p>
            <a:pPr>
              <a:lnSpc>
                <a:spcPct val="90000"/>
              </a:lnSpc>
            </a:pPr>
            <a:r>
              <a:rPr lang="en-US" sz="2000" dirty="0">
                <a:solidFill>
                  <a:srgbClr val="404040"/>
                </a:solidFill>
                <a:latin typeface="Cambria" panose="02040503050406030204" pitchFamily="18" charset="0"/>
              </a:rPr>
              <a:t>The prior principles greatly limit permissible inequalities.</a:t>
            </a:r>
          </a:p>
          <a:p>
            <a:pPr lvl="1">
              <a:lnSpc>
                <a:spcPct val="90000"/>
              </a:lnSpc>
            </a:pPr>
            <a:r>
              <a:rPr lang="en-US" sz="1800" dirty="0">
                <a:solidFill>
                  <a:srgbClr val="404040"/>
                </a:solidFill>
                <a:latin typeface="Cambria" panose="02040503050406030204" pitchFamily="18" charset="0"/>
              </a:rPr>
              <a:t>Equal Basic Liberties rules out unequal distributions of liberties in caste systems.</a:t>
            </a:r>
          </a:p>
          <a:p>
            <a:pPr lvl="1">
              <a:lnSpc>
                <a:spcPct val="90000"/>
              </a:lnSpc>
            </a:pPr>
            <a:r>
              <a:rPr lang="en-US" sz="1800" dirty="0">
                <a:solidFill>
                  <a:srgbClr val="404040"/>
                </a:solidFill>
                <a:latin typeface="Cambria" panose="02040503050406030204" pitchFamily="18" charset="0"/>
              </a:rPr>
              <a:t>The Fair Value of Political Liberties disallows inequalities that compromise the value of basic liberties.</a:t>
            </a:r>
          </a:p>
          <a:p>
            <a:pPr lvl="1">
              <a:lnSpc>
                <a:spcPct val="90000"/>
              </a:lnSpc>
            </a:pPr>
            <a:r>
              <a:rPr lang="en-US" sz="1800" dirty="0">
                <a:solidFill>
                  <a:srgbClr val="404040"/>
                </a:solidFill>
                <a:latin typeface="Cambria" panose="02040503050406030204" pitchFamily="18" charset="0"/>
              </a:rPr>
              <a:t>Fair Equality of Opportunity ensures that people’s prospects won’t depend on social and natural lotteries. </a:t>
            </a:r>
          </a:p>
          <a:p>
            <a:pPr>
              <a:lnSpc>
                <a:spcPct val="90000"/>
              </a:lnSpc>
            </a:pPr>
            <a:endParaRPr lang="en-US" sz="1900" dirty="0">
              <a:solidFill>
                <a:srgbClr val="404040"/>
              </a:solidFill>
              <a:latin typeface="Cambria" panose="02040503050406030204" pitchFamily="18" charset="0"/>
            </a:endParaRPr>
          </a:p>
        </p:txBody>
      </p:sp>
      <p:sp>
        <p:nvSpPr>
          <p:cNvPr id="4" name="TextBox 3">
            <a:extLst>
              <a:ext uri="{FF2B5EF4-FFF2-40B4-BE49-F238E27FC236}">
                <a16:creationId xmlns:a16="http://schemas.microsoft.com/office/drawing/2014/main" id="{12C94BD0-D144-9449-9E5E-86267D73FE5B}"/>
              </a:ext>
            </a:extLst>
          </p:cNvPr>
          <p:cNvSpPr txBox="1"/>
          <p:nvPr/>
        </p:nvSpPr>
        <p:spPr>
          <a:xfrm>
            <a:off x="7187609" y="510363"/>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05EF02AA-1AC9-5A40-8BC3-3547BFB20CCE}"/>
              </a:ext>
            </a:extLst>
          </p:cNvPr>
          <p:cNvSpPr txBox="1"/>
          <p:nvPr/>
        </p:nvSpPr>
        <p:spPr>
          <a:xfrm>
            <a:off x="1458686" y="1741714"/>
            <a:ext cx="184731" cy="369332"/>
          </a:xfrm>
          <a:prstGeom prst="rect">
            <a:avLst/>
          </a:prstGeom>
          <a:noFill/>
        </p:spPr>
        <p:txBody>
          <a:bodyPr wrap="none" rtlCol="0">
            <a:spAutoFit/>
          </a:bodyPr>
          <a:lstStyle/>
          <a:p>
            <a:endParaRPr lang="en-US" dirty="0"/>
          </a:p>
        </p:txBody>
      </p:sp>
      <p:sp>
        <p:nvSpPr>
          <p:cNvPr id="5" name="Slide Number Placeholder 4">
            <a:extLst>
              <a:ext uri="{FF2B5EF4-FFF2-40B4-BE49-F238E27FC236}">
                <a16:creationId xmlns:a16="http://schemas.microsoft.com/office/drawing/2014/main" id="{6F0FE021-C918-089B-DFDF-31FAE5929515}"/>
              </a:ext>
            </a:extLst>
          </p:cNvPr>
          <p:cNvSpPr>
            <a:spLocks noGrp="1"/>
          </p:cNvSpPr>
          <p:nvPr>
            <p:ph type="sldNum" sz="quarter" idx="12"/>
          </p:nvPr>
        </p:nvSpPr>
        <p:spPr/>
        <p:txBody>
          <a:bodyPr/>
          <a:lstStyle/>
          <a:p>
            <a:fld id="{75CEEAAB-F08D-F141-8686-F10A07A6EA61}" type="slidenum">
              <a:rPr lang="en-US" smtClean="0"/>
              <a:t>26</a:t>
            </a:fld>
            <a:endParaRPr lang="en-US"/>
          </a:p>
        </p:txBody>
      </p:sp>
    </p:spTree>
    <p:extLst>
      <p:ext uri="{BB962C8B-B14F-4D97-AF65-F5344CB8AC3E}">
        <p14:creationId xmlns:p14="http://schemas.microsoft.com/office/powerpoint/2010/main" val="711889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107758F-7BB1-CA47-A740-B6CA76265D98}"/>
              </a:ext>
            </a:extLst>
          </p:cNvPr>
          <p:cNvSpPr>
            <a:spLocks noGrp="1"/>
          </p:cNvSpPr>
          <p:nvPr>
            <p:ph type="title"/>
          </p:nvPr>
        </p:nvSpPr>
        <p:spPr>
          <a:xfrm>
            <a:off x="1458686" y="467418"/>
            <a:ext cx="9255322" cy="1086844"/>
          </a:xfrm>
          <a:solidFill>
            <a:srgbClr val="FFFFFF"/>
          </a:solidFill>
        </p:spPr>
        <p:txBody>
          <a:bodyPr>
            <a:normAutofit/>
          </a:bodyPr>
          <a:lstStyle/>
          <a:p>
            <a:r>
              <a:rPr lang="en-US" sz="2400" b="1" dirty="0">
                <a:latin typeface="Cambria" panose="02040503050406030204" pitchFamily="18" charset="0"/>
              </a:rPr>
              <a:t>Non-ideal theory and historical injustice</a:t>
            </a:r>
          </a:p>
        </p:txBody>
      </p:sp>
      <p:sp>
        <p:nvSpPr>
          <p:cNvPr id="2" name="Content Placeholder 1">
            <a:extLst>
              <a:ext uri="{FF2B5EF4-FFF2-40B4-BE49-F238E27FC236}">
                <a16:creationId xmlns:a16="http://schemas.microsoft.com/office/drawing/2014/main" id="{7C67B5D8-9755-1942-8AA3-A0A88B543009}"/>
              </a:ext>
            </a:extLst>
          </p:cNvPr>
          <p:cNvSpPr>
            <a:spLocks noGrp="1"/>
          </p:cNvSpPr>
          <p:nvPr>
            <p:ph idx="1"/>
          </p:nvPr>
        </p:nvSpPr>
        <p:spPr>
          <a:xfrm>
            <a:off x="1249680" y="1735271"/>
            <a:ext cx="9692640" cy="3874573"/>
          </a:xfrm>
        </p:spPr>
        <p:txBody>
          <a:bodyPr>
            <a:normAutofit/>
          </a:bodyPr>
          <a:lstStyle/>
          <a:p>
            <a:pPr marL="0" indent="0">
              <a:lnSpc>
                <a:spcPct val="90000"/>
              </a:lnSpc>
              <a:buNone/>
            </a:pPr>
            <a:endParaRPr lang="en-US" sz="1900" dirty="0">
              <a:solidFill>
                <a:srgbClr val="404040"/>
              </a:solidFill>
              <a:latin typeface="Cambria" panose="02040503050406030204" pitchFamily="18" charset="0"/>
            </a:endParaRPr>
          </a:p>
          <a:p>
            <a:pPr>
              <a:lnSpc>
                <a:spcPct val="90000"/>
              </a:lnSpc>
            </a:pPr>
            <a:r>
              <a:rPr lang="en-US" sz="2000" dirty="0">
                <a:solidFill>
                  <a:srgbClr val="404040"/>
                </a:solidFill>
                <a:latin typeface="Cambria" panose="02040503050406030204" pitchFamily="18" charset="0"/>
              </a:rPr>
              <a:t>Why does Rawls focus on ideal theory?  If transitional justice is a matter of better approximating ideal justice and rectification is a matter of restoring people to just holdings, ideal theory is </a:t>
            </a:r>
            <a:r>
              <a:rPr lang="en-US" sz="2000" i="1" dirty="0">
                <a:solidFill>
                  <a:srgbClr val="404040"/>
                </a:solidFill>
                <a:latin typeface="Cambria" panose="02040503050406030204" pitchFamily="18" charset="0"/>
              </a:rPr>
              <a:t>prior</a:t>
            </a:r>
            <a:r>
              <a:rPr lang="en-US" sz="2000" dirty="0">
                <a:solidFill>
                  <a:srgbClr val="404040"/>
                </a:solidFill>
                <a:latin typeface="Cambria" panose="02040503050406030204" pitchFamily="18" charset="0"/>
              </a:rPr>
              <a:t> to non-ideal theory.  You can’t give someone directions without knowing their destination.</a:t>
            </a:r>
          </a:p>
          <a:p>
            <a:pPr>
              <a:lnSpc>
                <a:spcPct val="90000"/>
              </a:lnSpc>
            </a:pPr>
            <a:r>
              <a:rPr lang="en-US" sz="2000" dirty="0">
                <a:solidFill>
                  <a:srgbClr val="404040"/>
                </a:solidFill>
                <a:latin typeface="Cambria" panose="02040503050406030204" pitchFamily="18" charset="0"/>
              </a:rPr>
              <a:t>This provides a rationale for what we’ve been doing in this course — discussing practical issues about liberty and justice in the context of theories about the ideals of liberty and justice.</a:t>
            </a:r>
          </a:p>
          <a:p>
            <a:pPr marL="0" indent="0">
              <a:lnSpc>
                <a:spcPct val="90000"/>
              </a:lnSpc>
              <a:buNone/>
            </a:pPr>
            <a:endParaRPr lang="en-US" sz="1900" dirty="0">
              <a:solidFill>
                <a:srgbClr val="404040"/>
              </a:solidFill>
              <a:latin typeface="Cambria" panose="02040503050406030204" pitchFamily="18" charset="0"/>
            </a:endParaRPr>
          </a:p>
        </p:txBody>
      </p:sp>
      <p:sp>
        <p:nvSpPr>
          <p:cNvPr id="4" name="TextBox 3">
            <a:extLst>
              <a:ext uri="{FF2B5EF4-FFF2-40B4-BE49-F238E27FC236}">
                <a16:creationId xmlns:a16="http://schemas.microsoft.com/office/drawing/2014/main" id="{12C94BD0-D144-9449-9E5E-86267D73FE5B}"/>
              </a:ext>
            </a:extLst>
          </p:cNvPr>
          <p:cNvSpPr txBox="1"/>
          <p:nvPr/>
        </p:nvSpPr>
        <p:spPr>
          <a:xfrm>
            <a:off x="7187609" y="510363"/>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05EF02AA-1AC9-5A40-8BC3-3547BFB20CCE}"/>
              </a:ext>
            </a:extLst>
          </p:cNvPr>
          <p:cNvSpPr txBox="1"/>
          <p:nvPr/>
        </p:nvSpPr>
        <p:spPr>
          <a:xfrm>
            <a:off x="1458686" y="1741714"/>
            <a:ext cx="184731" cy="369332"/>
          </a:xfrm>
          <a:prstGeom prst="rect">
            <a:avLst/>
          </a:prstGeom>
          <a:noFill/>
        </p:spPr>
        <p:txBody>
          <a:bodyPr wrap="none" rtlCol="0">
            <a:spAutoFit/>
          </a:bodyPr>
          <a:lstStyle/>
          <a:p>
            <a:endParaRPr lang="en-US" dirty="0"/>
          </a:p>
        </p:txBody>
      </p:sp>
      <p:sp>
        <p:nvSpPr>
          <p:cNvPr id="5" name="Slide Number Placeholder 4">
            <a:extLst>
              <a:ext uri="{FF2B5EF4-FFF2-40B4-BE49-F238E27FC236}">
                <a16:creationId xmlns:a16="http://schemas.microsoft.com/office/drawing/2014/main" id="{57336295-763A-F98D-6FDC-AEF199B118C4}"/>
              </a:ext>
            </a:extLst>
          </p:cNvPr>
          <p:cNvSpPr>
            <a:spLocks noGrp="1"/>
          </p:cNvSpPr>
          <p:nvPr>
            <p:ph type="sldNum" sz="quarter" idx="12"/>
          </p:nvPr>
        </p:nvSpPr>
        <p:spPr/>
        <p:txBody>
          <a:bodyPr/>
          <a:lstStyle/>
          <a:p>
            <a:fld id="{75CEEAAB-F08D-F141-8686-F10A07A6EA61}" type="slidenum">
              <a:rPr lang="en-US" smtClean="0"/>
              <a:t>27</a:t>
            </a:fld>
            <a:endParaRPr lang="en-US"/>
          </a:p>
        </p:txBody>
      </p:sp>
    </p:spTree>
    <p:extLst>
      <p:ext uri="{BB962C8B-B14F-4D97-AF65-F5344CB8AC3E}">
        <p14:creationId xmlns:p14="http://schemas.microsoft.com/office/powerpoint/2010/main" val="2882243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107758F-7BB1-CA47-A740-B6CA76265D98}"/>
              </a:ext>
            </a:extLst>
          </p:cNvPr>
          <p:cNvSpPr>
            <a:spLocks noGrp="1"/>
          </p:cNvSpPr>
          <p:nvPr>
            <p:ph type="title"/>
          </p:nvPr>
        </p:nvSpPr>
        <p:spPr>
          <a:xfrm>
            <a:off x="2231136" y="467418"/>
            <a:ext cx="7729728" cy="928245"/>
          </a:xfrm>
          <a:solidFill>
            <a:srgbClr val="FFFFFF"/>
          </a:solidFill>
        </p:spPr>
        <p:txBody>
          <a:bodyPr>
            <a:normAutofit/>
          </a:bodyPr>
          <a:lstStyle/>
          <a:p>
            <a:r>
              <a:rPr lang="en-US" b="1" dirty="0">
                <a:latin typeface="Cambria" panose="02040503050406030204" pitchFamily="18" charset="0"/>
              </a:rPr>
              <a:t>Rawls’s egalitarian Liberalism</a:t>
            </a:r>
          </a:p>
        </p:txBody>
      </p:sp>
      <p:sp>
        <p:nvSpPr>
          <p:cNvPr id="2" name="Content Placeholder 1">
            <a:extLst>
              <a:ext uri="{FF2B5EF4-FFF2-40B4-BE49-F238E27FC236}">
                <a16:creationId xmlns:a16="http://schemas.microsoft.com/office/drawing/2014/main" id="{7C67B5D8-9755-1942-8AA3-A0A88B543009}"/>
              </a:ext>
            </a:extLst>
          </p:cNvPr>
          <p:cNvSpPr>
            <a:spLocks noGrp="1"/>
          </p:cNvSpPr>
          <p:nvPr>
            <p:ph idx="1"/>
          </p:nvPr>
        </p:nvSpPr>
        <p:spPr>
          <a:xfrm>
            <a:off x="1706244" y="1732548"/>
            <a:ext cx="8779512" cy="3850248"/>
          </a:xfrm>
        </p:spPr>
        <p:txBody>
          <a:bodyPr>
            <a:normAutofit/>
          </a:bodyPr>
          <a:lstStyle/>
          <a:p>
            <a:r>
              <a:rPr lang="en-US" sz="2000" dirty="0">
                <a:solidFill>
                  <a:srgbClr val="404040"/>
                </a:solidFill>
                <a:latin typeface="Cambria" panose="02040503050406030204" pitchFamily="18" charset="0"/>
              </a:rPr>
              <a:t>In </a:t>
            </a:r>
            <a:r>
              <a:rPr lang="en-US" sz="2000" i="1" dirty="0">
                <a:solidFill>
                  <a:srgbClr val="404040"/>
                </a:solidFill>
                <a:latin typeface="Cambria" panose="02040503050406030204" pitchFamily="18" charset="0"/>
              </a:rPr>
              <a:t>A Theory of Justice </a:t>
            </a:r>
            <a:r>
              <a:rPr lang="en-US" sz="2000" dirty="0">
                <a:solidFill>
                  <a:srgbClr val="404040"/>
                </a:solidFill>
                <a:latin typeface="Cambria" panose="02040503050406030204" pitchFamily="18" charset="0"/>
              </a:rPr>
              <a:t>(1971) John Rawls (1921-2002) defends an egalitarian form of liberalism by appeal to a hypothetical social contract.</a:t>
            </a:r>
          </a:p>
          <a:p>
            <a:r>
              <a:rPr lang="en-US" sz="2000" dirty="0">
                <a:solidFill>
                  <a:srgbClr val="404040"/>
                </a:solidFill>
                <a:latin typeface="Cambria" panose="02040503050406030204" pitchFamily="18" charset="0"/>
              </a:rPr>
              <a:t>Rawls is perhaps the most important moral and political philosopher, in the analytic tradition, in the 20</a:t>
            </a:r>
            <a:r>
              <a:rPr lang="en-US" sz="2000" baseline="30000" dirty="0">
                <a:solidFill>
                  <a:srgbClr val="404040"/>
                </a:solidFill>
                <a:latin typeface="Cambria" panose="02040503050406030204" pitchFamily="18" charset="0"/>
              </a:rPr>
              <a:t>th</a:t>
            </a:r>
            <a:r>
              <a:rPr lang="en-US" sz="2000" dirty="0">
                <a:solidFill>
                  <a:srgbClr val="404040"/>
                </a:solidFill>
                <a:latin typeface="Cambria" panose="02040503050406030204" pitchFamily="18" charset="0"/>
              </a:rPr>
              <a:t> century, and </a:t>
            </a:r>
            <a:r>
              <a:rPr lang="en-US" sz="2000" i="1" dirty="0">
                <a:solidFill>
                  <a:srgbClr val="404040"/>
                </a:solidFill>
                <a:latin typeface="Cambria" panose="02040503050406030204" pitchFamily="18" charset="0"/>
              </a:rPr>
              <a:t>A Theory of Justice</a:t>
            </a:r>
            <a:r>
              <a:rPr lang="en-US" sz="2000" dirty="0">
                <a:solidFill>
                  <a:srgbClr val="404040"/>
                </a:solidFill>
                <a:latin typeface="Cambria" panose="02040503050406030204" pitchFamily="18" charset="0"/>
              </a:rPr>
              <a:t> is his most important work. </a:t>
            </a:r>
          </a:p>
          <a:p>
            <a:r>
              <a:rPr lang="en-US" sz="2000" dirty="0">
                <a:solidFill>
                  <a:srgbClr val="404040"/>
                </a:solidFill>
                <a:latin typeface="Cambria" panose="02040503050406030204" pitchFamily="18" charset="0"/>
              </a:rPr>
              <a:t>Rawls calls his egalitarian liberalism </a:t>
            </a:r>
            <a:r>
              <a:rPr lang="en-US" sz="2000" i="1" dirty="0">
                <a:solidFill>
                  <a:srgbClr val="404040"/>
                </a:solidFill>
                <a:latin typeface="Cambria" panose="02040503050406030204" pitchFamily="18" charset="0"/>
              </a:rPr>
              <a:t>Justice as Fairness</a:t>
            </a:r>
            <a:r>
              <a:rPr lang="en-US" sz="2000" dirty="0">
                <a:solidFill>
                  <a:srgbClr val="404040"/>
                </a:solidFill>
                <a:latin typeface="Cambria" panose="02040503050406030204" pitchFamily="18" charset="0"/>
              </a:rPr>
              <a:t>.  It is fitting for us to conclude with a study of Justice as Fairness, because Rawls motivates and defends it as a rival to both utilitarian and libertarian conceptions of liberalism. </a:t>
            </a:r>
          </a:p>
          <a:p>
            <a:endParaRPr lang="en-US" dirty="0">
              <a:solidFill>
                <a:srgbClr val="404040"/>
              </a:solidFill>
              <a:latin typeface="Cambria" panose="02040503050406030204" pitchFamily="18" charset="0"/>
            </a:endParaRPr>
          </a:p>
        </p:txBody>
      </p:sp>
      <p:sp>
        <p:nvSpPr>
          <p:cNvPr id="4" name="TextBox 3">
            <a:extLst>
              <a:ext uri="{FF2B5EF4-FFF2-40B4-BE49-F238E27FC236}">
                <a16:creationId xmlns:a16="http://schemas.microsoft.com/office/drawing/2014/main" id="{12C94BD0-D144-9449-9E5E-86267D73FE5B}"/>
              </a:ext>
            </a:extLst>
          </p:cNvPr>
          <p:cNvSpPr txBox="1"/>
          <p:nvPr/>
        </p:nvSpPr>
        <p:spPr>
          <a:xfrm>
            <a:off x="7187609" y="510363"/>
            <a:ext cx="184731" cy="369332"/>
          </a:xfrm>
          <a:prstGeom prst="rect">
            <a:avLst/>
          </a:prstGeom>
          <a:noFill/>
        </p:spPr>
        <p:txBody>
          <a:bodyPr wrap="none" rtlCol="0">
            <a:spAutoFit/>
          </a:bodyPr>
          <a:lstStyle/>
          <a:p>
            <a:endParaRPr lang="en-US"/>
          </a:p>
        </p:txBody>
      </p:sp>
      <p:sp>
        <p:nvSpPr>
          <p:cNvPr id="5" name="Slide Number Placeholder 4">
            <a:extLst>
              <a:ext uri="{FF2B5EF4-FFF2-40B4-BE49-F238E27FC236}">
                <a16:creationId xmlns:a16="http://schemas.microsoft.com/office/drawing/2014/main" id="{FDCADB1C-9819-1D2A-960F-D99433258D53}"/>
              </a:ext>
            </a:extLst>
          </p:cNvPr>
          <p:cNvSpPr>
            <a:spLocks noGrp="1"/>
          </p:cNvSpPr>
          <p:nvPr>
            <p:ph type="sldNum" sz="quarter" idx="12"/>
          </p:nvPr>
        </p:nvSpPr>
        <p:spPr/>
        <p:txBody>
          <a:bodyPr/>
          <a:lstStyle/>
          <a:p>
            <a:fld id="{75CEEAAB-F08D-F141-8686-F10A07A6EA61}" type="slidenum">
              <a:rPr lang="en-US" smtClean="0"/>
              <a:t>3</a:t>
            </a:fld>
            <a:endParaRPr lang="en-US"/>
          </a:p>
        </p:txBody>
      </p:sp>
    </p:spTree>
    <p:extLst>
      <p:ext uri="{BB962C8B-B14F-4D97-AF65-F5344CB8AC3E}">
        <p14:creationId xmlns:p14="http://schemas.microsoft.com/office/powerpoint/2010/main" val="2067756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107758F-7BB1-CA47-A740-B6CA76265D98}"/>
              </a:ext>
            </a:extLst>
          </p:cNvPr>
          <p:cNvSpPr>
            <a:spLocks noGrp="1"/>
          </p:cNvSpPr>
          <p:nvPr>
            <p:ph type="title"/>
          </p:nvPr>
        </p:nvSpPr>
        <p:spPr>
          <a:xfrm>
            <a:off x="2231136" y="467418"/>
            <a:ext cx="7729728" cy="780738"/>
          </a:xfrm>
          <a:solidFill>
            <a:srgbClr val="FFFFFF"/>
          </a:solidFill>
        </p:spPr>
        <p:txBody>
          <a:bodyPr>
            <a:normAutofit/>
          </a:bodyPr>
          <a:lstStyle/>
          <a:p>
            <a:r>
              <a:rPr lang="en-US" b="1" dirty="0">
                <a:latin typeface="Cambria" panose="02040503050406030204" pitchFamily="18" charset="0"/>
              </a:rPr>
              <a:t>Justice as Fairness</a:t>
            </a:r>
          </a:p>
        </p:txBody>
      </p:sp>
      <p:sp>
        <p:nvSpPr>
          <p:cNvPr id="2" name="Content Placeholder 1">
            <a:extLst>
              <a:ext uri="{FF2B5EF4-FFF2-40B4-BE49-F238E27FC236}">
                <a16:creationId xmlns:a16="http://schemas.microsoft.com/office/drawing/2014/main" id="{7C67B5D8-9755-1942-8AA3-A0A88B543009}"/>
              </a:ext>
            </a:extLst>
          </p:cNvPr>
          <p:cNvSpPr>
            <a:spLocks noGrp="1"/>
          </p:cNvSpPr>
          <p:nvPr>
            <p:ph idx="1"/>
          </p:nvPr>
        </p:nvSpPr>
        <p:spPr>
          <a:xfrm>
            <a:off x="1249680" y="1472981"/>
            <a:ext cx="9692640" cy="4136863"/>
          </a:xfrm>
        </p:spPr>
        <p:txBody>
          <a:bodyPr>
            <a:normAutofit lnSpcReduction="10000"/>
          </a:bodyPr>
          <a:lstStyle/>
          <a:p>
            <a:pPr>
              <a:lnSpc>
                <a:spcPct val="90000"/>
              </a:lnSpc>
            </a:pPr>
            <a:r>
              <a:rPr lang="en-US" sz="2000" dirty="0">
                <a:solidFill>
                  <a:srgbClr val="404040"/>
                </a:solidFill>
                <a:latin typeface="Cambria" panose="02040503050406030204" pitchFamily="18" charset="0"/>
              </a:rPr>
              <a:t>The basic structure of society is just </a:t>
            </a:r>
            <a:r>
              <a:rPr lang="en-US" sz="2000" dirty="0" err="1">
                <a:solidFill>
                  <a:srgbClr val="404040"/>
                </a:solidFill>
                <a:latin typeface="Cambria" panose="02040503050406030204" pitchFamily="18" charset="0"/>
              </a:rPr>
              <a:t>iff</a:t>
            </a:r>
            <a:r>
              <a:rPr lang="en-US" sz="2000" dirty="0">
                <a:solidFill>
                  <a:srgbClr val="404040"/>
                </a:solidFill>
                <a:latin typeface="Cambria" panose="02040503050406030204" pitchFamily="18" charset="0"/>
              </a:rPr>
              <a:t> it satisfies principles that </a:t>
            </a:r>
            <a:r>
              <a:rPr lang="en-US" sz="2000" i="1" dirty="0">
                <a:solidFill>
                  <a:srgbClr val="404040"/>
                </a:solidFill>
                <a:latin typeface="Cambria" panose="02040503050406030204" pitchFamily="18" charset="0"/>
              </a:rPr>
              <a:t>would</a:t>
            </a:r>
            <a:r>
              <a:rPr lang="en-US" sz="2000" dirty="0">
                <a:solidFill>
                  <a:srgbClr val="404040"/>
                </a:solidFill>
                <a:latin typeface="Cambria" panose="02040503050406030204" pitchFamily="18" charset="0"/>
              </a:rPr>
              <a:t> be chosen by contractors in </a:t>
            </a:r>
            <a:r>
              <a:rPr lang="en-US" sz="2000" i="1" dirty="0">
                <a:solidFill>
                  <a:srgbClr val="404040"/>
                </a:solidFill>
                <a:latin typeface="Cambria" panose="02040503050406030204" pitchFamily="18" charset="0"/>
              </a:rPr>
              <a:t>fair</a:t>
            </a:r>
            <a:r>
              <a:rPr lang="en-US" sz="2000" dirty="0">
                <a:solidFill>
                  <a:srgbClr val="404040"/>
                </a:solidFill>
                <a:latin typeface="Cambria" panose="02040503050406030204" pitchFamily="18" charset="0"/>
              </a:rPr>
              <a:t> initial conditions.</a:t>
            </a:r>
          </a:p>
          <a:p>
            <a:pPr>
              <a:lnSpc>
                <a:spcPct val="90000"/>
              </a:lnSpc>
            </a:pPr>
            <a:r>
              <a:rPr lang="en-US" sz="2000" dirty="0">
                <a:solidFill>
                  <a:srgbClr val="404040"/>
                </a:solidFill>
                <a:latin typeface="Cambria" panose="02040503050406030204" pitchFamily="18" charset="0"/>
              </a:rPr>
              <a:t>The contract is </a:t>
            </a:r>
            <a:r>
              <a:rPr lang="en-US" sz="2000" i="1" dirty="0">
                <a:solidFill>
                  <a:srgbClr val="404040"/>
                </a:solidFill>
                <a:latin typeface="Cambria" panose="02040503050406030204" pitchFamily="18" charset="0"/>
              </a:rPr>
              <a:t>hypothetical</a:t>
            </a:r>
            <a:r>
              <a:rPr lang="en-US" sz="2000" dirty="0">
                <a:solidFill>
                  <a:srgbClr val="404040"/>
                </a:solidFill>
                <a:latin typeface="Cambria" panose="02040503050406030204" pitchFamily="18" charset="0"/>
              </a:rPr>
              <a:t> and </a:t>
            </a:r>
            <a:r>
              <a:rPr lang="en-US" sz="2000" i="1" dirty="0">
                <a:solidFill>
                  <a:srgbClr val="404040"/>
                </a:solidFill>
                <a:latin typeface="Cambria" panose="02040503050406030204" pitchFamily="18" charset="0"/>
              </a:rPr>
              <a:t>moralized</a:t>
            </a:r>
            <a:r>
              <a:rPr lang="en-US" sz="2000" dirty="0">
                <a:solidFill>
                  <a:srgbClr val="404040"/>
                </a:solidFill>
                <a:latin typeface="Cambria" panose="02040503050406030204" pitchFamily="18" charset="0"/>
              </a:rPr>
              <a:t>.</a:t>
            </a:r>
          </a:p>
          <a:p>
            <a:pPr>
              <a:lnSpc>
                <a:spcPct val="90000"/>
              </a:lnSpc>
            </a:pPr>
            <a:r>
              <a:rPr lang="en-US" sz="2000" dirty="0">
                <a:solidFill>
                  <a:srgbClr val="404040"/>
                </a:solidFill>
                <a:latin typeface="Cambria" panose="02040503050406030204" pitchFamily="18" charset="0"/>
              </a:rPr>
              <a:t>Rawls needs to specify both fair initial contractual circumstances and the principles that would be chosen in these circumstances.</a:t>
            </a:r>
          </a:p>
          <a:p>
            <a:pPr>
              <a:lnSpc>
                <a:spcPct val="90000"/>
              </a:lnSpc>
            </a:pPr>
            <a:r>
              <a:rPr lang="en-US" sz="2000" dirty="0">
                <a:solidFill>
                  <a:srgbClr val="404040"/>
                </a:solidFill>
                <a:latin typeface="Cambria" panose="02040503050406030204" pitchFamily="18" charset="0"/>
              </a:rPr>
              <a:t>Fair contractual circumstances are modeled in the Original Position in which contractors deliberate behind a Veil of Ignorance.</a:t>
            </a:r>
          </a:p>
          <a:p>
            <a:pPr>
              <a:lnSpc>
                <a:spcPct val="90000"/>
              </a:lnSpc>
            </a:pPr>
            <a:r>
              <a:rPr lang="en-US" sz="2000" dirty="0">
                <a:solidFill>
                  <a:srgbClr val="404040"/>
                </a:solidFill>
                <a:latin typeface="Cambria" panose="02040503050406030204" pitchFamily="18" charset="0"/>
              </a:rPr>
              <a:t>Rawls argues that OPs will choose two principles of justice as part of the Special Conception (for societies above a threshold of economic development).</a:t>
            </a:r>
          </a:p>
          <a:p>
            <a:pPr marL="914400" lvl="1" indent="-457200">
              <a:lnSpc>
                <a:spcPct val="90000"/>
              </a:lnSpc>
              <a:buAutoNum type="arabicPeriod"/>
            </a:pPr>
            <a:r>
              <a:rPr lang="en-US" sz="2000" dirty="0">
                <a:solidFill>
                  <a:srgbClr val="404040"/>
                </a:solidFill>
                <a:latin typeface="Cambria" panose="02040503050406030204" pitchFamily="18" charset="0"/>
              </a:rPr>
              <a:t>First Principle: Equal Basic Liberties</a:t>
            </a:r>
          </a:p>
          <a:p>
            <a:pPr marL="914400" lvl="1" indent="-457200">
              <a:lnSpc>
                <a:spcPct val="90000"/>
              </a:lnSpc>
              <a:buFont typeface="+mj-lt"/>
              <a:buAutoNum type="arabicPeriod"/>
            </a:pPr>
            <a:r>
              <a:rPr lang="en-US" sz="2000" dirty="0">
                <a:solidFill>
                  <a:srgbClr val="404040"/>
                </a:solidFill>
                <a:latin typeface="Cambria" panose="02040503050406030204" pitchFamily="18" charset="0"/>
              </a:rPr>
              <a:t>Second Principle: (a) Difference Principle and (b) Fair Equality of Opportunity.</a:t>
            </a:r>
          </a:p>
          <a:p>
            <a:pPr indent="0">
              <a:lnSpc>
                <a:spcPct val="90000"/>
              </a:lnSpc>
              <a:buNone/>
            </a:pPr>
            <a:r>
              <a:rPr lang="en-US" sz="2000" dirty="0">
                <a:solidFill>
                  <a:srgbClr val="404040"/>
                </a:solidFill>
                <a:latin typeface="Cambria" panose="02040503050406030204" pitchFamily="18" charset="0"/>
              </a:rPr>
              <a:t>(1) is prior to (2), and (2b) is prior to (2a).</a:t>
            </a:r>
          </a:p>
          <a:p>
            <a:pPr marL="457200" lvl="1" indent="0">
              <a:lnSpc>
                <a:spcPct val="90000"/>
              </a:lnSpc>
              <a:buNone/>
            </a:pPr>
            <a:endParaRPr lang="en-US" sz="1100" dirty="0">
              <a:solidFill>
                <a:srgbClr val="404040"/>
              </a:solidFill>
            </a:endParaRPr>
          </a:p>
        </p:txBody>
      </p:sp>
      <p:sp>
        <p:nvSpPr>
          <p:cNvPr id="4" name="TextBox 3">
            <a:extLst>
              <a:ext uri="{FF2B5EF4-FFF2-40B4-BE49-F238E27FC236}">
                <a16:creationId xmlns:a16="http://schemas.microsoft.com/office/drawing/2014/main" id="{12C94BD0-D144-9449-9E5E-86267D73FE5B}"/>
              </a:ext>
            </a:extLst>
          </p:cNvPr>
          <p:cNvSpPr txBox="1"/>
          <p:nvPr/>
        </p:nvSpPr>
        <p:spPr>
          <a:xfrm>
            <a:off x="7187609" y="510363"/>
            <a:ext cx="184731" cy="369332"/>
          </a:xfrm>
          <a:prstGeom prst="rect">
            <a:avLst/>
          </a:prstGeom>
          <a:noFill/>
        </p:spPr>
        <p:txBody>
          <a:bodyPr wrap="none" rtlCol="0">
            <a:spAutoFit/>
          </a:bodyPr>
          <a:lstStyle/>
          <a:p>
            <a:endParaRPr lang="en-US"/>
          </a:p>
        </p:txBody>
      </p:sp>
      <p:sp>
        <p:nvSpPr>
          <p:cNvPr id="5" name="Slide Number Placeholder 4">
            <a:extLst>
              <a:ext uri="{FF2B5EF4-FFF2-40B4-BE49-F238E27FC236}">
                <a16:creationId xmlns:a16="http://schemas.microsoft.com/office/drawing/2014/main" id="{7DCD786D-0A75-BBD3-77B7-FE6CEF966C8B}"/>
              </a:ext>
            </a:extLst>
          </p:cNvPr>
          <p:cNvSpPr>
            <a:spLocks noGrp="1"/>
          </p:cNvSpPr>
          <p:nvPr>
            <p:ph type="sldNum" sz="quarter" idx="12"/>
          </p:nvPr>
        </p:nvSpPr>
        <p:spPr/>
        <p:txBody>
          <a:bodyPr/>
          <a:lstStyle/>
          <a:p>
            <a:fld id="{75CEEAAB-F08D-F141-8686-F10A07A6EA61}" type="slidenum">
              <a:rPr lang="en-US" smtClean="0"/>
              <a:t>4</a:t>
            </a:fld>
            <a:endParaRPr lang="en-US"/>
          </a:p>
        </p:txBody>
      </p:sp>
    </p:spTree>
    <p:extLst>
      <p:ext uri="{BB962C8B-B14F-4D97-AF65-F5344CB8AC3E}">
        <p14:creationId xmlns:p14="http://schemas.microsoft.com/office/powerpoint/2010/main" val="446063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107758F-7BB1-CA47-A740-B6CA76265D98}"/>
              </a:ext>
            </a:extLst>
          </p:cNvPr>
          <p:cNvSpPr>
            <a:spLocks noGrp="1"/>
          </p:cNvSpPr>
          <p:nvPr>
            <p:ph type="title"/>
          </p:nvPr>
        </p:nvSpPr>
        <p:spPr>
          <a:xfrm>
            <a:off x="2231136" y="467418"/>
            <a:ext cx="7729728" cy="936846"/>
          </a:xfrm>
          <a:solidFill>
            <a:srgbClr val="FFFFFF"/>
          </a:solidFill>
        </p:spPr>
        <p:txBody>
          <a:bodyPr>
            <a:normAutofit/>
          </a:bodyPr>
          <a:lstStyle/>
          <a:p>
            <a:r>
              <a:rPr lang="en-US" b="1" dirty="0">
                <a:latin typeface="Cambria" panose="02040503050406030204" pitchFamily="18" charset="0"/>
              </a:rPr>
              <a:t>Rawls’s principles</a:t>
            </a:r>
          </a:p>
        </p:txBody>
      </p:sp>
      <p:sp>
        <p:nvSpPr>
          <p:cNvPr id="2" name="Content Placeholder 1">
            <a:extLst>
              <a:ext uri="{FF2B5EF4-FFF2-40B4-BE49-F238E27FC236}">
                <a16:creationId xmlns:a16="http://schemas.microsoft.com/office/drawing/2014/main" id="{7C67B5D8-9755-1942-8AA3-A0A88B543009}"/>
              </a:ext>
            </a:extLst>
          </p:cNvPr>
          <p:cNvSpPr>
            <a:spLocks noGrp="1"/>
          </p:cNvSpPr>
          <p:nvPr>
            <p:ph idx="1"/>
          </p:nvPr>
        </p:nvSpPr>
        <p:spPr>
          <a:xfrm>
            <a:off x="1249679" y="1591716"/>
            <a:ext cx="9692639" cy="4018128"/>
          </a:xfrm>
        </p:spPr>
        <p:txBody>
          <a:bodyPr>
            <a:normAutofit lnSpcReduction="10000"/>
          </a:bodyPr>
          <a:lstStyle/>
          <a:p>
            <a:pPr>
              <a:lnSpc>
                <a:spcPct val="90000"/>
              </a:lnSpc>
            </a:pPr>
            <a:r>
              <a:rPr lang="en-US" sz="2000" dirty="0">
                <a:solidFill>
                  <a:srgbClr val="404040"/>
                </a:solidFill>
                <a:latin typeface="Cambria" panose="02040503050406030204" pitchFamily="18" charset="0"/>
              </a:rPr>
              <a:t>Each person is to have an equal right to the most extensive total system of equal basic liberties compatible with a similar system of liberty for all [</a:t>
            </a:r>
            <a:r>
              <a:rPr lang="en-US" sz="2000" i="1" dirty="0">
                <a:solidFill>
                  <a:srgbClr val="404040"/>
                </a:solidFill>
                <a:latin typeface="Cambria" panose="02040503050406030204" pitchFamily="18" charset="0"/>
              </a:rPr>
              <a:t>Equal Basic Liberties</a:t>
            </a:r>
            <a:r>
              <a:rPr lang="en-US" sz="2000" dirty="0">
                <a:solidFill>
                  <a:srgbClr val="404040"/>
                </a:solidFill>
                <a:latin typeface="Cambria" panose="02040503050406030204" pitchFamily="18" charset="0"/>
              </a:rPr>
              <a:t>].</a:t>
            </a:r>
          </a:p>
          <a:p>
            <a:pPr>
              <a:lnSpc>
                <a:spcPct val="90000"/>
              </a:lnSpc>
            </a:pPr>
            <a:r>
              <a:rPr lang="en-US" sz="2000" dirty="0">
                <a:solidFill>
                  <a:srgbClr val="404040"/>
                </a:solidFill>
                <a:latin typeface="Cambria" panose="02040503050406030204" pitchFamily="18" charset="0"/>
              </a:rPr>
              <a:t>Social and economic inequalities are to be arranged so that they are both (a) to the greatest benefit of the least advantaged … [the </a:t>
            </a:r>
            <a:r>
              <a:rPr lang="en-US" sz="2000" i="1" dirty="0">
                <a:solidFill>
                  <a:srgbClr val="404040"/>
                </a:solidFill>
                <a:latin typeface="Cambria" panose="02040503050406030204" pitchFamily="18" charset="0"/>
              </a:rPr>
              <a:t>Difference Principle</a:t>
            </a:r>
            <a:r>
              <a:rPr lang="en-US" sz="2000" dirty="0">
                <a:solidFill>
                  <a:srgbClr val="404040"/>
                </a:solidFill>
                <a:latin typeface="Cambria" panose="02040503050406030204" pitchFamily="18" charset="0"/>
              </a:rPr>
              <a:t>] and (b) attached to offices and positions open to all under conditions of fair equality of opportunity [</a:t>
            </a:r>
            <a:r>
              <a:rPr lang="en-US" sz="2000" i="1" dirty="0">
                <a:solidFill>
                  <a:srgbClr val="404040"/>
                </a:solidFill>
                <a:latin typeface="Cambria" panose="02040503050406030204" pitchFamily="18" charset="0"/>
              </a:rPr>
              <a:t>Fair Equality of Opportunity</a:t>
            </a:r>
            <a:r>
              <a:rPr lang="en-US" sz="2000" dirty="0">
                <a:solidFill>
                  <a:srgbClr val="404040"/>
                </a:solidFill>
                <a:latin typeface="Cambria" panose="02040503050406030204" pitchFamily="18" charset="0"/>
              </a:rPr>
              <a:t>]. </a:t>
            </a:r>
          </a:p>
          <a:p>
            <a:pPr>
              <a:lnSpc>
                <a:spcPct val="90000"/>
              </a:lnSpc>
            </a:pPr>
            <a:r>
              <a:rPr lang="en-US" sz="2000" dirty="0">
                <a:solidFill>
                  <a:srgbClr val="404040"/>
                </a:solidFill>
                <a:latin typeface="Cambria" panose="02040503050406030204" pitchFamily="18" charset="0"/>
              </a:rPr>
              <a:t>The currency of justice for Rawls is </a:t>
            </a:r>
            <a:r>
              <a:rPr lang="en-US" sz="2000" i="1" dirty="0">
                <a:solidFill>
                  <a:srgbClr val="404040"/>
                </a:solidFill>
                <a:latin typeface="Cambria" panose="02040503050406030204" pitchFamily="18" charset="0"/>
              </a:rPr>
              <a:t>primary goods </a:t>
            </a:r>
            <a:r>
              <a:rPr lang="en-US" sz="2000" dirty="0">
                <a:solidFill>
                  <a:srgbClr val="404040"/>
                </a:solidFill>
                <a:latin typeface="Cambria" panose="02040503050406030204" pitchFamily="18" charset="0"/>
              </a:rPr>
              <a:t>— maximally flexible assets that it is rational to want whatever else one wants, including rights and liberties, opportunities and powers, income and wealth, and the social bases of self-respect. </a:t>
            </a:r>
          </a:p>
          <a:p>
            <a:pPr>
              <a:lnSpc>
                <a:spcPct val="90000"/>
              </a:lnSpc>
            </a:pPr>
            <a:r>
              <a:rPr lang="en-US" sz="2000" dirty="0">
                <a:solidFill>
                  <a:srgbClr val="404040"/>
                </a:solidFill>
                <a:latin typeface="Cambria" panose="02040503050406030204" pitchFamily="18" charset="0"/>
              </a:rPr>
              <a:t>The two (three) principles regulate different goods: liberties; opportunities; and other social and economic goods, including income.</a:t>
            </a:r>
          </a:p>
          <a:p>
            <a:pPr>
              <a:lnSpc>
                <a:spcPct val="90000"/>
              </a:lnSpc>
            </a:pPr>
            <a:r>
              <a:rPr lang="en-US" sz="2000" dirty="0">
                <a:solidFill>
                  <a:srgbClr val="404040"/>
                </a:solidFill>
                <a:latin typeface="Cambria" panose="02040503050406030204" pitchFamily="18" charset="0"/>
              </a:rPr>
              <a:t>The Special Conception is egalitarian about liberties and opportunities but accepts the Difference Principle for other primary goods.</a:t>
            </a:r>
          </a:p>
          <a:p>
            <a:pPr>
              <a:lnSpc>
                <a:spcPct val="90000"/>
              </a:lnSpc>
            </a:pPr>
            <a:endParaRPr lang="en-US" sz="2000" dirty="0">
              <a:solidFill>
                <a:srgbClr val="404040"/>
              </a:solidFill>
              <a:latin typeface="Cambria" panose="02040503050406030204" pitchFamily="18" charset="0"/>
            </a:endParaRPr>
          </a:p>
          <a:p>
            <a:pPr marL="0" indent="0">
              <a:lnSpc>
                <a:spcPct val="90000"/>
              </a:lnSpc>
              <a:buNone/>
            </a:pPr>
            <a:endParaRPr lang="en-US" sz="1300" dirty="0">
              <a:solidFill>
                <a:srgbClr val="404040"/>
              </a:solidFill>
            </a:endParaRPr>
          </a:p>
        </p:txBody>
      </p:sp>
      <p:sp>
        <p:nvSpPr>
          <p:cNvPr id="4" name="TextBox 3">
            <a:extLst>
              <a:ext uri="{FF2B5EF4-FFF2-40B4-BE49-F238E27FC236}">
                <a16:creationId xmlns:a16="http://schemas.microsoft.com/office/drawing/2014/main" id="{12C94BD0-D144-9449-9E5E-86267D73FE5B}"/>
              </a:ext>
            </a:extLst>
          </p:cNvPr>
          <p:cNvSpPr txBox="1"/>
          <p:nvPr/>
        </p:nvSpPr>
        <p:spPr>
          <a:xfrm>
            <a:off x="7187609" y="510363"/>
            <a:ext cx="184731" cy="369332"/>
          </a:xfrm>
          <a:prstGeom prst="rect">
            <a:avLst/>
          </a:prstGeom>
          <a:noFill/>
        </p:spPr>
        <p:txBody>
          <a:bodyPr wrap="none" rtlCol="0">
            <a:spAutoFit/>
          </a:bodyPr>
          <a:lstStyle/>
          <a:p>
            <a:endParaRPr lang="en-US"/>
          </a:p>
        </p:txBody>
      </p:sp>
      <p:sp>
        <p:nvSpPr>
          <p:cNvPr id="5" name="Slide Number Placeholder 4">
            <a:extLst>
              <a:ext uri="{FF2B5EF4-FFF2-40B4-BE49-F238E27FC236}">
                <a16:creationId xmlns:a16="http://schemas.microsoft.com/office/drawing/2014/main" id="{BE521CC3-05B0-987B-34EB-B721195D344D}"/>
              </a:ext>
            </a:extLst>
          </p:cNvPr>
          <p:cNvSpPr>
            <a:spLocks noGrp="1"/>
          </p:cNvSpPr>
          <p:nvPr>
            <p:ph type="sldNum" sz="quarter" idx="12"/>
          </p:nvPr>
        </p:nvSpPr>
        <p:spPr/>
        <p:txBody>
          <a:bodyPr/>
          <a:lstStyle/>
          <a:p>
            <a:fld id="{75CEEAAB-F08D-F141-8686-F10A07A6EA61}" type="slidenum">
              <a:rPr lang="en-US" smtClean="0"/>
              <a:t>5</a:t>
            </a:fld>
            <a:endParaRPr lang="en-US"/>
          </a:p>
        </p:txBody>
      </p:sp>
    </p:spTree>
    <p:extLst>
      <p:ext uri="{BB962C8B-B14F-4D97-AF65-F5344CB8AC3E}">
        <p14:creationId xmlns:p14="http://schemas.microsoft.com/office/powerpoint/2010/main" val="335622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966A4D4-049A-4389-B407-0E7091A0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107758F-7BB1-CA47-A740-B6CA76265D98}"/>
              </a:ext>
            </a:extLst>
          </p:cNvPr>
          <p:cNvSpPr>
            <a:spLocks noGrp="1"/>
          </p:cNvSpPr>
          <p:nvPr>
            <p:ph type="title"/>
          </p:nvPr>
        </p:nvSpPr>
        <p:spPr>
          <a:xfrm>
            <a:off x="804672" y="640081"/>
            <a:ext cx="4475892" cy="1184096"/>
          </a:xfrm>
          <a:solidFill>
            <a:srgbClr val="FFFFFF"/>
          </a:solidFill>
          <a:ln>
            <a:solidFill>
              <a:srgbClr val="404040"/>
            </a:solidFill>
          </a:ln>
        </p:spPr>
        <p:txBody>
          <a:bodyPr>
            <a:normAutofit/>
          </a:bodyPr>
          <a:lstStyle/>
          <a:p>
            <a:r>
              <a:rPr lang="en-US" b="1" dirty="0">
                <a:latin typeface="Cambria" panose="02040503050406030204" pitchFamily="18" charset="0"/>
              </a:rPr>
              <a:t>The Difference Principle</a:t>
            </a:r>
          </a:p>
        </p:txBody>
      </p:sp>
      <p:sp>
        <p:nvSpPr>
          <p:cNvPr id="2" name="Content Placeholder 1">
            <a:extLst>
              <a:ext uri="{FF2B5EF4-FFF2-40B4-BE49-F238E27FC236}">
                <a16:creationId xmlns:a16="http://schemas.microsoft.com/office/drawing/2014/main" id="{7C67B5D8-9755-1942-8AA3-A0A88B543009}"/>
              </a:ext>
            </a:extLst>
          </p:cNvPr>
          <p:cNvSpPr>
            <a:spLocks noGrp="1"/>
          </p:cNvSpPr>
          <p:nvPr>
            <p:ph idx="1"/>
          </p:nvPr>
        </p:nvSpPr>
        <p:spPr>
          <a:xfrm>
            <a:off x="372979" y="2129589"/>
            <a:ext cx="5462337" cy="3982453"/>
          </a:xfrm>
        </p:spPr>
        <p:txBody>
          <a:bodyPr>
            <a:noAutofit/>
          </a:bodyPr>
          <a:lstStyle/>
          <a:p>
            <a:pPr>
              <a:lnSpc>
                <a:spcPct val="90000"/>
              </a:lnSpc>
            </a:pPr>
            <a:r>
              <a:rPr lang="en-US" sz="2000" dirty="0">
                <a:solidFill>
                  <a:srgbClr val="FFFFFF"/>
                </a:solidFill>
                <a:latin typeface="Cambria" panose="02040503050406030204" pitchFamily="18" charset="0"/>
              </a:rPr>
              <a:t>Rawls thinks equality (the highest equal distribution) should be the baseline but that we should introduce inequalities that are to everyone’s advantage and are Pareto superior to that baseline.</a:t>
            </a:r>
          </a:p>
          <a:p>
            <a:pPr>
              <a:lnSpc>
                <a:spcPct val="90000"/>
              </a:lnSpc>
            </a:pPr>
            <a:r>
              <a:rPr lang="en-US" sz="2000" dirty="0">
                <a:solidFill>
                  <a:srgbClr val="FFFFFF"/>
                </a:solidFill>
                <a:latin typeface="Cambria" panose="02040503050406030204" pitchFamily="18" charset="0"/>
              </a:rPr>
              <a:t>Rawls thinks that it would be irrational to prefer equality to a system that allowed inequalities that benefited everyone, including the worst-off.</a:t>
            </a:r>
          </a:p>
          <a:p>
            <a:pPr>
              <a:lnSpc>
                <a:spcPct val="90000"/>
              </a:lnSpc>
            </a:pPr>
            <a:r>
              <a:rPr lang="en-US" sz="2000" dirty="0">
                <a:solidFill>
                  <a:srgbClr val="FFFFFF"/>
                </a:solidFill>
                <a:latin typeface="Cambria" panose="02040503050406030204" pitchFamily="18" charset="0"/>
              </a:rPr>
              <a:t>Strict equality requires D1; utilitarianism requires D3; the Difference Principle requires D2.</a:t>
            </a:r>
          </a:p>
        </p:txBody>
      </p:sp>
      <p:sp>
        <p:nvSpPr>
          <p:cNvPr id="13" name="Rectangle 12">
            <a:extLst>
              <a:ext uri="{FF2B5EF4-FFF2-40B4-BE49-F238E27FC236}">
                <a16:creationId xmlns:a16="http://schemas.microsoft.com/office/drawing/2014/main" id="{B5899359-8523-4D4D-B568-3FDFAF98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E9C9585-DA89-4D7E-BCDF-576461A1A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2C94BD0-D144-9449-9E5E-86267D73FE5B}"/>
              </a:ext>
            </a:extLst>
          </p:cNvPr>
          <p:cNvSpPr txBox="1"/>
          <p:nvPr/>
        </p:nvSpPr>
        <p:spPr>
          <a:xfrm>
            <a:off x="7187609" y="510363"/>
            <a:ext cx="184731" cy="369332"/>
          </a:xfrm>
          <a:prstGeom prst="rect">
            <a:avLst/>
          </a:prstGeom>
          <a:noFill/>
        </p:spPr>
        <p:txBody>
          <a:bodyPr wrap="none" rtlCol="0">
            <a:spAutoFit/>
          </a:bodyPr>
          <a:lstStyle/>
          <a:p>
            <a:endParaRPr lang="en-US"/>
          </a:p>
        </p:txBody>
      </p:sp>
      <p:graphicFrame>
        <p:nvGraphicFramePr>
          <p:cNvPr id="6" name="Table 5">
            <a:extLst>
              <a:ext uri="{FF2B5EF4-FFF2-40B4-BE49-F238E27FC236}">
                <a16:creationId xmlns:a16="http://schemas.microsoft.com/office/drawing/2014/main" id="{1EFEBD8F-F395-3C4D-A2A4-033929DAC980}"/>
              </a:ext>
            </a:extLst>
          </p:cNvPr>
          <p:cNvGraphicFramePr>
            <a:graphicFrameLocks noGrp="1"/>
          </p:cNvGraphicFramePr>
          <p:nvPr>
            <p:extLst>
              <p:ext uri="{D42A27DB-BD31-4B8C-83A1-F6EECF244321}">
                <p14:modId xmlns:p14="http://schemas.microsoft.com/office/powerpoint/2010/main" val="1016176526"/>
              </p:ext>
            </p:extLst>
          </p:nvPr>
        </p:nvGraphicFramePr>
        <p:xfrm>
          <a:off x="7064692" y="1824176"/>
          <a:ext cx="4159569" cy="2892980"/>
        </p:xfrm>
        <a:graphic>
          <a:graphicData uri="http://schemas.openxmlformats.org/drawingml/2006/table">
            <a:tbl>
              <a:tblPr firstRow="1" bandRow="1">
                <a:tableStyleId>{0505E3EF-67EA-436B-97B2-0124C06EBD24}</a:tableStyleId>
              </a:tblPr>
              <a:tblGrid>
                <a:gridCol w="1091259">
                  <a:extLst>
                    <a:ext uri="{9D8B030D-6E8A-4147-A177-3AD203B41FA5}">
                      <a16:colId xmlns:a16="http://schemas.microsoft.com/office/drawing/2014/main" val="2604548385"/>
                    </a:ext>
                  </a:extLst>
                </a:gridCol>
                <a:gridCol w="1022770">
                  <a:extLst>
                    <a:ext uri="{9D8B030D-6E8A-4147-A177-3AD203B41FA5}">
                      <a16:colId xmlns:a16="http://schemas.microsoft.com/office/drawing/2014/main" val="1821836366"/>
                    </a:ext>
                  </a:extLst>
                </a:gridCol>
                <a:gridCol w="1022770">
                  <a:extLst>
                    <a:ext uri="{9D8B030D-6E8A-4147-A177-3AD203B41FA5}">
                      <a16:colId xmlns:a16="http://schemas.microsoft.com/office/drawing/2014/main" val="1099554837"/>
                    </a:ext>
                  </a:extLst>
                </a:gridCol>
                <a:gridCol w="1022770">
                  <a:extLst>
                    <a:ext uri="{9D8B030D-6E8A-4147-A177-3AD203B41FA5}">
                      <a16:colId xmlns:a16="http://schemas.microsoft.com/office/drawing/2014/main" val="3023439371"/>
                    </a:ext>
                  </a:extLst>
                </a:gridCol>
              </a:tblGrid>
              <a:tr h="723245">
                <a:tc>
                  <a:txBody>
                    <a:bodyPr/>
                    <a:lstStyle/>
                    <a:p>
                      <a:pPr algn="ctr"/>
                      <a:endParaRPr lang="en-US" sz="3200" b="1"/>
                    </a:p>
                  </a:txBody>
                  <a:tcPr marL="164374" marR="164374" marT="82187" marB="82187"/>
                </a:tc>
                <a:tc>
                  <a:txBody>
                    <a:bodyPr/>
                    <a:lstStyle/>
                    <a:p>
                      <a:pPr algn="ctr"/>
                      <a:r>
                        <a:rPr lang="en-US" sz="3200" b="1"/>
                        <a:t>A</a:t>
                      </a:r>
                    </a:p>
                  </a:txBody>
                  <a:tcPr marL="164374" marR="164374" marT="82187" marB="82187"/>
                </a:tc>
                <a:tc>
                  <a:txBody>
                    <a:bodyPr/>
                    <a:lstStyle/>
                    <a:p>
                      <a:pPr algn="ctr"/>
                      <a:r>
                        <a:rPr lang="en-US" sz="3200" b="1"/>
                        <a:t>B</a:t>
                      </a:r>
                    </a:p>
                  </a:txBody>
                  <a:tcPr marL="164374" marR="164374" marT="82187" marB="82187"/>
                </a:tc>
                <a:tc>
                  <a:txBody>
                    <a:bodyPr/>
                    <a:lstStyle/>
                    <a:p>
                      <a:pPr algn="ctr"/>
                      <a:r>
                        <a:rPr lang="en-US" sz="3200" b="1"/>
                        <a:t>C</a:t>
                      </a:r>
                    </a:p>
                  </a:txBody>
                  <a:tcPr marL="164374" marR="164374" marT="82187" marB="82187"/>
                </a:tc>
                <a:extLst>
                  <a:ext uri="{0D108BD9-81ED-4DB2-BD59-A6C34878D82A}">
                    <a16:rowId xmlns:a16="http://schemas.microsoft.com/office/drawing/2014/main" val="2874991579"/>
                  </a:ext>
                </a:extLst>
              </a:tr>
              <a:tr h="723245">
                <a:tc>
                  <a:txBody>
                    <a:bodyPr/>
                    <a:lstStyle/>
                    <a:p>
                      <a:pPr algn="ctr"/>
                      <a:r>
                        <a:rPr lang="en-US" sz="3200" b="1"/>
                        <a:t>D1</a:t>
                      </a:r>
                    </a:p>
                  </a:txBody>
                  <a:tcPr marL="164374" marR="164374" marT="82187" marB="82187"/>
                </a:tc>
                <a:tc>
                  <a:txBody>
                    <a:bodyPr/>
                    <a:lstStyle/>
                    <a:p>
                      <a:pPr algn="ctr"/>
                      <a:r>
                        <a:rPr lang="en-US" sz="3200" b="1"/>
                        <a:t>10</a:t>
                      </a:r>
                    </a:p>
                  </a:txBody>
                  <a:tcPr marL="164374" marR="164374" marT="82187" marB="82187"/>
                </a:tc>
                <a:tc>
                  <a:txBody>
                    <a:bodyPr/>
                    <a:lstStyle/>
                    <a:p>
                      <a:pPr algn="ctr"/>
                      <a:r>
                        <a:rPr lang="en-US" sz="3200" b="1"/>
                        <a:t>10</a:t>
                      </a:r>
                    </a:p>
                  </a:txBody>
                  <a:tcPr marL="164374" marR="164374" marT="82187" marB="82187"/>
                </a:tc>
                <a:tc>
                  <a:txBody>
                    <a:bodyPr/>
                    <a:lstStyle/>
                    <a:p>
                      <a:pPr algn="ctr"/>
                      <a:r>
                        <a:rPr lang="en-US" sz="3200" b="1"/>
                        <a:t>10</a:t>
                      </a:r>
                    </a:p>
                  </a:txBody>
                  <a:tcPr marL="164374" marR="164374" marT="82187" marB="82187"/>
                </a:tc>
                <a:extLst>
                  <a:ext uri="{0D108BD9-81ED-4DB2-BD59-A6C34878D82A}">
                    <a16:rowId xmlns:a16="http://schemas.microsoft.com/office/drawing/2014/main" val="4169208636"/>
                  </a:ext>
                </a:extLst>
              </a:tr>
              <a:tr h="723245">
                <a:tc>
                  <a:txBody>
                    <a:bodyPr/>
                    <a:lstStyle/>
                    <a:p>
                      <a:pPr algn="ctr"/>
                      <a:r>
                        <a:rPr lang="en-US" sz="3200" b="1"/>
                        <a:t>D2</a:t>
                      </a:r>
                    </a:p>
                  </a:txBody>
                  <a:tcPr marL="164374" marR="164374" marT="82187" marB="82187"/>
                </a:tc>
                <a:tc>
                  <a:txBody>
                    <a:bodyPr/>
                    <a:lstStyle/>
                    <a:p>
                      <a:pPr algn="ctr"/>
                      <a:r>
                        <a:rPr lang="en-US" sz="3200" b="1"/>
                        <a:t>12</a:t>
                      </a:r>
                    </a:p>
                  </a:txBody>
                  <a:tcPr marL="164374" marR="164374" marT="82187" marB="82187"/>
                </a:tc>
                <a:tc>
                  <a:txBody>
                    <a:bodyPr/>
                    <a:lstStyle/>
                    <a:p>
                      <a:pPr algn="ctr"/>
                      <a:r>
                        <a:rPr lang="en-US" sz="3200" b="1"/>
                        <a:t>13</a:t>
                      </a:r>
                    </a:p>
                  </a:txBody>
                  <a:tcPr marL="164374" marR="164374" marT="82187" marB="82187"/>
                </a:tc>
                <a:tc>
                  <a:txBody>
                    <a:bodyPr/>
                    <a:lstStyle/>
                    <a:p>
                      <a:pPr algn="ctr"/>
                      <a:r>
                        <a:rPr lang="en-US" sz="3200" b="1"/>
                        <a:t>14</a:t>
                      </a:r>
                    </a:p>
                  </a:txBody>
                  <a:tcPr marL="164374" marR="164374" marT="82187" marB="82187"/>
                </a:tc>
                <a:extLst>
                  <a:ext uri="{0D108BD9-81ED-4DB2-BD59-A6C34878D82A}">
                    <a16:rowId xmlns:a16="http://schemas.microsoft.com/office/drawing/2014/main" val="3025160306"/>
                  </a:ext>
                </a:extLst>
              </a:tr>
              <a:tr h="723245">
                <a:tc>
                  <a:txBody>
                    <a:bodyPr/>
                    <a:lstStyle/>
                    <a:p>
                      <a:pPr algn="ctr"/>
                      <a:r>
                        <a:rPr lang="en-US" sz="3200" b="1"/>
                        <a:t>D3</a:t>
                      </a:r>
                    </a:p>
                  </a:txBody>
                  <a:tcPr marL="164374" marR="164374" marT="82187" marB="82187"/>
                </a:tc>
                <a:tc>
                  <a:txBody>
                    <a:bodyPr/>
                    <a:lstStyle/>
                    <a:p>
                      <a:pPr algn="ctr"/>
                      <a:r>
                        <a:rPr lang="en-US" sz="3200" b="1"/>
                        <a:t>5</a:t>
                      </a:r>
                    </a:p>
                  </a:txBody>
                  <a:tcPr marL="164374" marR="164374" marT="82187" marB="82187"/>
                </a:tc>
                <a:tc>
                  <a:txBody>
                    <a:bodyPr/>
                    <a:lstStyle/>
                    <a:p>
                      <a:pPr algn="ctr"/>
                      <a:r>
                        <a:rPr lang="en-US" sz="3200" b="1"/>
                        <a:t>10</a:t>
                      </a:r>
                    </a:p>
                  </a:txBody>
                  <a:tcPr marL="164374" marR="164374" marT="82187" marB="82187"/>
                </a:tc>
                <a:tc>
                  <a:txBody>
                    <a:bodyPr/>
                    <a:lstStyle/>
                    <a:p>
                      <a:pPr algn="ctr"/>
                      <a:r>
                        <a:rPr lang="en-US" sz="3200" b="1"/>
                        <a:t>25</a:t>
                      </a:r>
                    </a:p>
                  </a:txBody>
                  <a:tcPr marL="164374" marR="164374" marT="82187" marB="82187"/>
                </a:tc>
                <a:extLst>
                  <a:ext uri="{0D108BD9-81ED-4DB2-BD59-A6C34878D82A}">
                    <a16:rowId xmlns:a16="http://schemas.microsoft.com/office/drawing/2014/main" val="842802380"/>
                  </a:ext>
                </a:extLst>
              </a:tr>
            </a:tbl>
          </a:graphicData>
        </a:graphic>
      </p:graphicFrame>
      <p:sp>
        <p:nvSpPr>
          <p:cNvPr id="5" name="Slide Number Placeholder 4">
            <a:extLst>
              <a:ext uri="{FF2B5EF4-FFF2-40B4-BE49-F238E27FC236}">
                <a16:creationId xmlns:a16="http://schemas.microsoft.com/office/drawing/2014/main" id="{53E738DB-DF02-9656-D272-9D00BB577513}"/>
              </a:ext>
            </a:extLst>
          </p:cNvPr>
          <p:cNvSpPr>
            <a:spLocks noGrp="1"/>
          </p:cNvSpPr>
          <p:nvPr>
            <p:ph type="sldNum" sz="quarter" idx="12"/>
          </p:nvPr>
        </p:nvSpPr>
        <p:spPr/>
        <p:txBody>
          <a:bodyPr/>
          <a:lstStyle/>
          <a:p>
            <a:fld id="{75CEEAAB-F08D-F141-8686-F10A07A6EA61}" type="slidenum">
              <a:rPr lang="en-US" smtClean="0"/>
              <a:t>6</a:t>
            </a:fld>
            <a:endParaRPr lang="en-US"/>
          </a:p>
        </p:txBody>
      </p:sp>
    </p:spTree>
    <p:extLst>
      <p:ext uri="{BB962C8B-B14F-4D97-AF65-F5344CB8AC3E}">
        <p14:creationId xmlns:p14="http://schemas.microsoft.com/office/powerpoint/2010/main" val="2257616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107758F-7BB1-CA47-A740-B6CA76265D98}"/>
              </a:ext>
            </a:extLst>
          </p:cNvPr>
          <p:cNvSpPr>
            <a:spLocks noGrp="1"/>
          </p:cNvSpPr>
          <p:nvPr>
            <p:ph type="title"/>
          </p:nvPr>
        </p:nvSpPr>
        <p:spPr>
          <a:xfrm>
            <a:off x="2231136" y="467418"/>
            <a:ext cx="7729728" cy="981820"/>
          </a:xfrm>
          <a:solidFill>
            <a:srgbClr val="FFFFFF"/>
          </a:solidFill>
        </p:spPr>
        <p:txBody>
          <a:bodyPr>
            <a:normAutofit fontScale="90000"/>
          </a:bodyPr>
          <a:lstStyle/>
          <a:p>
            <a:r>
              <a:rPr lang="en-US" b="1" dirty="0">
                <a:latin typeface="Cambria" panose="02040503050406030204" pitchFamily="18" charset="0"/>
              </a:rPr>
              <a:t>Two Kinds of Arguments for Justice as Fairness</a:t>
            </a:r>
          </a:p>
        </p:txBody>
      </p:sp>
      <p:sp>
        <p:nvSpPr>
          <p:cNvPr id="2" name="Content Placeholder 1">
            <a:extLst>
              <a:ext uri="{FF2B5EF4-FFF2-40B4-BE49-F238E27FC236}">
                <a16:creationId xmlns:a16="http://schemas.microsoft.com/office/drawing/2014/main" id="{7C67B5D8-9755-1942-8AA3-A0A88B543009}"/>
              </a:ext>
            </a:extLst>
          </p:cNvPr>
          <p:cNvSpPr>
            <a:spLocks noGrp="1"/>
          </p:cNvSpPr>
          <p:nvPr>
            <p:ph idx="1"/>
          </p:nvPr>
        </p:nvSpPr>
        <p:spPr>
          <a:xfrm>
            <a:off x="1458686" y="1636690"/>
            <a:ext cx="9274628" cy="3824310"/>
          </a:xfrm>
        </p:spPr>
        <p:txBody>
          <a:bodyPr>
            <a:normAutofit/>
          </a:bodyPr>
          <a:lstStyle/>
          <a:p>
            <a:endParaRPr lang="en-US" i="1" dirty="0">
              <a:solidFill>
                <a:srgbClr val="404040"/>
              </a:solidFill>
            </a:endParaRPr>
          </a:p>
          <a:p>
            <a:r>
              <a:rPr lang="en-US" sz="2000" i="1" dirty="0">
                <a:solidFill>
                  <a:srgbClr val="404040"/>
                </a:solidFill>
                <a:latin typeface="Cambria" panose="02040503050406030204" pitchFamily="18" charset="0"/>
              </a:rPr>
              <a:t>Contract-independent </a:t>
            </a:r>
            <a:r>
              <a:rPr lang="en-US" sz="2000" dirty="0">
                <a:solidFill>
                  <a:srgbClr val="404040"/>
                </a:solidFill>
                <a:latin typeface="Cambria" panose="02040503050406030204" pitchFamily="18" charset="0"/>
              </a:rPr>
              <a:t>arguments that JF is superior to utilitarianism and libertarianism.</a:t>
            </a:r>
          </a:p>
          <a:p>
            <a:pPr lvl="1"/>
            <a:r>
              <a:rPr lang="en-US" sz="2000" dirty="0">
                <a:solidFill>
                  <a:srgbClr val="404040"/>
                </a:solidFill>
                <a:latin typeface="Cambria" panose="02040503050406030204" pitchFamily="18" charset="0"/>
              </a:rPr>
              <a:t>Utilitarianism ignores the separateness of persons and cannot recognize rights and justice.</a:t>
            </a:r>
          </a:p>
          <a:p>
            <a:pPr lvl="1"/>
            <a:r>
              <a:rPr lang="en-US" sz="2000" dirty="0">
                <a:solidFill>
                  <a:srgbClr val="404040"/>
                </a:solidFill>
                <a:latin typeface="Cambria" panose="02040503050406030204" pitchFamily="18" charset="0"/>
              </a:rPr>
              <a:t>Libertarianism attaches too much significance to morally arbitrary results of natural and social lotteries.</a:t>
            </a:r>
          </a:p>
          <a:p>
            <a:r>
              <a:rPr lang="en-US" sz="2000" i="1" dirty="0">
                <a:solidFill>
                  <a:srgbClr val="404040"/>
                </a:solidFill>
                <a:latin typeface="Cambria" panose="02040503050406030204" pitchFamily="18" charset="0"/>
              </a:rPr>
              <a:t>Contractual</a:t>
            </a:r>
            <a:r>
              <a:rPr lang="en-US" sz="2000" dirty="0">
                <a:solidFill>
                  <a:srgbClr val="404040"/>
                </a:solidFill>
                <a:latin typeface="Cambria" panose="02040503050406030204" pitchFamily="18" charset="0"/>
              </a:rPr>
              <a:t> argument that OPs would prefer JF to utilitarian and libertarian principles.</a:t>
            </a:r>
          </a:p>
          <a:p>
            <a:endParaRPr lang="en-US" dirty="0">
              <a:solidFill>
                <a:srgbClr val="404040"/>
              </a:solidFill>
            </a:endParaRPr>
          </a:p>
          <a:p>
            <a:pPr lvl="1"/>
            <a:endParaRPr lang="en-US" dirty="0">
              <a:solidFill>
                <a:srgbClr val="404040"/>
              </a:solidFill>
            </a:endParaRPr>
          </a:p>
        </p:txBody>
      </p:sp>
      <p:sp>
        <p:nvSpPr>
          <p:cNvPr id="4" name="TextBox 3">
            <a:extLst>
              <a:ext uri="{FF2B5EF4-FFF2-40B4-BE49-F238E27FC236}">
                <a16:creationId xmlns:a16="http://schemas.microsoft.com/office/drawing/2014/main" id="{12C94BD0-D144-9449-9E5E-86267D73FE5B}"/>
              </a:ext>
            </a:extLst>
          </p:cNvPr>
          <p:cNvSpPr txBox="1"/>
          <p:nvPr/>
        </p:nvSpPr>
        <p:spPr>
          <a:xfrm>
            <a:off x="7187609" y="510363"/>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05EF02AA-1AC9-5A40-8BC3-3547BFB20CCE}"/>
              </a:ext>
            </a:extLst>
          </p:cNvPr>
          <p:cNvSpPr txBox="1"/>
          <p:nvPr/>
        </p:nvSpPr>
        <p:spPr>
          <a:xfrm>
            <a:off x="1458686" y="1741714"/>
            <a:ext cx="184731" cy="369332"/>
          </a:xfrm>
          <a:prstGeom prst="rect">
            <a:avLst/>
          </a:prstGeom>
          <a:noFill/>
        </p:spPr>
        <p:txBody>
          <a:bodyPr wrap="none" rtlCol="0">
            <a:spAutoFit/>
          </a:bodyPr>
          <a:lstStyle/>
          <a:p>
            <a:endParaRPr lang="en-US" dirty="0"/>
          </a:p>
        </p:txBody>
      </p:sp>
      <p:sp>
        <p:nvSpPr>
          <p:cNvPr id="5" name="Slide Number Placeholder 4">
            <a:extLst>
              <a:ext uri="{FF2B5EF4-FFF2-40B4-BE49-F238E27FC236}">
                <a16:creationId xmlns:a16="http://schemas.microsoft.com/office/drawing/2014/main" id="{C6C231C1-02A3-72CC-A9F8-792127748AC0}"/>
              </a:ext>
            </a:extLst>
          </p:cNvPr>
          <p:cNvSpPr>
            <a:spLocks noGrp="1"/>
          </p:cNvSpPr>
          <p:nvPr>
            <p:ph type="sldNum" sz="quarter" idx="12"/>
          </p:nvPr>
        </p:nvSpPr>
        <p:spPr/>
        <p:txBody>
          <a:bodyPr/>
          <a:lstStyle/>
          <a:p>
            <a:fld id="{75CEEAAB-F08D-F141-8686-F10A07A6EA61}" type="slidenum">
              <a:rPr lang="en-US" smtClean="0"/>
              <a:t>7</a:t>
            </a:fld>
            <a:endParaRPr lang="en-US"/>
          </a:p>
        </p:txBody>
      </p:sp>
    </p:spTree>
    <p:extLst>
      <p:ext uri="{BB962C8B-B14F-4D97-AF65-F5344CB8AC3E}">
        <p14:creationId xmlns:p14="http://schemas.microsoft.com/office/powerpoint/2010/main" val="2913467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107758F-7BB1-CA47-A740-B6CA76265D98}"/>
              </a:ext>
            </a:extLst>
          </p:cNvPr>
          <p:cNvSpPr>
            <a:spLocks noGrp="1"/>
          </p:cNvSpPr>
          <p:nvPr>
            <p:ph type="title"/>
          </p:nvPr>
        </p:nvSpPr>
        <p:spPr>
          <a:xfrm>
            <a:off x="1643417" y="467418"/>
            <a:ext cx="8967073" cy="947314"/>
          </a:xfrm>
          <a:solidFill>
            <a:srgbClr val="FFFFFF"/>
          </a:solidFill>
        </p:spPr>
        <p:txBody>
          <a:bodyPr>
            <a:normAutofit/>
          </a:bodyPr>
          <a:lstStyle/>
          <a:p>
            <a:r>
              <a:rPr lang="en-US" b="1" dirty="0">
                <a:latin typeface="Cambria" panose="02040503050406030204" pitchFamily="18" charset="0"/>
              </a:rPr>
              <a:t>the original position</a:t>
            </a:r>
          </a:p>
        </p:txBody>
      </p:sp>
      <p:sp>
        <p:nvSpPr>
          <p:cNvPr id="2" name="Content Placeholder 1">
            <a:extLst>
              <a:ext uri="{FF2B5EF4-FFF2-40B4-BE49-F238E27FC236}">
                <a16:creationId xmlns:a16="http://schemas.microsoft.com/office/drawing/2014/main" id="{7C67B5D8-9755-1942-8AA3-A0A88B543009}"/>
              </a:ext>
            </a:extLst>
          </p:cNvPr>
          <p:cNvSpPr>
            <a:spLocks noGrp="1"/>
          </p:cNvSpPr>
          <p:nvPr>
            <p:ph idx="1"/>
          </p:nvPr>
        </p:nvSpPr>
        <p:spPr>
          <a:xfrm>
            <a:off x="1249680" y="1602184"/>
            <a:ext cx="9692640" cy="4007660"/>
          </a:xfrm>
        </p:spPr>
        <p:txBody>
          <a:bodyPr>
            <a:normAutofit lnSpcReduction="10000"/>
          </a:bodyPr>
          <a:lstStyle/>
          <a:p>
            <a:pPr>
              <a:lnSpc>
                <a:spcPct val="90000"/>
              </a:lnSpc>
            </a:pPr>
            <a:r>
              <a:rPr lang="en-US" sz="2000" dirty="0">
                <a:solidFill>
                  <a:srgbClr val="404040"/>
                </a:solidFill>
                <a:latin typeface="Cambria" panose="02040503050406030204" pitchFamily="18" charset="0"/>
              </a:rPr>
              <a:t>The OP should be a fair agreement among free and equal moral persons.</a:t>
            </a:r>
          </a:p>
          <a:p>
            <a:pPr>
              <a:lnSpc>
                <a:spcPct val="90000"/>
              </a:lnSpc>
            </a:pPr>
            <a:r>
              <a:rPr lang="en-US" sz="2000" dirty="0">
                <a:solidFill>
                  <a:srgbClr val="404040"/>
                </a:solidFill>
                <a:latin typeface="Cambria" panose="02040503050406030204" pitchFamily="18" charset="0"/>
              </a:rPr>
              <a:t>It should abstract from facts that are arbitrary from the moral point of view or might be used to favor one group at the expense of others.</a:t>
            </a:r>
          </a:p>
          <a:p>
            <a:pPr>
              <a:lnSpc>
                <a:spcPct val="90000"/>
              </a:lnSpc>
            </a:pPr>
            <a:r>
              <a:rPr lang="en-US" sz="2000" dirty="0">
                <a:solidFill>
                  <a:srgbClr val="404040"/>
                </a:solidFill>
                <a:latin typeface="Cambria" panose="02040503050406030204" pitchFamily="18" charset="0"/>
              </a:rPr>
              <a:t>An analogy with a fair way to devise rules of a game.</a:t>
            </a:r>
          </a:p>
          <a:p>
            <a:pPr>
              <a:lnSpc>
                <a:spcPct val="90000"/>
              </a:lnSpc>
            </a:pPr>
            <a:r>
              <a:rPr lang="en-US" sz="2000" dirty="0">
                <a:solidFill>
                  <a:srgbClr val="404040"/>
                </a:solidFill>
                <a:latin typeface="Cambria" panose="02040503050406030204" pitchFamily="18" charset="0"/>
              </a:rPr>
              <a:t>Informational Deficits.  The Veil of Ignorance deprives OPs of information about their identity, gender, race and ethnicity, social class, level of social capital, generation, natural talents, attitude toward risk, and conception of the good.</a:t>
            </a:r>
          </a:p>
          <a:p>
            <a:pPr>
              <a:lnSpc>
                <a:spcPct val="90000"/>
              </a:lnSpc>
            </a:pPr>
            <a:r>
              <a:rPr lang="en-US" sz="2000" dirty="0">
                <a:solidFill>
                  <a:srgbClr val="404040"/>
                </a:solidFill>
                <a:latin typeface="Cambria" panose="02040503050406030204" pitchFamily="18" charset="0"/>
              </a:rPr>
              <a:t>Positive Traits.  OPs are mutually disinterested, concerned to advance their own prospects; they use primary goods to measure their prospects; they evaluate representative social positions, not individual lives; they display instrumental rationality; and they have general social knowledge.  </a:t>
            </a:r>
          </a:p>
          <a:p>
            <a:pPr>
              <a:lnSpc>
                <a:spcPct val="90000"/>
              </a:lnSpc>
            </a:pPr>
            <a:r>
              <a:rPr lang="en-US" sz="2000" dirty="0">
                <a:solidFill>
                  <a:srgbClr val="404040"/>
                </a:solidFill>
                <a:latin typeface="Cambria" panose="02040503050406030204" pitchFamily="18" charset="0"/>
              </a:rPr>
              <a:t>The OP is an </a:t>
            </a:r>
            <a:r>
              <a:rPr lang="en-US" sz="2000" i="1" dirty="0">
                <a:solidFill>
                  <a:srgbClr val="404040"/>
                </a:solidFill>
                <a:latin typeface="Cambria" panose="02040503050406030204" pitchFamily="18" charset="0"/>
              </a:rPr>
              <a:t>analytic device </a:t>
            </a:r>
            <a:r>
              <a:rPr lang="en-US" sz="2000" dirty="0">
                <a:solidFill>
                  <a:srgbClr val="404040"/>
                </a:solidFill>
                <a:latin typeface="Cambria" panose="02040503050406030204" pitchFamily="18" charset="0"/>
              </a:rPr>
              <a:t>in which OP attributes </a:t>
            </a:r>
            <a:r>
              <a:rPr lang="en-US" sz="2000" i="1" dirty="0">
                <a:solidFill>
                  <a:srgbClr val="404040"/>
                </a:solidFill>
                <a:latin typeface="Cambria" panose="02040503050406030204" pitchFamily="18" charset="0"/>
              </a:rPr>
              <a:t>together</a:t>
            </a:r>
            <a:r>
              <a:rPr lang="en-US" sz="2000" dirty="0">
                <a:solidFill>
                  <a:srgbClr val="404040"/>
                </a:solidFill>
                <a:latin typeface="Cambria" panose="02040503050406030204" pitchFamily="18" charset="0"/>
              </a:rPr>
              <a:t> model fair choice.  It is </a:t>
            </a:r>
            <a:r>
              <a:rPr lang="en-US" sz="2000" i="1" dirty="0">
                <a:solidFill>
                  <a:srgbClr val="404040"/>
                </a:solidFill>
                <a:latin typeface="Cambria" panose="02040503050406030204" pitchFamily="18" charset="0"/>
              </a:rPr>
              <a:t>not a description of human nature</a:t>
            </a:r>
            <a:r>
              <a:rPr lang="en-US" sz="2000" dirty="0">
                <a:solidFill>
                  <a:srgbClr val="404040"/>
                </a:solidFill>
                <a:latin typeface="Cambria" panose="02040503050406030204" pitchFamily="18" charset="0"/>
              </a:rPr>
              <a:t>.</a:t>
            </a:r>
          </a:p>
          <a:p>
            <a:pPr>
              <a:lnSpc>
                <a:spcPct val="90000"/>
              </a:lnSpc>
            </a:pPr>
            <a:endParaRPr lang="en-US" sz="1400" dirty="0">
              <a:solidFill>
                <a:srgbClr val="404040"/>
              </a:solidFill>
            </a:endParaRPr>
          </a:p>
        </p:txBody>
      </p:sp>
      <p:sp>
        <p:nvSpPr>
          <p:cNvPr id="4" name="TextBox 3">
            <a:extLst>
              <a:ext uri="{FF2B5EF4-FFF2-40B4-BE49-F238E27FC236}">
                <a16:creationId xmlns:a16="http://schemas.microsoft.com/office/drawing/2014/main" id="{12C94BD0-D144-9449-9E5E-86267D73FE5B}"/>
              </a:ext>
            </a:extLst>
          </p:cNvPr>
          <p:cNvSpPr txBox="1"/>
          <p:nvPr/>
        </p:nvSpPr>
        <p:spPr>
          <a:xfrm>
            <a:off x="7187609" y="510363"/>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05EF02AA-1AC9-5A40-8BC3-3547BFB20CCE}"/>
              </a:ext>
            </a:extLst>
          </p:cNvPr>
          <p:cNvSpPr txBox="1"/>
          <p:nvPr/>
        </p:nvSpPr>
        <p:spPr>
          <a:xfrm>
            <a:off x="1458686" y="1741714"/>
            <a:ext cx="184731" cy="369332"/>
          </a:xfrm>
          <a:prstGeom prst="rect">
            <a:avLst/>
          </a:prstGeom>
          <a:noFill/>
        </p:spPr>
        <p:txBody>
          <a:bodyPr wrap="none" rtlCol="0">
            <a:spAutoFit/>
          </a:bodyPr>
          <a:lstStyle/>
          <a:p>
            <a:endParaRPr lang="en-US" dirty="0"/>
          </a:p>
        </p:txBody>
      </p:sp>
      <p:sp>
        <p:nvSpPr>
          <p:cNvPr id="5" name="Slide Number Placeholder 4">
            <a:extLst>
              <a:ext uri="{FF2B5EF4-FFF2-40B4-BE49-F238E27FC236}">
                <a16:creationId xmlns:a16="http://schemas.microsoft.com/office/drawing/2014/main" id="{AE0B5E6C-78C6-63A6-23C6-69CC99D635EA}"/>
              </a:ext>
            </a:extLst>
          </p:cNvPr>
          <p:cNvSpPr>
            <a:spLocks noGrp="1"/>
          </p:cNvSpPr>
          <p:nvPr>
            <p:ph type="sldNum" sz="quarter" idx="12"/>
          </p:nvPr>
        </p:nvSpPr>
        <p:spPr/>
        <p:txBody>
          <a:bodyPr/>
          <a:lstStyle/>
          <a:p>
            <a:fld id="{75CEEAAB-F08D-F141-8686-F10A07A6EA61}" type="slidenum">
              <a:rPr lang="en-US" smtClean="0"/>
              <a:t>8</a:t>
            </a:fld>
            <a:endParaRPr lang="en-US"/>
          </a:p>
        </p:txBody>
      </p:sp>
    </p:spTree>
    <p:extLst>
      <p:ext uri="{BB962C8B-B14F-4D97-AF65-F5344CB8AC3E}">
        <p14:creationId xmlns:p14="http://schemas.microsoft.com/office/powerpoint/2010/main" val="3862343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107758F-7BB1-CA47-A740-B6CA76265D98}"/>
              </a:ext>
            </a:extLst>
          </p:cNvPr>
          <p:cNvSpPr>
            <a:spLocks noGrp="1"/>
          </p:cNvSpPr>
          <p:nvPr>
            <p:ph type="title"/>
          </p:nvPr>
        </p:nvSpPr>
        <p:spPr>
          <a:xfrm>
            <a:off x="1539318" y="459269"/>
            <a:ext cx="9105677" cy="788888"/>
          </a:xfrm>
          <a:solidFill>
            <a:srgbClr val="FFFFFF"/>
          </a:solidFill>
        </p:spPr>
        <p:txBody>
          <a:bodyPr>
            <a:normAutofit/>
          </a:bodyPr>
          <a:lstStyle/>
          <a:p>
            <a:r>
              <a:rPr lang="en-US" b="1" dirty="0">
                <a:latin typeface="Cambria" panose="02040503050406030204" pitchFamily="18" charset="0"/>
              </a:rPr>
              <a:t>The contractual argument</a:t>
            </a:r>
          </a:p>
        </p:txBody>
      </p:sp>
      <p:sp>
        <p:nvSpPr>
          <p:cNvPr id="2" name="Content Placeholder 1">
            <a:extLst>
              <a:ext uri="{FF2B5EF4-FFF2-40B4-BE49-F238E27FC236}">
                <a16:creationId xmlns:a16="http://schemas.microsoft.com/office/drawing/2014/main" id="{7C67B5D8-9755-1942-8AA3-A0A88B543009}"/>
              </a:ext>
            </a:extLst>
          </p:cNvPr>
          <p:cNvSpPr>
            <a:spLocks noGrp="1"/>
          </p:cNvSpPr>
          <p:nvPr>
            <p:ph idx="1"/>
          </p:nvPr>
        </p:nvSpPr>
        <p:spPr>
          <a:xfrm>
            <a:off x="1249680" y="1435609"/>
            <a:ext cx="9692640" cy="4174235"/>
          </a:xfrm>
        </p:spPr>
        <p:txBody>
          <a:bodyPr>
            <a:normAutofit/>
          </a:bodyPr>
          <a:lstStyle/>
          <a:p>
            <a:pPr>
              <a:lnSpc>
                <a:spcPct val="90000"/>
              </a:lnSpc>
            </a:pPr>
            <a:r>
              <a:rPr lang="en-US" sz="2000" dirty="0">
                <a:solidFill>
                  <a:srgbClr val="404040"/>
                </a:solidFill>
                <a:latin typeface="Cambria" panose="02040503050406030204" pitchFamily="18" charset="0"/>
              </a:rPr>
              <a:t>The opacity of the Veil implies OP choice is a problem in individual decision theory, rather than a bargain among parties with conflicting interests.</a:t>
            </a:r>
          </a:p>
          <a:p>
            <a:pPr>
              <a:lnSpc>
                <a:spcPct val="90000"/>
              </a:lnSpc>
            </a:pPr>
            <a:r>
              <a:rPr lang="en-US" sz="2000" dirty="0">
                <a:solidFill>
                  <a:srgbClr val="404040"/>
                </a:solidFill>
                <a:latin typeface="Cambria" panose="02040503050406030204" pitchFamily="18" charset="0"/>
              </a:rPr>
              <a:t>The choice in OP:</a:t>
            </a:r>
          </a:p>
          <a:p>
            <a:pPr marL="914400" lvl="2" indent="0">
              <a:lnSpc>
                <a:spcPct val="90000"/>
              </a:lnSpc>
              <a:buNone/>
            </a:pPr>
            <a:r>
              <a:rPr lang="en-US" sz="2000" dirty="0">
                <a:solidFill>
                  <a:srgbClr val="404040"/>
                </a:solidFill>
                <a:latin typeface="Cambria" panose="02040503050406030204" pitchFamily="18" charset="0"/>
              </a:rPr>
              <a:t>Knowing all the possible representative social positions that she might occupy in all possible societies at all possible points in time, a contractor should choose principles of justice that set terms of social cooperation that will best promote her stock of primary goods. </a:t>
            </a:r>
          </a:p>
          <a:p>
            <a:pPr>
              <a:lnSpc>
                <a:spcPct val="90000"/>
              </a:lnSpc>
            </a:pPr>
            <a:r>
              <a:rPr lang="en-US" sz="2000" dirty="0">
                <a:solidFill>
                  <a:srgbClr val="404040"/>
                </a:solidFill>
                <a:latin typeface="Cambria" panose="02040503050406030204" pitchFamily="18" charset="0"/>
              </a:rPr>
              <a:t>Rawls takes utilitarianism to be the main rival to JF.</a:t>
            </a:r>
          </a:p>
          <a:p>
            <a:pPr lvl="1">
              <a:lnSpc>
                <a:spcPct val="90000"/>
              </a:lnSpc>
            </a:pPr>
            <a:r>
              <a:rPr lang="en-US" sz="2000" dirty="0">
                <a:solidFill>
                  <a:srgbClr val="404040"/>
                </a:solidFill>
                <a:latin typeface="Cambria" panose="02040503050406030204" pitchFamily="18" charset="0"/>
              </a:rPr>
              <a:t>Utilitarianism does not provide assurance against bad luck and exploitation by others.</a:t>
            </a:r>
          </a:p>
          <a:p>
            <a:pPr lvl="1">
              <a:lnSpc>
                <a:spcPct val="90000"/>
              </a:lnSpc>
            </a:pPr>
            <a:r>
              <a:rPr lang="en-US" sz="2000" dirty="0">
                <a:solidFill>
                  <a:srgbClr val="404040"/>
                </a:solidFill>
                <a:latin typeface="Cambria" panose="02040503050406030204" pitchFamily="18" charset="0"/>
              </a:rPr>
              <a:t>JF assures against bad luck and exploitation by others.</a:t>
            </a:r>
          </a:p>
        </p:txBody>
      </p:sp>
      <p:sp>
        <p:nvSpPr>
          <p:cNvPr id="4" name="TextBox 3">
            <a:extLst>
              <a:ext uri="{FF2B5EF4-FFF2-40B4-BE49-F238E27FC236}">
                <a16:creationId xmlns:a16="http://schemas.microsoft.com/office/drawing/2014/main" id="{12C94BD0-D144-9449-9E5E-86267D73FE5B}"/>
              </a:ext>
            </a:extLst>
          </p:cNvPr>
          <p:cNvSpPr txBox="1"/>
          <p:nvPr/>
        </p:nvSpPr>
        <p:spPr>
          <a:xfrm>
            <a:off x="7187609" y="510363"/>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05EF02AA-1AC9-5A40-8BC3-3547BFB20CCE}"/>
              </a:ext>
            </a:extLst>
          </p:cNvPr>
          <p:cNvSpPr txBox="1"/>
          <p:nvPr/>
        </p:nvSpPr>
        <p:spPr>
          <a:xfrm>
            <a:off x="1458686" y="1741714"/>
            <a:ext cx="184731" cy="369332"/>
          </a:xfrm>
          <a:prstGeom prst="rect">
            <a:avLst/>
          </a:prstGeom>
          <a:noFill/>
        </p:spPr>
        <p:txBody>
          <a:bodyPr wrap="none" rtlCol="0">
            <a:spAutoFit/>
          </a:bodyPr>
          <a:lstStyle/>
          <a:p>
            <a:endParaRPr lang="en-US" dirty="0"/>
          </a:p>
        </p:txBody>
      </p:sp>
      <p:sp>
        <p:nvSpPr>
          <p:cNvPr id="5" name="Slide Number Placeholder 4">
            <a:extLst>
              <a:ext uri="{FF2B5EF4-FFF2-40B4-BE49-F238E27FC236}">
                <a16:creationId xmlns:a16="http://schemas.microsoft.com/office/drawing/2014/main" id="{FB28548E-C877-C0F0-6E88-13B4090E91D4}"/>
              </a:ext>
            </a:extLst>
          </p:cNvPr>
          <p:cNvSpPr>
            <a:spLocks noGrp="1"/>
          </p:cNvSpPr>
          <p:nvPr>
            <p:ph type="sldNum" sz="quarter" idx="12"/>
          </p:nvPr>
        </p:nvSpPr>
        <p:spPr/>
        <p:txBody>
          <a:bodyPr/>
          <a:lstStyle/>
          <a:p>
            <a:fld id="{75CEEAAB-F08D-F141-8686-F10A07A6EA61}" type="slidenum">
              <a:rPr lang="en-US" smtClean="0"/>
              <a:t>9</a:t>
            </a:fld>
            <a:endParaRPr lang="en-US"/>
          </a:p>
        </p:txBody>
      </p:sp>
    </p:spTree>
    <p:extLst>
      <p:ext uri="{BB962C8B-B14F-4D97-AF65-F5344CB8AC3E}">
        <p14:creationId xmlns:p14="http://schemas.microsoft.com/office/powerpoint/2010/main" val="247663775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3112</Words>
  <Application>Microsoft Macintosh PowerPoint</Application>
  <PresentationFormat>Widescreen</PresentationFormat>
  <Paragraphs>242</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Cambria</vt:lpstr>
      <vt:lpstr>Gill Sans MT</vt:lpstr>
      <vt:lpstr>Wingdings</vt:lpstr>
      <vt:lpstr>Parcel</vt:lpstr>
      <vt:lpstr> PHIL 28: Ethics &amp; Society II Topic: Liberalism and Justice Professor David O. Brink Topic #7: Rawls and Justice as Fairness </vt:lpstr>
      <vt:lpstr>Reminders</vt:lpstr>
      <vt:lpstr>Rawls’s egalitarian Liberalism</vt:lpstr>
      <vt:lpstr>Justice as Fairness</vt:lpstr>
      <vt:lpstr>Rawls’s principles</vt:lpstr>
      <vt:lpstr>The Difference Principle</vt:lpstr>
      <vt:lpstr>Two Kinds of Arguments for Justice as Fairness</vt:lpstr>
      <vt:lpstr>the original position</vt:lpstr>
      <vt:lpstr>The contractual argument</vt:lpstr>
      <vt:lpstr>Three Conceptions of the Second Principle</vt:lpstr>
      <vt:lpstr>Natural Talents as a Common Asset</vt:lpstr>
      <vt:lpstr>Special and General Conceptions</vt:lpstr>
      <vt:lpstr>the special conception</vt:lpstr>
      <vt:lpstr>Questions about the special conception</vt:lpstr>
      <vt:lpstr>Applying Justice as Fairness</vt:lpstr>
      <vt:lpstr>The Contract-Independent Argument Against Utilitarianism</vt:lpstr>
      <vt:lpstr>The Contract argument focuses on average Utilitarianism</vt:lpstr>
      <vt:lpstr>the contract argument</vt:lpstr>
      <vt:lpstr>Is maximin the best rule for uncertainty?</vt:lpstr>
      <vt:lpstr>Do contractors have a conception of the good?</vt:lpstr>
      <vt:lpstr>Do the alternatives have unacceptable consequences?</vt:lpstr>
      <vt:lpstr>Mixed conceptions</vt:lpstr>
      <vt:lpstr>Mixed utilitarianism</vt:lpstr>
      <vt:lpstr>mixed sufficientarianism</vt:lpstr>
      <vt:lpstr>Rawls’s focus on ideal theory</vt:lpstr>
      <vt:lpstr>justice as fairness and discrimination</vt:lpstr>
      <vt:lpstr>Non-ideal theory and historical injustice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PHIL 28: Ethics &amp; Society II Topic: Liberalism and Justice Professor David O. Brink Week 9: Justice as Fairness </dc:title>
  <dc:creator>Brink, David</dc:creator>
  <cp:lastModifiedBy>Brink, David</cp:lastModifiedBy>
  <cp:revision>8</cp:revision>
  <dcterms:created xsi:type="dcterms:W3CDTF">2021-05-26T15:44:49Z</dcterms:created>
  <dcterms:modified xsi:type="dcterms:W3CDTF">2023-05-19T16:57:42Z</dcterms:modified>
</cp:coreProperties>
</file>