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69" r:id="rId2"/>
    <p:sldId id="256" r:id="rId3"/>
    <p:sldId id="262" r:id="rId4"/>
    <p:sldId id="257" r:id="rId5"/>
    <p:sldId id="258" r:id="rId6"/>
    <p:sldId id="259" r:id="rId7"/>
    <p:sldId id="260" r:id="rId8"/>
    <p:sldId id="261" r:id="rId9"/>
    <p:sldId id="263" r:id="rId10"/>
    <p:sldId id="264" r:id="rId11"/>
    <p:sldId id="265" r:id="rId12"/>
    <p:sldId id="266" r:id="rId13"/>
    <p:sldId id="267" r:id="rId14"/>
    <p:sldId id="268" r:id="rId15"/>
    <p:sldId id="271" r:id="rId16"/>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4CC8DDB-5127-4A43-B39D-13F1ACD4BF18}">
          <p14:sldIdLst>
            <p14:sldId id="269"/>
            <p14:sldId id="256"/>
            <p14:sldId id="262"/>
            <p14:sldId id="257"/>
          </p14:sldIdLst>
        </p14:section>
        <p14:section name="Section sans titre" id="{7C7F833E-DF0E-1C40-98D9-6575567B981C}">
          <p14:sldIdLst>
            <p14:sldId id="258"/>
            <p14:sldId id="259"/>
            <p14:sldId id="260"/>
            <p14:sldId id="261"/>
            <p14:sldId id="263"/>
            <p14:sldId id="264"/>
            <p14:sldId id="265"/>
            <p14:sldId id="266"/>
            <p14:sldId id="267"/>
            <p14:sldId id="26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77"/>
  </p:normalViewPr>
  <p:slideViewPr>
    <p:cSldViewPr snapToGrid="0">
      <p:cViewPr varScale="1">
        <p:scale>
          <a:sx n="57" d="100"/>
          <a:sy n="57" d="100"/>
        </p:scale>
        <p:origin x="16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7F45FC9-ACCD-445B-8EB8-11233A40BB9D}" type="datetimeFigureOut">
              <a:rPr lang="fr-FR" smtClean="0"/>
              <a:t>25/03/2025</a:t>
            </a:fld>
            <a:endParaRPr lang="fr-FR"/>
          </a:p>
        </p:txBody>
      </p:sp>
      <p:sp>
        <p:nvSpPr>
          <p:cNvPr id="4" name="Espace réservé de l'image des diapositives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2FBF6F3-6663-41BE-BF10-59F3B3CCE811}" type="slidenum">
              <a:rPr lang="fr-FR" smtClean="0"/>
              <a:t>‹N°›</a:t>
            </a:fld>
            <a:endParaRPr lang="fr-FR"/>
          </a:p>
        </p:txBody>
      </p:sp>
    </p:spTree>
    <p:extLst>
      <p:ext uri="{BB962C8B-B14F-4D97-AF65-F5344CB8AC3E}">
        <p14:creationId xmlns:p14="http://schemas.microsoft.com/office/powerpoint/2010/main" val="409081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239963" y="1241425"/>
            <a:ext cx="2317750" cy="3349625"/>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2</a:t>
            </a:fld>
            <a:endParaRPr lang="fr-FR"/>
          </a:p>
        </p:txBody>
      </p:sp>
    </p:spTree>
    <p:extLst>
      <p:ext uri="{BB962C8B-B14F-4D97-AF65-F5344CB8AC3E}">
        <p14:creationId xmlns:p14="http://schemas.microsoft.com/office/powerpoint/2010/main" val="169022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11</a:t>
            </a:fld>
            <a:endParaRPr lang="fr-FR"/>
          </a:p>
        </p:txBody>
      </p:sp>
    </p:spTree>
    <p:extLst>
      <p:ext uri="{BB962C8B-B14F-4D97-AF65-F5344CB8AC3E}">
        <p14:creationId xmlns:p14="http://schemas.microsoft.com/office/powerpoint/2010/main" val="23903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12</a:t>
            </a:fld>
            <a:endParaRPr lang="fr-FR"/>
          </a:p>
        </p:txBody>
      </p:sp>
    </p:spTree>
    <p:extLst>
      <p:ext uri="{BB962C8B-B14F-4D97-AF65-F5344CB8AC3E}">
        <p14:creationId xmlns:p14="http://schemas.microsoft.com/office/powerpoint/2010/main" val="322389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13</a:t>
            </a:fld>
            <a:endParaRPr lang="fr-FR"/>
          </a:p>
        </p:txBody>
      </p:sp>
    </p:spTree>
    <p:extLst>
      <p:ext uri="{BB962C8B-B14F-4D97-AF65-F5344CB8AC3E}">
        <p14:creationId xmlns:p14="http://schemas.microsoft.com/office/powerpoint/2010/main" val="297862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14</a:t>
            </a:fld>
            <a:endParaRPr lang="fr-FR"/>
          </a:p>
        </p:txBody>
      </p:sp>
    </p:spTree>
    <p:extLst>
      <p:ext uri="{BB962C8B-B14F-4D97-AF65-F5344CB8AC3E}">
        <p14:creationId xmlns:p14="http://schemas.microsoft.com/office/powerpoint/2010/main" val="139709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A8CE-2C34-4297-5B51-09A04F3C000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DD0A0A-E304-A6A8-D790-B4033C89682A}"/>
              </a:ext>
            </a:extLst>
          </p:cNvPr>
          <p:cNvSpPr>
            <a:spLocks noGrp="1" noRot="1" noChangeAspect="1"/>
          </p:cNvSpPr>
          <p:nvPr>
            <p:ph type="sldImg"/>
          </p:nvPr>
        </p:nvSpPr>
        <p:spPr>
          <a:xfrm>
            <a:off x="2239963" y="1241425"/>
            <a:ext cx="2317750" cy="3349625"/>
          </a:xfrm>
        </p:spPr>
      </p:sp>
      <p:sp>
        <p:nvSpPr>
          <p:cNvPr id="3" name="Espace réservé des notes 2">
            <a:extLst>
              <a:ext uri="{FF2B5EF4-FFF2-40B4-BE49-F238E27FC236}">
                <a16:creationId xmlns:a16="http://schemas.microsoft.com/office/drawing/2014/main" id="{DC9FD072-4184-E4C4-0C7C-B8200B03033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5B7D860-810D-1911-A9A8-A70D472692C0}"/>
              </a:ext>
            </a:extLst>
          </p:cNvPr>
          <p:cNvSpPr>
            <a:spLocks noGrp="1"/>
          </p:cNvSpPr>
          <p:nvPr>
            <p:ph type="sldNum" sz="quarter" idx="5"/>
          </p:nvPr>
        </p:nvSpPr>
        <p:spPr/>
        <p:txBody>
          <a:bodyPr/>
          <a:lstStyle/>
          <a:p>
            <a:fld id="{52FBF6F3-6663-41BE-BF10-59F3B3CCE811}" type="slidenum">
              <a:rPr lang="fr-FR" smtClean="0"/>
              <a:t>3</a:t>
            </a:fld>
            <a:endParaRPr lang="fr-FR"/>
          </a:p>
        </p:txBody>
      </p:sp>
    </p:spTree>
    <p:extLst>
      <p:ext uri="{BB962C8B-B14F-4D97-AF65-F5344CB8AC3E}">
        <p14:creationId xmlns:p14="http://schemas.microsoft.com/office/powerpoint/2010/main" val="338982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4</a:t>
            </a:fld>
            <a:endParaRPr lang="fr-FR"/>
          </a:p>
        </p:txBody>
      </p:sp>
    </p:spTree>
    <p:extLst>
      <p:ext uri="{BB962C8B-B14F-4D97-AF65-F5344CB8AC3E}">
        <p14:creationId xmlns:p14="http://schemas.microsoft.com/office/powerpoint/2010/main" val="189929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5</a:t>
            </a:fld>
            <a:endParaRPr lang="fr-FR"/>
          </a:p>
        </p:txBody>
      </p:sp>
    </p:spTree>
    <p:extLst>
      <p:ext uri="{BB962C8B-B14F-4D97-AF65-F5344CB8AC3E}">
        <p14:creationId xmlns:p14="http://schemas.microsoft.com/office/powerpoint/2010/main" val="188839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6</a:t>
            </a:fld>
            <a:endParaRPr lang="fr-FR"/>
          </a:p>
        </p:txBody>
      </p:sp>
    </p:spTree>
    <p:extLst>
      <p:ext uri="{BB962C8B-B14F-4D97-AF65-F5344CB8AC3E}">
        <p14:creationId xmlns:p14="http://schemas.microsoft.com/office/powerpoint/2010/main" val="327344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7</a:t>
            </a:fld>
            <a:endParaRPr lang="fr-FR"/>
          </a:p>
        </p:txBody>
      </p:sp>
    </p:spTree>
    <p:extLst>
      <p:ext uri="{BB962C8B-B14F-4D97-AF65-F5344CB8AC3E}">
        <p14:creationId xmlns:p14="http://schemas.microsoft.com/office/powerpoint/2010/main" val="157643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8</a:t>
            </a:fld>
            <a:endParaRPr lang="fr-FR"/>
          </a:p>
        </p:txBody>
      </p:sp>
    </p:spTree>
    <p:extLst>
      <p:ext uri="{BB962C8B-B14F-4D97-AF65-F5344CB8AC3E}">
        <p14:creationId xmlns:p14="http://schemas.microsoft.com/office/powerpoint/2010/main" val="2108930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9</a:t>
            </a:fld>
            <a:endParaRPr lang="fr-FR"/>
          </a:p>
        </p:txBody>
      </p:sp>
    </p:spTree>
    <p:extLst>
      <p:ext uri="{BB962C8B-B14F-4D97-AF65-F5344CB8AC3E}">
        <p14:creationId xmlns:p14="http://schemas.microsoft.com/office/powerpoint/2010/main" val="377028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2FBF6F3-6663-41BE-BF10-59F3B3CCE811}" type="slidenum">
              <a:rPr lang="fr-FR" smtClean="0"/>
              <a:t>10</a:t>
            </a:fld>
            <a:endParaRPr lang="fr-FR"/>
          </a:p>
        </p:txBody>
      </p:sp>
    </p:spTree>
    <p:extLst>
      <p:ext uri="{BB962C8B-B14F-4D97-AF65-F5344CB8AC3E}">
        <p14:creationId xmlns:p14="http://schemas.microsoft.com/office/powerpoint/2010/main" val="255712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050DCA1-B918-408E-90BD-E865F14DD3CD}" type="datetime1">
              <a:rPr lang="fr-FR" smtClean="0"/>
              <a:t>25/03/2025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54526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289A0BC-D3F7-440F-B827-4BA276C4E066}" type="datetime1">
              <a:rPr lang="fr-FR" smtClean="0"/>
              <a:t>25/03/2025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50192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3CF15E-4CA1-4B0A-B646-F8417F7DD7DD}" type="datetime1">
              <a:rPr lang="fr-FR" smtClean="0"/>
              <a:t>25/03/2025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67773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3D46B7-7D76-44A2-A51C-AF5D3DB5BA33}" type="datetime1">
              <a:rPr lang="fr-FR" smtClean="0"/>
              <a:t>25/03/2025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16982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A2D5FC-7D14-41E4-9821-2AB2C322F8C7}" type="datetime1">
              <a:rPr lang="fr-FR" smtClean="0"/>
              <a:t>25/03/2025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219722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A13CCFB-FE59-44EE-A63C-6FE3A01A8C7C}" type="datetime1">
              <a:rPr lang="fr-FR" smtClean="0"/>
              <a:t>25/03/2025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340516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C67B27F-7864-4550-A0BE-A615266EF796}" type="datetime1">
              <a:rPr lang="fr-FR" smtClean="0"/>
              <a:t>25/03/2025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154420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1A39789-5FF8-4C90-A182-3ABB03A608E7}" type="datetime1">
              <a:rPr lang="fr-FR" smtClean="0"/>
              <a:t>25/03/2025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169757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04C7B-0370-4A46-9CBE-A289FDB8D8A2}" type="datetime1">
              <a:rPr lang="fr-FR" smtClean="0"/>
              <a:t>25/03/2025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264556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816F94B-A89E-4667-80E5-CC9EC9644CF5}" type="datetime1">
              <a:rPr lang="fr-FR" smtClean="0"/>
              <a:t>25/03/2025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174673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D1E629F-02BA-4037-B89C-4FC42D8D1ECB}" type="datetime1">
              <a:rPr lang="fr-FR" smtClean="0"/>
              <a:t>25/03/2025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05EAF45-007C-4DEC-B7A6-5938B53E4316}" type="slidenum">
              <a:rPr lang="fr-FR" smtClean="0"/>
              <a:t>‹N°›</a:t>
            </a:fld>
            <a:endParaRPr lang="fr-FR"/>
          </a:p>
        </p:txBody>
      </p:sp>
    </p:spTree>
    <p:extLst>
      <p:ext uri="{BB962C8B-B14F-4D97-AF65-F5344CB8AC3E}">
        <p14:creationId xmlns:p14="http://schemas.microsoft.com/office/powerpoint/2010/main" val="365957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85527DB-DED4-4231-AB57-A0175411DA68}" type="datetime1">
              <a:rPr lang="fr-FR" smtClean="0"/>
              <a:t>25/03/2025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05EAF45-007C-4DEC-B7A6-5938B53E4316}" type="slidenum">
              <a:rPr lang="fr-FR" smtClean="0"/>
              <a:t>‹N°›</a:t>
            </a:fld>
            <a:endParaRPr lang="fr-FR"/>
          </a:p>
        </p:txBody>
      </p:sp>
    </p:spTree>
    <p:extLst>
      <p:ext uri="{BB962C8B-B14F-4D97-AF65-F5344CB8AC3E}">
        <p14:creationId xmlns:p14="http://schemas.microsoft.com/office/powerpoint/2010/main" val="2951466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vendeeglobe.org/)" TargetMode="Externa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l="-15000" t="-4000" r="-42000" b="-4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18873-EE86-9320-BC35-6FB5C3C9234B}"/>
              </a:ext>
            </a:extLst>
          </p:cNvPr>
          <p:cNvSpPr>
            <a:spLocks noGrp="1"/>
          </p:cNvSpPr>
          <p:nvPr>
            <p:ph type="title"/>
          </p:nvPr>
        </p:nvSpPr>
        <p:spPr>
          <a:xfrm>
            <a:off x="0" y="745769"/>
            <a:ext cx="6858000" cy="4567109"/>
          </a:xfrm>
        </p:spPr>
        <p:txBody>
          <a:bodyPr>
            <a:normAutofit/>
          </a:bodyPr>
          <a:lstStyle/>
          <a:p>
            <a:pPr algn="ctr"/>
            <a:br>
              <a:rPr lang="fr-FR" dirty="0"/>
            </a:br>
            <a:r>
              <a:rPr lang="fr-FR" sz="4000" dirty="0">
                <a:latin typeface="+mn-lt"/>
              </a:rPr>
              <a:t>Les Chroniques de l’école</a:t>
            </a:r>
            <a:br>
              <a:rPr lang="fr-FR" sz="4000" dirty="0">
                <a:latin typeface="+mn-lt"/>
              </a:rPr>
            </a:br>
            <a:r>
              <a:rPr lang="fr-FR" sz="2400" dirty="0">
                <a:latin typeface="+mn-lt"/>
              </a:rPr>
              <a:t>Louis Blériot d’Artenay</a:t>
            </a:r>
            <a:br>
              <a:rPr lang="fr-FR" sz="4000" dirty="0">
                <a:latin typeface="+mn-lt"/>
              </a:rPr>
            </a:br>
            <a:br>
              <a:rPr lang="fr-FR" sz="4000" dirty="0">
                <a:latin typeface="+mn-lt"/>
              </a:rPr>
            </a:br>
            <a:br>
              <a:rPr lang="fr-FR" sz="4000" dirty="0">
                <a:latin typeface="+mn-lt"/>
              </a:rPr>
            </a:br>
            <a:endParaRPr lang="fr-FR" sz="4000" dirty="0">
              <a:latin typeface="+mn-lt"/>
            </a:endParaRPr>
          </a:p>
        </p:txBody>
      </p:sp>
      <p:sp>
        <p:nvSpPr>
          <p:cNvPr id="3" name="ZoneTexte 2">
            <a:extLst>
              <a:ext uri="{FF2B5EF4-FFF2-40B4-BE49-F238E27FC236}">
                <a16:creationId xmlns:a16="http://schemas.microsoft.com/office/drawing/2014/main" id="{68F1A418-7623-4A29-8251-150EC3B2E3D0}"/>
              </a:ext>
            </a:extLst>
          </p:cNvPr>
          <p:cNvSpPr txBox="1"/>
          <p:nvPr/>
        </p:nvSpPr>
        <p:spPr>
          <a:xfrm>
            <a:off x="1792974" y="8462475"/>
            <a:ext cx="3272051" cy="1107996"/>
          </a:xfrm>
          <a:prstGeom prst="rect">
            <a:avLst/>
          </a:prstGeom>
          <a:noFill/>
        </p:spPr>
        <p:txBody>
          <a:bodyPr wrap="square" rtlCol="0">
            <a:spAutoFit/>
          </a:bodyPr>
          <a:lstStyle/>
          <a:p>
            <a:pPr algn="ctr"/>
            <a:r>
              <a:rPr lang="fr-FR" sz="2400" dirty="0"/>
              <a:t>Du 7 novembre au 20 décembre 2024</a:t>
            </a:r>
          </a:p>
          <a:p>
            <a:pPr algn="ctr"/>
            <a:r>
              <a:rPr lang="fr-FR" dirty="0"/>
              <a:t>Année 2024-2025</a:t>
            </a:r>
          </a:p>
        </p:txBody>
      </p:sp>
    </p:spTree>
    <p:extLst>
      <p:ext uri="{BB962C8B-B14F-4D97-AF65-F5344CB8AC3E}">
        <p14:creationId xmlns:p14="http://schemas.microsoft.com/office/powerpoint/2010/main" val="125316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8A4905A-5152-B449-11C0-12EE164EAD5A}"/>
              </a:ext>
            </a:extLst>
          </p:cNvPr>
          <p:cNvSpPr>
            <a:spLocks noGrp="1"/>
          </p:cNvSpPr>
          <p:nvPr>
            <p:ph type="sldNum" sz="quarter" idx="12"/>
          </p:nvPr>
        </p:nvSpPr>
        <p:spPr>
          <a:xfrm>
            <a:off x="5314950" y="9378597"/>
            <a:ext cx="1543050" cy="527403"/>
          </a:xfrm>
        </p:spPr>
        <p:txBody>
          <a:bodyPr/>
          <a:lstStyle/>
          <a:p>
            <a:r>
              <a:rPr lang="fr-FR" sz="1400" dirty="0"/>
              <a:t>11</a:t>
            </a:r>
          </a:p>
        </p:txBody>
      </p:sp>
      <p:pic>
        <p:nvPicPr>
          <p:cNvPr id="8194" name="image16.jpeg">
            <a:extLst>
              <a:ext uri="{FF2B5EF4-FFF2-40B4-BE49-F238E27FC236}">
                <a16:creationId xmlns:a16="http://schemas.microsoft.com/office/drawing/2014/main" id="{86CC74C0-44CD-3BBD-A884-895F9962B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215" y="2846418"/>
            <a:ext cx="3095625" cy="2063750"/>
          </a:xfrm>
          <a:prstGeom prst="rect">
            <a:avLst/>
          </a:prstGeom>
          <a:noFill/>
          <a:extLst>
            <a:ext uri="{909E8E84-426E-40DD-AFC4-6F175D3DCCD1}">
              <a14:hiddenFill xmlns:a14="http://schemas.microsoft.com/office/drawing/2010/main">
                <a:solidFill>
                  <a:srgbClr val="FFFFFF"/>
                </a:solidFill>
              </a14:hiddenFill>
            </a:ext>
          </a:extLst>
        </p:spPr>
      </p:pic>
      <p:pic>
        <p:nvPicPr>
          <p:cNvPr id="8193" name="image17.jpeg">
            <a:extLst>
              <a:ext uri="{FF2B5EF4-FFF2-40B4-BE49-F238E27FC236}">
                <a16:creationId xmlns:a16="http://schemas.microsoft.com/office/drawing/2014/main" id="{DA846D13-274A-5D45-21FD-014384B76F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633"/>
          <a:stretch/>
        </p:blipFill>
        <p:spPr bwMode="auto">
          <a:xfrm>
            <a:off x="1504657" y="5248202"/>
            <a:ext cx="4158205" cy="16178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C42F774-EA0D-21DF-9DFA-00D238245250}"/>
              </a:ext>
            </a:extLst>
          </p:cNvPr>
          <p:cNvSpPr>
            <a:spLocks noChangeArrowheads="1"/>
          </p:cNvSpPr>
          <p:nvPr/>
        </p:nvSpPr>
        <p:spPr bwMode="auto">
          <a:xfrm>
            <a:off x="332247" y="324828"/>
            <a:ext cx="6193505" cy="46281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1014" tIns="5713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Jeudi 5 décembre 2024</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Aujourd’hui, nous avons interrogé les élèves de la classe de M. </a:t>
            </a:r>
            <a:r>
              <a:rPr kumimoji="0" lang="fr-FR" altLang="fr-FR" sz="1400" b="0" i="0" u="none" strike="noStrike" cap="none" normalizeH="0" baseline="0" dirty="0" err="1">
                <a:ln>
                  <a:noFill/>
                </a:ln>
                <a:solidFill>
                  <a:schemeClr val="tx1"/>
                </a:solidFill>
                <a:effectLst/>
                <a:ea typeface="Arial" panose="020B0604020202020204" pitchFamily="34" charset="0"/>
              </a:rPr>
              <a:t>Meignan</a:t>
            </a:r>
            <a:r>
              <a:rPr kumimoji="0" lang="fr-FR" altLang="fr-FR" sz="1400" b="0" i="0" u="none" strike="noStrike" cap="none" normalizeH="0" baseline="0" dirty="0">
                <a:ln>
                  <a:noFill/>
                </a:ln>
                <a:solidFill>
                  <a:schemeClr val="tx1"/>
                </a:solidFill>
                <a:effectLst/>
                <a:ea typeface="Arial" panose="020B0604020202020204" pitchFamily="34" charset="0"/>
              </a:rPr>
              <a:t> à propos de l’un de leurs projets de l’année : le projet Vendée Globe (</a:t>
            </a:r>
            <a:r>
              <a:rPr kumimoji="0" lang="fr-FR" altLang="fr-FR" sz="1400" b="0" i="0" u="sng" strike="noStrike" cap="none" normalizeH="0" baseline="0" dirty="0">
                <a:ln>
                  <a:noFill/>
                </a:ln>
                <a:solidFill>
                  <a:srgbClr val="0563C1"/>
                </a:solidFill>
                <a:effectLst/>
                <a:ea typeface="Arial" panose="020B0604020202020204" pitchFamily="34" charset="0"/>
              </a:rPr>
              <a:t>https://</a:t>
            </a:r>
            <a:r>
              <a:rPr kumimoji="0" lang="fr-FR" altLang="fr-FR" sz="1400" b="0" i="0" u="none" strike="noStrike" cap="none" normalizeH="0" baseline="0" dirty="0">
                <a:ln>
                  <a:noFill/>
                </a:ln>
                <a:solidFill>
                  <a:srgbClr val="0563C1"/>
                </a:solidFill>
                <a:effectLst/>
                <a:ea typeface="Arial" panose="020B0604020202020204" pitchFamily="34" charset="0"/>
                <a:hlinkClick r:id="rId5"/>
              </a:rPr>
              <a:t>www.vendeeglobe.org/</a:t>
            </a:r>
            <a:r>
              <a:rPr kumimoji="0" lang="fr-FR" altLang="fr-FR" sz="1400" b="0" i="0" u="none" strike="noStrike" cap="none" normalizeH="0" baseline="0" dirty="0">
                <a:ln>
                  <a:noFill/>
                </a:ln>
                <a:solidFill>
                  <a:schemeClr val="tx1"/>
                </a:solidFill>
                <a:effectLst/>
                <a:ea typeface="Arial" panose="020B0604020202020204" pitchFamily="34" charset="0"/>
                <a:hlinkClick r:id="rId5"/>
              </a:rPr>
              <a:t>).</a:t>
            </a:r>
            <a:r>
              <a:rPr kumimoji="0" lang="fr-FR" altLang="fr-FR" sz="1400" b="0" i="0" u="none" strike="noStrike" cap="none" normalizeH="0" baseline="0" dirty="0">
                <a:ln>
                  <a:noFill/>
                </a:ln>
                <a:solidFill>
                  <a:schemeClr val="tx1"/>
                </a:solidFill>
                <a:effectLst/>
                <a:ea typeface="Arial" panose="020B0604020202020204" pitchFamily="34" charset="0"/>
              </a:rPr>
              <a:t> Le Vendée Globe est une célèbre course à la voile autour du monde, disputée en solitaire, sans escale et sans assistance. Elle met en</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compétition des voiliers monocoques de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60 pieds de type IMOCA. Le départ et l’arrivée se déroulent aux Sables-d’Olonne, en Vendée.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Le projet de la classe consiste à suivre la course au jour le jour. Chaque élève a choisi un skipper et le soutient avec enthousiasme, espérant le voir triompher !</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ea typeface="Arial" panose="020B0604020202020204" pitchFamily="34" charset="0"/>
              </a:rPr>
              <a:t>Léa et Paul</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i="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p:txBody>
      </p:sp>
      <p:sp>
        <p:nvSpPr>
          <p:cNvPr id="7" name="Rectangle 5">
            <a:extLst>
              <a:ext uri="{FF2B5EF4-FFF2-40B4-BE49-F238E27FC236}">
                <a16:creationId xmlns:a16="http://schemas.microsoft.com/office/drawing/2014/main" id="{EFB37985-8CFE-6B3F-23E9-4FC012CCE69B}"/>
              </a:ext>
            </a:extLst>
          </p:cNvPr>
          <p:cNvSpPr>
            <a:spLocks noChangeArrowheads="1"/>
          </p:cNvSpPr>
          <p:nvPr/>
        </p:nvSpPr>
        <p:spPr bwMode="auto">
          <a:xfrm>
            <a:off x="332247" y="5136627"/>
            <a:ext cx="6193505" cy="44012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Vendredi 06 décembre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Aujourd’hui, Paul et Léa ont testé une nouvelle activité pour les APQ (Activité Physique Quotidienne) qui a fait sensation auprès des élèves !</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Il s’agit d’un parcours avec des cerceaux. Dans chaque cerceau, des plots de couleur sont placés pour créer différents chemins tout au long du parcours : un chemin bleu, un</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chemin rouge, et un chemin noir sans plot. Les élèves se mettent en file indienne, et, à tour de rôle, choisissent un chemin de couleur. Ils doivent ensuite sauter dans chaque cerceau correspondant à la couleur qu’ils ont choisie.</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Une activité simple et ludique qui a enchanté tout le monde !</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ea typeface="Arial" panose="020B0604020202020204" pitchFamily="34" charset="0"/>
              </a:rPr>
              <a:t>Léa et Paul</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3610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01B9983-556E-4F17-0379-2B6438AF9432}"/>
              </a:ext>
            </a:extLst>
          </p:cNvPr>
          <p:cNvSpPr>
            <a:spLocks noGrp="1"/>
          </p:cNvSpPr>
          <p:nvPr>
            <p:ph type="sldNum" sz="quarter" idx="12"/>
          </p:nvPr>
        </p:nvSpPr>
        <p:spPr>
          <a:xfrm>
            <a:off x="5314950" y="9378597"/>
            <a:ext cx="1543050" cy="527403"/>
          </a:xfrm>
        </p:spPr>
        <p:txBody>
          <a:bodyPr/>
          <a:lstStyle/>
          <a:p>
            <a:r>
              <a:rPr lang="fr-FR" sz="1600" dirty="0"/>
              <a:t>12</a:t>
            </a:r>
          </a:p>
        </p:txBody>
      </p:sp>
      <p:pic>
        <p:nvPicPr>
          <p:cNvPr id="9218" name="image18.jpeg">
            <a:extLst>
              <a:ext uri="{FF2B5EF4-FFF2-40B4-BE49-F238E27FC236}">
                <a16:creationId xmlns:a16="http://schemas.microsoft.com/office/drawing/2014/main" id="{A76E544A-52EA-656F-2C1D-1589F28E8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0" y="1053634"/>
            <a:ext cx="2270606" cy="3521242"/>
          </a:xfrm>
          <a:prstGeom prst="rect">
            <a:avLst/>
          </a:prstGeom>
          <a:noFill/>
          <a:extLst>
            <a:ext uri="{909E8E84-426E-40DD-AFC4-6F175D3DCCD1}">
              <a14:hiddenFill xmlns:a14="http://schemas.microsoft.com/office/drawing/2010/main">
                <a:solidFill>
                  <a:srgbClr val="FFFFFF"/>
                </a:solidFill>
              </a14:hiddenFill>
            </a:ext>
          </a:extLst>
        </p:spPr>
      </p:pic>
      <p:pic>
        <p:nvPicPr>
          <p:cNvPr id="9217" name="image19.jpeg">
            <a:extLst>
              <a:ext uri="{FF2B5EF4-FFF2-40B4-BE49-F238E27FC236}">
                <a16:creationId xmlns:a16="http://schemas.microsoft.com/office/drawing/2014/main" id="{84973C27-5E6B-B22F-23BD-BB051BC72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123" y="6354797"/>
            <a:ext cx="4084022" cy="2722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AEB7096-5BC3-61A7-E0F1-2FC9E8E6E6E2}"/>
              </a:ext>
            </a:extLst>
          </p:cNvPr>
          <p:cNvSpPr>
            <a:spLocks noChangeArrowheads="1"/>
          </p:cNvSpPr>
          <p:nvPr/>
        </p:nvSpPr>
        <p:spPr bwMode="auto">
          <a:xfrm>
            <a:off x="2645406" y="829096"/>
            <a:ext cx="3945774"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Lundi 9 Décembre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E0E0E"/>
                </a:solidFill>
                <a:effectLst/>
                <a:ea typeface="Arial" panose="020B0604020202020204" pitchFamily="34" charset="0"/>
              </a:rPr>
              <a:t>Décorations dans les couloirs : découvrez l’œuvre de la classe 5 !</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Aujourd’hui, nous vous invitons à découvrir les décorations des couloirs de l’école, avec une attention particulière pour la </a:t>
            </a:r>
            <a:r>
              <a:rPr kumimoji="0" lang="fr-FR" altLang="fr-FR" sz="1400" b="0" i="0" u="none" strike="noStrike" cap="none" normalizeH="0" baseline="0" dirty="0" err="1">
                <a:ln>
                  <a:noFill/>
                </a:ln>
                <a:solidFill>
                  <a:srgbClr val="0E0E0E"/>
                </a:solidFill>
                <a:effectLst/>
                <a:ea typeface="Arial" panose="020B0604020202020204" pitchFamily="34" charset="0"/>
              </a:rPr>
              <a:t>réali</a:t>
            </a:r>
            <a:r>
              <a:rPr kumimoji="0" lang="fr-FR" altLang="fr-FR" sz="1400" b="0" i="0" u="none" strike="noStrike" cap="none" normalizeH="0" baseline="0" dirty="0">
                <a:ln>
                  <a:noFill/>
                </a:ln>
                <a:solidFill>
                  <a:srgbClr val="0E0E0E"/>
                </a:solidFill>
                <a:effectLst/>
                <a:ea typeface="Arial" panose="020B0604020202020204" pitchFamily="34" charset="0"/>
              </a:rPr>
              <a:t>- </a:t>
            </a:r>
            <a:r>
              <a:rPr kumimoji="0" lang="fr-FR" altLang="fr-FR" sz="1400" b="0" i="0" u="none" strike="noStrike" cap="none" normalizeH="0" baseline="0" dirty="0" err="1">
                <a:ln>
                  <a:noFill/>
                </a:ln>
                <a:solidFill>
                  <a:srgbClr val="0E0E0E"/>
                </a:solidFill>
                <a:effectLst/>
                <a:ea typeface="Arial" panose="020B0604020202020204" pitchFamily="34" charset="0"/>
              </a:rPr>
              <a:t>sation</a:t>
            </a:r>
            <a:r>
              <a:rPr kumimoji="0" lang="fr-FR" altLang="fr-FR" sz="1400" b="0" i="0" u="none" strike="noStrike" cap="none" normalizeH="0" baseline="0" dirty="0">
                <a:ln>
                  <a:noFill/>
                </a:ln>
                <a:solidFill>
                  <a:srgbClr val="0E0E0E"/>
                </a:solidFill>
                <a:effectLst/>
                <a:ea typeface="Arial" panose="020B0604020202020204" pitchFamily="34" charset="0"/>
              </a:rPr>
              <a:t> de la classe 5.</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Comme vous pouvez le voir ci-dessous, leur œuvre se compose de 20 montgolfières colorées par les élèves, toutes reliées par une corde à une représentation de l’école. Cette dernière semble littéralement portée par les élèves !</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Cette création symbolise une belle idée : l’école ne serait rien sans ses élèves, qui en sont la véritable force.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Un grand merci à toute la classe 5 pour cette magnifique œuvre pleine de sens et de créativité !</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Léa et Paul</a:t>
            </a:r>
            <a:endParaRPr kumimoji="0" lang="fr-FR" altLang="fr-FR" sz="1400" b="0" i="0" u="none" strike="noStrike" cap="none" normalizeH="0" baseline="0" dirty="0">
              <a:ln>
                <a:noFill/>
              </a:ln>
              <a:solidFill>
                <a:schemeClr val="tx1"/>
              </a:solidFill>
              <a:effectLst/>
            </a:endParaRPr>
          </a:p>
        </p:txBody>
      </p:sp>
      <p:sp>
        <p:nvSpPr>
          <p:cNvPr id="7" name="Rectangle 5">
            <a:extLst>
              <a:ext uri="{FF2B5EF4-FFF2-40B4-BE49-F238E27FC236}">
                <a16:creationId xmlns:a16="http://schemas.microsoft.com/office/drawing/2014/main" id="{D2700AF4-8066-1F91-0402-80468A67F341}"/>
              </a:ext>
            </a:extLst>
          </p:cNvPr>
          <p:cNvSpPr>
            <a:spLocks noChangeArrowheads="1"/>
          </p:cNvSpPr>
          <p:nvPr/>
        </p:nvSpPr>
        <p:spPr bwMode="auto">
          <a:xfrm>
            <a:off x="266820" y="4876569"/>
            <a:ext cx="6054725" cy="4616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fr-FR" altLang="fr-FR" sz="1400" b="1" i="0" u="none" strike="noStrike" cap="none" normalizeH="0" baseline="0" dirty="0">
                <a:ln>
                  <a:noFill/>
                </a:ln>
                <a:solidFill>
                  <a:schemeClr val="tx1"/>
                </a:solidFill>
                <a:effectLst/>
                <a:ea typeface="Arial" panose="020B0604020202020204" pitchFamily="34" charset="0"/>
              </a:rPr>
              <a:t>Mardi 10 décembre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Aujourd’hui, les élèves auraient dû parti- </a:t>
            </a:r>
            <a:r>
              <a:rPr kumimoji="0" lang="fr-FR" altLang="fr-FR" sz="1400" b="0" i="0" u="none" strike="noStrike" cap="none" normalizeH="0" baseline="0" dirty="0" err="1">
                <a:ln>
                  <a:noFill/>
                </a:ln>
                <a:solidFill>
                  <a:srgbClr val="0E0E0E"/>
                </a:solidFill>
                <a:effectLst/>
                <a:ea typeface="Arial" panose="020B0604020202020204" pitchFamily="34" charset="0"/>
              </a:rPr>
              <a:t>ciper</a:t>
            </a:r>
            <a:r>
              <a:rPr kumimoji="0" lang="fr-FR" altLang="fr-FR" sz="1400" b="0" i="0" u="none" strike="noStrike" cap="none" normalizeH="0" baseline="0" dirty="0">
                <a:ln>
                  <a:noFill/>
                </a:ln>
                <a:solidFill>
                  <a:srgbClr val="0E0E0E"/>
                </a:solidFill>
                <a:effectLst/>
                <a:ea typeface="Arial" panose="020B0604020202020204" pitchFamily="34" charset="0"/>
              </a:rPr>
              <a:t> à une séance de handball au gym- nase avec un intervenant. Malheureuse- ment, le gymnase est temporairement fermé en raison des récentes intempéries.</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Bonne nouvelle : une réouverture est pré- vue très prochainement, et les élèves au- </a:t>
            </a:r>
            <a:r>
              <a:rPr kumimoji="0" lang="fr-FR" altLang="fr-FR" sz="1400" b="0" i="0" u="none" strike="noStrike" cap="none" normalizeH="0" baseline="0" dirty="0" err="1">
                <a:ln>
                  <a:noFill/>
                </a:ln>
                <a:solidFill>
                  <a:srgbClr val="0E0E0E"/>
                </a:solidFill>
                <a:effectLst/>
                <a:ea typeface="Arial" panose="020B0604020202020204" pitchFamily="34" charset="0"/>
              </a:rPr>
              <a:t>ront</a:t>
            </a:r>
            <a:r>
              <a:rPr kumimoji="0" lang="fr-FR" altLang="fr-FR" sz="1400" b="0" i="0" u="none" strike="noStrike" cap="none" normalizeH="0" baseline="0" dirty="0">
                <a:ln>
                  <a:noFill/>
                </a:ln>
                <a:solidFill>
                  <a:srgbClr val="0E0E0E"/>
                </a:solidFill>
                <a:effectLst/>
                <a:ea typeface="Arial" panose="020B0604020202020204" pitchFamily="34" charset="0"/>
              </a:rPr>
              <a:t> l’occasion de rattraper leur séance de sport avec l’intervenant.</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Léa et Paul</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p>
        </p:txBody>
      </p:sp>
      <p:sp>
        <p:nvSpPr>
          <p:cNvPr id="8" name="Rectangle 7">
            <a:extLst>
              <a:ext uri="{FF2B5EF4-FFF2-40B4-BE49-F238E27FC236}">
                <a16:creationId xmlns:a16="http://schemas.microsoft.com/office/drawing/2014/main" id="{156AE806-10B9-6EA3-874F-DB1A1884D68A}"/>
              </a:ext>
            </a:extLst>
          </p:cNvPr>
          <p:cNvSpPr/>
          <p:nvPr/>
        </p:nvSpPr>
        <p:spPr>
          <a:xfrm>
            <a:off x="266820" y="244321"/>
            <a:ext cx="6324360"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9  au 13 décembre 2024</a:t>
            </a:r>
          </a:p>
        </p:txBody>
      </p:sp>
    </p:spTree>
    <p:extLst>
      <p:ext uri="{BB962C8B-B14F-4D97-AF65-F5344CB8AC3E}">
        <p14:creationId xmlns:p14="http://schemas.microsoft.com/office/powerpoint/2010/main" val="115989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35BB0D9-A7E6-1C4F-9C44-59624D23D48E}"/>
              </a:ext>
            </a:extLst>
          </p:cNvPr>
          <p:cNvSpPr>
            <a:spLocks noGrp="1"/>
          </p:cNvSpPr>
          <p:nvPr>
            <p:ph type="sldNum" sz="quarter" idx="12"/>
          </p:nvPr>
        </p:nvSpPr>
        <p:spPr>
          <a:xfrm>
            <a:off x="5245548" y="9348936"/>
            <a:ext cx="1543050" cy="527403"/>
          </a:xfrm>
        </p:spPr>
        <p:txBody>
          <a:bodyPr/>
          <a:lstStyle/>
          <a:p>
            <a:fld id="{F05EAF45-007C-4DEC-B7A6-5938B53E4316}" type="slidenum">
              <a:rPr lang="fr-FR" sz="1600" smtClean="0"/>
              <a:t>12</a:t>
            </a:fld>
            <a:endParaRPr lang="fr-FR" sz="1600"/>
          </a:p>
        </p:txBody>
      </p:sp>
      <p:pic>
        <p:nvPicPr>
          <p:cNvPr id="10242" name="image20.png">
            <a:extLst>
              <a:ext uri="{FF2B5EF4-FFF2-40B4-BE49-F238E27FC236}">
                <a16:creationId xmlns:a16="http://schemas.microsoft.com/office/drawing/2014/main" id="{A7B2D55C-3C5B-FF6E-8903-07A069B6F7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90" b="5455"/>
          <a:stretch/>
        </p:blipFill>
        <p:spPr bwMode="auto">
          <a:xfrm>
            <a:off x="4668253" y="29661"/>
            <a:ext cx="2697641" cy="3596858"/>
          </a:xfrm>
          <a:prstGeom prst="rect">
            <a:avLst/>
          </a:prstGeom>
          <a:noFill/>
          <a:extLst>
            <a:ext uri="{909E8E84-426E-40DD-AFC4-6F175D3DCCD1}">
              <a14:hiddenFill xmlns:a14="http://schemas.microsoft.com/office/drawing/2010/main">
                <a:solidFill>
                  <a:srgbClr val="FFFFFF"/>
                </a:solidFill>
              </a14:hiddenFill>
            </a:ext>
          </a:extLst>
        </p:spPr>
      </p:pic>
      <p:pic>
        <p:nvPicPr>
          <p:cNvPr id="10241" name="image21.jpeg">
            <a:extLst>
              <a:ext uri="{FF2B5EF4-FFF2-40B4-BE49-F238E27FC236}">
                <a16:creationId xmlns:a16="http://schemas.microsoft.com/office/drawing/2014/main" id="{01B1B814-C2EC-3B3C-936D-F4010C32C4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54" y="7963720"/>
            <a:ext cx="2832599" cy="1278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3895FD9-0FC0-870D-BDF7-592E458B49CA}"/>
              </a:ext>
            </a:extLst>
          </p:cNvPr>
          <p:cNvSpPr>
            <a:spLocks noChangeArrowheads="1"/>
          </p:cNvSpPr>
          <p:nvPr/>
        </p:nvSpPr>
        <p:spPr bwMode="auto">
          <a:xfrm>
            <a:off x="160422" y="176756"/>
            <a:ext cx="4507832" cy="3449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08000" rIns="108000" bIns="108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Jeudi 12 Décembre Paroles d'élèves.</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ea typeface="Arial" panose="020B0604020202020204" pitchFamily="34" charset="0"/>
              </a:rPr>
              <a:t>Depuis lundi, nous avons un nouvel élève dans la classe. C’est bien parce que :</a:t>
            </a:r>
            <a:endParaRPr kumimoji="0" lang="fr-FR" altLang="fr-FR" sz="1400" b="0"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782638" algn="l"/>
              </a:tabLst>
            </a:pPr>
            <a:r>
              <a:rPr kumimoji="0" lang="fr-FR" altLang="fr-FR" sz="1400" b="0" i="1" u="none" strike="noStrike" cap="none" normalizeH="0" baseline="0" dirty="0">
                <a:ln>
                  <a:noFill/>
                </a:ln>
                <a:solidFill>
                  <a:schemeClr val="tx1"/>
                </a:solidFill>
                <a:effectLst/>
                <a:ea typeface="Arial" panose="020B0604020202020204" pitchFamily="34" charset="0"/>
              </a:rPr>
              <a:t>on peut jouer avec lui et, en plus, on peut lui apprendre des choses</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782638" algn="l"/>
              </a:tabLst>
            </a:pPr>
            <a:r>
              <a:rPr kumimoji="0" lang="fr-FR" altLang="fr-FR" sz="1400" b="0" i="1" u="none" strike="noStrike" cap="none" normalizeH="0" baseline="0" dirty="0">
                <a:ln>
                  <a:noFill/>
                </a:ln>
                <a:solidFill>
                  <a:schemeClr val="tx1"/>
                </a:solidFill>
                <a:effectLst/>
                <a:ea typeface="Arial" panose="020B0604020202020204" pitchFamily="34" charset="0"/>
              </a:rPr>
              <a:t>on peut découvrir plein de choses sur son ancienne école, si elle est bien ou pas</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782638" algn="l"/>
              </a:tabLst>
            </a:pPr>
            <a:r>
              <a:rPr kumimoji="0" lang="fr-FR" altLang="fr-FR" sz="1400" b="0" i="1" u="none" strike="noStrike" cap="none" normalizeH="0" baseline="0" dirty="0">
                <a:ln>
                  <a:noFill/>
                </a:ln>
                <a:solidFill>
                  <a:schemeClr val="tx1"/>
                </a:solidFill>
                <a:effectLst/>
                <a:ea typeface="Arial" panose="020B0604020202020204" pitchFamily="34" charset="0"/>
              </a:rPr>
              <a:t>Il peut devenir notre ami et nous raconter comment c’était dans son école et comment il trouve sa nouvelle école. Le premier jour d’école, on doit être polis avec lui</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782638" algn="l"/>
              </a:tabLst>
            </a:pPr>
            <a:r>
              <a:rPr kumimoji="0" lang="fr-FR" altLang="fr-FR" sz="1400" b="0" i="1" u="none" strike="noStrike" cap="none" normalizeH="0" baseline="0" dirty="0">
                <a:ln>
                  <a:noFill/>
                </a:ln>
                <a:solidFill>
                  <a:schemeClr val="tx1"/>
                </a:solidFill>
                <a:effectLst/>
                <a:ea typeface="Arial" panose="020B0604020202020204" pitchFamily="34" charset="0"/>
              </a:rPr>
              <a:t>on peut jouer avec lui</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782638" algn="l"/>
              </a:tabLst>
            </a:pPr>
            <a:r>
              <a:rPr kumimoji="0" lang="fr-FR" altLang="fr-FR" sz="1400" b="0" i="1" u="none" strike="noStrike" cap="none" normalizeH="0" baseline="0" dirty="0">
                <a:ln>
                  <a:noFill/>
                </a:ln>
                <a:solidFill>
                  <a:schemeClr val="tx1"/>
                </a:solidFill>
                <a:effectLst/>
                <a:ea typeface="Arial" panose="020B0604020202020204" pitchFamily="34" charset="0"/>
              </a:rPr>
              <a:t>on peut l’aider à bien s’intégrer dans sa nouvelle école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782638" algn="l"/>
              </a:tabLst>
            </a:pPr>
            <a:r>
              <a:rPr kumimoji="0" lang="fr-FR" altLang="fr-FR" sz="1400" b="0" i="1" u="none" strike="noStrike" cap="none" normalizeH="0" baseline="0" dirty="0">
                <a:ln>
                  <a:noFill/>
                </a:ln>
                <a:solidFill>
                  <a:schemeClr val="tx1"/>
                </a:solidFill>
                <a:effectLst/>
                <a:ea typeface="Arial" panose="020B0604020202020204" pitchFamily="34" charset="0"/>
              </a:rPr>
              <a:t>on peut lui montrer ce qu’il a le droit de faire en récréation</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r>
              <a:rPr kumimoji="0" lang="fr-FR" altLang="fr-FR" sz="1400" b="1" i="0" u="none" strike="noStrike" cap="none" normalizeH="0" baseline="0" dirty="0">
                <a:ln>
                  <a:noFill/>
                </a:ln>
                <a:solidFill>
                  <a:schemeClr val="tx1"/>
                </a:solidFill>
                <a:effectLst/>
                <a:ea typeface="Arial" panose="020B0604020202020204" pitchFamily="34" charset="0"/>
              </a:rPr>
              <a:t>La classe de ce2</a:t>
            </a:r>
            <a:endParaRPr kumimoji="0" lang="fr-FR" altLang="fr-FR" sz="1400" b="0" i="0" u="none" strike="noStrike" cap="none" normalizeH="0" baseline="0" dirty="0">
              <a:ln>
                <a:noFill/>
              </a:ln>
              <a:solidFill>
                <a:schemeClr val="tx1"/>
              </a:solidFill>
              <a:effectLst/>
              <a:ea typeface="Arial" panose="020B0604020202020204" pitchFamily="34" charset="0"/>
            </a:endParaRPr>
          </a:p>
        </p:txBody>
      </p:sp>
      <p:sp>
        <p:nvSpPr>
          <p:cNvPr id="6" name="Rectangle 4">
            <a:extLst>
              <a:ext uri="{FF2B5EF4-FFF2-40B4-BE49-F238E27FC236}">
                <a16:creationId xmlns:a16="http://schemas.microsoft.com/office/drawing/2014/main" id="{33EB745B-14CB-8667-A4C4-4C493466EC78}"/>
              </a:ext>
            </a:extLst>
          </p:cNvPr>
          <p:cNvSpPr>
            <a:spLocks noChangeArrowheads="1"/>
          </p:cNvSpPr>
          <p:nvPr/>
        </p:nvSpPr>
        <p:spPr bwMode="auto">
          <a:xfrm>
            <a:off x="92242" y="3763346"/>
            <a:ext cx="6673516" cy="54784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82638" algn="l"/>
              </a:tabLst>
              <a:defRPr>
                <a:solidFill>
                  <a:schemeClr val="tx1"/>
                </a:solidFill>
                <a:latin typeface="Arial" panose="020B0604020202020204" pitchFamily="34" charset="0"/>
              </a:defRPr>
            </a:lvl1pPr>
            <a:lvl2pPr eaLnBrk="0" fontAlgn="base" hangingPunct="0">
              <a:spcBef>
                <a:spcPct val="0"/>
              </a:spcBef>
              <a:spcAft>
                <a:spcPct val="0"/>
              </a:spcAft>
              <a:tabLst>
                <a:tab pos="782638" algn="l"/>
              </a:tabLst>
              <a:defRPr>
                <a:solidFill>
                  <a:schemeClr val="tx1"/>
                </a:solidFill>
                <a:latin typeface="Arial" panose="020B0604020202020204" pitchFamily="34" charset="0"/>
              </a:defRPr>
            </a:lvl2pPr>
            <a:lvl3pPr eaLnBrk="0" fontAlgn="base" hangingPunct="0">
              <a:spcBef>
                <a:spcPct val="0"/>
              </a:spcBef>
              <a:spcAft>
                <a:spcPct val="0"/>
              </a:spcAft>
              <a:tabLst>
                <a:tab pos="782638" algn="l"/>
              </a:tabLst>
              <a:defRPr>
                <a:solidFill>
                  <a:schemeClr val="tx1"/>
                </a:solidFill>
                <a:latin typeface="Arial" panose="020B0604020202020204" pitchFamily="34" charset="0"/>
              </a:defRPr>
            </a:lvl3pPr>
            <a:lvl4pPr eaLnBrk="0" fontAlgn="base" hangingPunct="0">
              <a:spcBef>
                <a:spcPct val="0"/>
              </a:spcBef>
              <a:spcAft>
                <a:spcPct val="0"/>
              </a:spcAft>
              <a:tabLst>
                <a:tab pos="782638" algn="l"/>
              </a:tabLst>
              <a:defRPr>
                <a:solidFill>
                  <a:schemeClr val="tx1"/>
                </a:solidFill>
                <a:latin typeface="Arial" panose="020B0604020202020204" pitchFamily="34" charset="0"/>
              </a:defRPr>
            </a:lvl4pPr>
            <a:lvl5pPr eaLnBrk="0" fontAlgn="base" hangingPunct="0">
              <a:spcBef>
                <a:spcPct val="0"/>
              </a:spcBef>
              <a:spcAft>
                <a:spcPct val="0"/>
              </a:spcAft>
              <a:tabLst>
                <a:tab pos="782638" algn="l"/>
              </a:tabLst>
              <a:defRPr>
                <a:solidFill>
                  <a:schemeClr val="tx1"/>
                </a:solidFill>
                <a:latin typeface="Arial" panose="020B0604020202020204" pitchFamily="34" charset="0"/>
              </a:defRPr>
            </a:lvl5pPr>
            <a:lvl6pPr eaLnBrk="0" fontAlgn="base" hangingPunct="0">
              <a:spcBef>
                <a:spcPct val="0"/>
              </a:spcBef>
              <a:spcAft>
                <a:spcPct val="0"/>
              </a:spcAft>
              <a:tabLst>
                <a:tab pos="782638" algn="l"/>
              </a:tabLst>
              <a:defRPr>
                <a:solidFill>
                  <a:schemeClr val="tx1"/>
                </a:solidFill>
                <a:latin typeface="Arial" panose="020B0604020202020204" pitchFamily="34" charset="0"/>
              </a:defRPr>
            </a:lvl6pPr>
            <a:lvl7pPr eaLnBrk="0" fontAlgn="base" hangingPunct="0">
              <a:spcBef>
                <a:spcPct val="0"/>
              </a:spcBef>
              <a:spcAft>
                <a:spcPct val="0"/>
              </a:spcAft>
              <a:tabLst>
                <a:tab pos="782638" algn="l"/>
              </a:tabLst>
              <a:defRPr>
                <a:solidFill>
                  <a:schemeClr val="tx1"/>
                </a:solidFill>
                <a:latin typeface="Arial" panose="020B0604020202020204" pitchFamily="34" charset="0"/>
              </a:defRPr>
            </a:lvl7pPr>
            <a:lvl8pPr eaLnBrk="0" fontAlgn="base" hangingPunct="0">
              <a:spcBef>
                <a:spcPct val="0"/>
              </a:spcBef>
              <a:spcAft>
                <a:spcPct val="0"/>
              </a:spcAft>
              <a:tabLst>
                <a:tab pos="782638" algn="l"/>
              </a:tabLst>
              <a:defRPr>
                <a:solidFill>
                  <a:schemeClr val="tx1"/>
                </a:solidFill>
                <a:latin typeface="Arial" panose="020B0604020202020204" pitchFamily="34" charset="0"/>
              </a:defRPr>
            </a:lvl8pPr>
            <a:lvl9pPr eaLnBrk="0" fontAlgn="base" hangingPunct="0">
              <a:spcBef>
                <a:spcPct val="0"/>
              </a:spcBef>
              <a:spcAft>
                <a:spcPct val="0"/>
              </a:spcAft>
              <a:tabLst>
                <a:tab pos="7826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82638" algn="l"/>
              </a:tabLst>
            </a:pPr>
            <a:r>
              <a:rPr kumimoji="0" lang="fr-FR" altLang="fr-FR" sz="1400" b="1" i="0" u="none" strike="noStrike" cap="none" normalizeH="0" baseline="0" dirty="0">
                <a:ln>
                  <a:noFill/>
                </a:ln>
                <a:solidFill>
                  <a:schemeClr val="tx1"/>
                </a:solidFill>
                <a:effectLst/>
                <a:latin typeface="+mn-lt"/>
                <a:ea typeface="Arial" panose="020B0604020202020204" pitchFamily="34" charset="0"/>
              </a:rPr>
              <a:t>Vendredi 13 décembre</a:t>
            </a:r>
            <a:br>
              <a:rPr kumimoji="0" lang="fr-FR" altLang="fr-FR" sz="1400" b="0" i="0" u="none" strike="noStrike" cap="none" normalizeH="0" baseline="0" dirty="0">
                <a:ln>
                  <a:noFill/>
                </a:ln>
                <a:solidFill>
                  <a:schemeClr val="tx1"/>
                </a:solidFill>
                <a:effectLst/>
                <a:latin typeface="+mn-lt"/>
                <a:ea typeface="Arial" panose="020B0604020202020204" pitchFamily="34" charset="0"/>
              </a:rPr>
            </a:b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r>
              <a:rPr kumimoji="0" lang="fr-FR" altLang="fr-FR" sz="1400" b="1" i="0" u="none" strike="noStrike" cap="none" normalizeH="0" baseline="0" dirty="0">
                <a:ln>
                  <a:noFill/>
                </a:ln>
                <a:solidFill>
                  <a:srgbClr val="0E0E0E"/>
                </a:solidFill>
                <a:effectLst/>
                <a:latin typeface="+mn-lt"/>
                <a:ea typeface="Arial" panose="020B0604020202020204" pitchFamily="34" charset="0"/>
              </a:rPr>
              <a:t>À la découverte de </a:t>
            </a:r>
            <a:r>
              <a:rPr kumimoji="0" lang="fr-FR" altLang="fr-FR" sz="1400" b="1" i="0" u="none" strike="noStrike" cap="none" normalizeH="0" baseline="0" dirty="0" err="1">
                <a:ln>
                  <a:noFill/>
                </a:ln>
                <a:solidFill>
                  <a:srgbClr val="0E0E0E"/>
                </a:solidFill>
                <a:effectLst/>
                <a:latin typeface="+mn-lt"/>
                <a:ea typeface="Arial" panose="020B0604020202020204" pitchFamily="34" charset="0"/>
              </a:rPr>
              <a:t>Mathador</a:t>
            </a:r>
            <a:r>
              <a:rPr kumimoji="0" lang="fr-FR" altLang="fr-FR" sz="1400" b="1" i="0" u="none" strike="noStrike" cap="none" normalizeH="0" baseline="0" dirty="0">
                <a:ln>
                  <a:noFill/>
                </a:ln>
                <a:solidFill>
                  <a:srgbClr val="0E0E0E"/>
                </a:solidFill>
                <a:effectLst/>
                <a:latin typeface="+mn-lt"/>
                <a:ea typeface="Arial" panose="020B0604020202020204" pitchFamily="34" charset="0"/>
              </a:rPr>
              <a:t> avec la classe de Mme Foucher !</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r>
              <a:rPr kumimoji="0" lang="fr-FR" altLang="fr-FR" sz="1400" b="0" i="0" u="none" strike="noStrike" cap="none" normalizeH="0" baseline="0" dirty="0">
                <a:ln>
                  <a:noFill/>
                </a:ln>
                <a:solidFill>
                  <a:srgbClr val="0E0E0E"/>
                </a:solidFill>
                <a:effectLst/>
                <a:latin typeface="+mn-lt"/>
                <a:ea typeface="Arial" panose="020B0604020202020204" pitchFamily="34" charset="0"/>
              </a:rPr>
              <a:t>Aujourd’hui, les élèves de la classe de Mme Foucher nous ont invités à découvrir une de leurs </a:t>
            </a:r>
            <a:r>
              <a:rPr kumimoji="0" lang="fr-FR" altLang="fr-FR" sz="1400" b="0" i="0" u="none" strike="noStrike" cap="none" normalizeH="0" baseline="0" dirty="0" err="1">
                <a:ln>
                  <a:noFill/>
                </a:ln>
                <a:solidFill>
                  <a:srgbClr val="0E0E0E"/>
                </a:solidFill>
                <a:effectLst/>
                <a:latin typeface="+mn-lt"/>
                <a:ea typeface="Arial" panose="020B0604020202020204" pitchFamily="34" charset="0"/>
              </a:rPr>
              <a:t>acti</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a:t>
            </a:r>
            <a:r>
              <a:rPr kumimoji="0" lang="fr-FR" altLang="fr-FR" sz="1400" b="0" i="0" u="none" strike="noStrike" cap="none" normalizeH="0" baseline="0" dirty="0" err="1">
                <a:ln>
                  <a:noFill/>
                </a:ln>
                <a:solidFill>
                  <a:srgbClr val="0E0E0E"/>
                </a:solidFill>
                <a:effectLst/>
                <a:latin typeface="+mn-lt"/>
                <a:ea typeface="Arial" panose="020B0604020202020204" pitchFamily="34" charset="0"/>
              </a:rPr>
              <a:t>vités</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de classe : le jeu </a:t>
            </a:r>
            <a:r>
              <a:rPr kumimoji="0" lang="fr-FR" altLang="fr-FR" sz="1400" b="1" i="0" u="none" strike="noStrike" cap="none" normalizeH="0" baseline="0" dirty="0" err="1">
                <a:ln>
                  <a:noFill/>
                </a:ln>
                <a:solidFill>
                  <a:srgbClr val="0E0E0E"/>
                </a:solidFill>
                <a:effectLst/>
                <a:latin typeface="+mn-lt"/>
                <a:ea typeface="Arial" panose="020B0604020202020204" pitchFamily="34" charset="0"/>
              </a:rPr>
              <a:t>Mathador</a:t>
            </a:r>
            <a:r>
              <a:rPr kumimoji="0" lang="fr-FR" altLang="fr-FR" sz="1400" b="0" i="0" u="none" strike="noStrike" cap="none" normalizeH="0" baseline="0" dirty="0">
                <a:ln>
                  <a:noFill/>
                </a:ln>
                <a:solidFill>
                  <a:srgbClr val="0E0E0E"/>
                </a:solidFill>
                <a:effectLst/>
                <a:latin typeface="+mn-lt"/>
                <a:ea typeface="Arial" panose="020B0604020202020204" pitchFamily="34" charset="0"/>
              </a:rPr>
              <a:t>.</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r>
              <a:rPr kumimoji="0" lang="fr-FR" altLang="fr-FR" sz="1400" b="0" i="0" u="none" strike="noStrike" cap="none" normalizeH="0" baseline="0" dirty="0">
                <a:ln>
                  <a:noFill/>
                </a:ln>
                <a:solidFill>
                  <a:srgbClr val="0E0E0E"/>
                </a:solidFill>
                <a:effectLst/>
                <a:latin typeface="+mn-lt"/>
                <a:ea typeface="Arial" panose="020B0604020202020204" pitchFamily="34" charset="0"/>
              </a:rPr>
              <a:t>Ce jeu consiste à résoudre un défi mathématique en utilisant cinq nombres donnés. Le but est d’atteindre un résultat cible, tout en appliquant différents types de calculs pour marquer un maximum de points. Voici le barème :</a:t>
            </a:r>
            <a:endParaRPr kumimoji="0" lang="fr-FR" altLang="fr-FR" sz="14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782638" algn="l"/>
              </a:tabLst>
            </a:pPr>
            <a:r>
              <a:rPr kumimoji="0" lang="fr-FR" altLang="fr-FR" sz="1400" b="1" i="0" u="none" strike="noStrike" cap="none" normalizeH="0" baseline="0" dirty="0">
                <a:ln>
                  <a:noFill/>
                </a:ln>
                <a:solidFill>
                  <a:srgbClr val="0E0E0E"/>
                </a:solidFill>
                <a:effectLst/>
                <a:latin typeface="+mn-lt"/>
                <a:ea typeface="Arial" panose="020B0604020202020204" pitchFamily="34" charset="0"/>
              </a:rPr>
              <a:t>Obtenir le bon résultat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5 points</a:t>
            </a:r>
            <a:endParaRPr kumimoji="0" lang="fr-FR" altLang="fr-FR" sz="14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782638" algn="l"/>
              </a:tabLst>
            </a:pPr>
            <a:r>
              <a:rPr kumimoji="0" lang="fr-FR" altLang="fr-FR" sz="1400" b="1" i="0" u="none" strike="noStrike" cap="none" normalizeH="0" baseline="0" dirty="0">
                <a:ln>
                  <a:noFill/>
                </a:ln>
                <a:solidFill>
                  <a:srgbClr val="0E0E0E"/>
                </a:solidFill>
                <a:effectLst/>
                <a:latin typeface="+mn-lt"/>
                <a:ea typeface="Arial" panose="020B0604020202020204" pitchFamily="34" charset="0"/>
              </a:rPr>
              <a:t>Utiliser une addition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1 point</a:t>
            </a:r>
            <a:endParaRPr kumimoji="0" lang="fr-FR" altLang="fr-FR" sz="14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782638" algn="l"/>
              </a:tabLst>
            </a:pPr>
            <a:r>
              <a:rPr kumimoji="0" lang="fr-FR" altLang="fr-FR" sz="1400" b="1" i="0" u="none" strike="noStrike" cap="none" normalizeH="0" baseline="0" dirty="0">
                <a:ln>
                  <a:noFill/>
                </a:ln>
                <a:solidFill>
                  <a:srgbClr val="0E0E0E"/>
                </a:solidFill>
                <a:effectLst/>
                <a:latin typeface="+mn-lt"/>
                <a:ea typeface="Arial" panose="020B0604020202020204" pitchFamily="34" charset="0"/>
              </a:rPr>
              <a:t>Utiliser une soustraction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2 points</a:t>
            </a:r>
            <a:endParaRPr kumimoji="0" lang="fr-FR" altLang="fr-FR" sz="14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782638" algn="l"/>
              </a:tabLst>
            </a:pPr>
            <a:r>
              <a:rPr kumimoji="0" lang="fr-FR" altLang="fr-FR" sz="1400" b="1" i="0" u="none" strike="noStrike" cap="none" normalizeH="0" baseline="0" dirty="0">
                <a:ln>
                  <a:noFill/>
                </a:ln>
                <a:solidFill>
                  <a:srgbClr val="0E0E0E"/>
                </a:solidFill>
                <a:effectLst/>
                <a:latin typeface="+mn-lt"/>
                <a:ea typeface="Arial" panose="020B0604020202020204" pitchFamily="34" charset="0"/>
              </a:rPr>
              <a:t>Utiliser une multiplication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1 point</a:t>
            </a:r>
            <a:endParaRPr kumimoji="0" lang="fr-FR" altLang="fr-FR" sz="14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Pct val="100000"/>
              <a:buFontTx/>
              <a:buChar char="-"/>
              <a:tabLst>
                <a:tab pos="782638" algn="l"/>
              </a:tabLst>
            </a:pPr>
            <a:r>
              <a:rPr kumimoji="0" lang="fr-FR" altLang="fr-FR" sz="1400" b="1" i="0" u="none" strike="noStrike" cap="none" normalizeH="0" baseline="0" dirty="0">
                <a:ln>
                  <a:noFill/>
                </a:ln>
                <a:solidFill>
                  <a:srgbClr val="0E0E0E"/>
                </a:solidFill>
                <a:effectLst/>
                <a:latin typeface="+mn-lt"/>
                <a:ea typeface="Arial" panose="020B0604020202020204" pitchFamily="34" charset="0"/>
              </a:rPr>
              <a:t>Utiliser une division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 3 points</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latin typeface="+mn-lt"/>
                <a:ea typeface="Arial" panose="020B0604020202020204" pitchFamily="34" charset="0"/>
              </a:rPr>
              <a:t>Si vous parvenez à utiliser </a:t>
            </a:r>
            <a:r>
              <a:rPr kumimoji="0" lang="fr-FR" altLang="fr-FR" sz="1400" b="0" i="1" u="none" strike="noStrike" cap="none" normalizeH="0" baseline="0" dirty="0">
                <a:ln>
                  <a:noFill/>
                </a:ln>
                <a:solidFill>
                  <a:srgbClr val="0E0E0E"/>
                </a:solidFill>
                <a:effectLst/>
                <a:latin typeface="+mn-lt"/>
                <a:ea typeface="Arial" panose="020B0604020202020204" pitchFamily="34" charset="0"/>
              </a:rPr>
              <a:t>tous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les types de calculs, vous réalisez un </a:t>
            </a:r>
            <a:r>
              <a:rPr kumimoji="0" lang="fr-FR" altLang="fr-FR" sz="1400" b="1" i="0" u="none" strike="noStrike" cap="none" normalizeH="0" baseline="0" dirty="0" err="1">
                <a:ln>
                  <a:noFill/>
                </a:ln>
                <a:solidFill>
                  <a:srgbClr val="0E0E0E"/>
                </a:solidFill>
                <a:effectLst/>
                <a:latin typeface="+mn-lt"/>
                <a:ea typeface="Arial" panose="020B0604020202020204" pitchFamily="34" charset="0"/>
              </a:rPr>
              <a:t>Mathador</a:t>
            </a:r>
            <a:r>
              <a:rPr kumimoji="0" lang="fr-FR" altLang="fr-FR" sz="1400" b="1" i="0" u="none" strike="noStrike" cap="none" normalizeH="0" baseline="0" dirty="0">
                <a:ln>
                  <a:noFill/>
                </a:ln>
                <a:solidFill>
                  <a:srgbClr val="0E0E0E"/>
                </a:solidFill>
                <a:effectLst/>
                <a:latin typeface="+mn-lt"/>
                <a:ea typeface="Arial" panose="020B0604020202020204" pitchFamily="34" charset="0"/>
              </a:rPr>
              <a:t> </a:t>
            </a:r>
            <a:r>
              <a:rPr kumimoji="0" lang="fr-FR" altLang="fr-FR" sz="1400" b="0" i="0" u="none" strike="noStrike" cap="none" normalizeH="0" baseline="0" dirty="0">
                <a:ln>
                  <a:noFill/>
                </a:ln>
                <a:solidFill>
                  <a:srgbClr val="0E0E0E"/>
                </a:solidFill>
                <a:effectLst/>
                <a:latin typeface="+mn-lt"/>
                <a:ea typeface="Arial" panose="020B0604020202020204" pitchFamily="34" charset="0"/>
              </a:rPr>
              <a:t>et marquez un bonus de 18 points !</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latin typeface="+mn-lt"/>
                <a:ea typeface="Arial" panose="020B0604020202020204" pitchFamily="34" charset="0"/>
              </a:rPr>
              <a:t>Le tout doit être réalisé en moins de 4 minutes, ce qui rend le jeu aussi amusant que stimulant, même pour les adultes.</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latin typeface="+mn-lt"/>
                <a:ea typeface="Arial" panose="020B0604020202020204" pitchFamily="34" charset="0"/>
              </a:rPr>
              <a:t>Nous nous sommes prêtés au jeu et avons trouvé l’expérience à la fois divertissante et pleine de défis. Un moment enrichissant pour tous !</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mn-lt"/>
                <a:ea typeface="Arial" panose="020B0604020202020204" pitchFamily="34" charset="0"/>
              </a:rPr>
              <a:t>Léa et Paul</a:t>
            </a: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endParaRPr lang="fr-FR" altLang="fr-FR"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endParaRPr lang="fr-FR" altLang="fr-FR"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782638" algn="l"/>
              </a:tabLst>
            </a:pPr>
            <a:endParaRPr kumimoji="0" lang="fr-FR" altLang="fr-FR"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8316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24FFCF3-E80F-B2F3-52FD-2E3DBF5FF2E4}"/>
              </a:ext>
            </a:extLst>
          </p:cNvPr>
          <p:cNvSpPr>
            <a:spLocks noGrp="1"/>
          </p:cNvSpPr>
          <p:nvPr>
            <p:ph type="sldNum" sz="quarter" idx="12"/>
          </p:nvPr>
        </p:nvSpPr>
        <p:spPr>
          <a:xfrm>
            <a:off x="5314950" y="9378597"/>
            <a:ext cx="1543050" cy="527403"/>
          </a:xfrm>
        </p:spPr>
        <p:txBody>
          <a:bodyPr/>
          <a:lstStyle/>
          <a:p>
            <a:fld id="{F05EAF45-007C-4DEC-B7A6-5938B53E4316}" type="slidenum">
              <a:rPr lang="fr-FR" sz="1600" smtClean="0"/>
              <a:t>13</a:t>
            </a:fld>
            <a:endParaRPr lang="fr-FR" dirty="0"/>
          </a:p>
        </p:txBody>
      </p:sp>
      <p:pic>
        <p:nvPicPr>
          <p:cNvPr id="11267" name="image22.jpeg">
            <a:extLst>
              <a:ext uri="{FF2B5EF4-FFF2-40B4-BE49-F238E27FC236}">
                <a16:creationId xmlns:a16="http://schemas.microsoft.com/office/drawing/2014/main" id="{3225DB76-ADA6-7FAF-6A05-6A7D96228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22" y="3387619"/>
            <a:ext cx="1554939" cy="1163094"/>
          </a:xfrm>
          <a:prstGeom prst="rect">
            <a:avLst/>
          </a:prstGeom>
          <a:noFill/>
          <a:extLst>
            <a:ext uri="{909E8E84-426E-40DD-AFC4-6F175D3DCCD1}">
              <a14:hiddenFill xmlns:a14="http://schemas.microsoft.com/office/drawing/2010/main">
                <a:solidFill>
                  <a:srgbClr val="FFFFFF"/>
                </a:solidFill>
              </a14:hiddenFill>
            </a:ext>
          </a:extLst>
        </p:spPr>
      </p:pic>
      <p:pic>
        <p:nvPicPr>
          <p:cNvPr id="11265" name="image24.jpeg">
            <a:extLst>
              <a:ext uri="{FF2B5EF4-FFF2-40B4-BE49-F238E27FC236}">
                <a16:creationId xmlns:a16="http://schemas.microsoft.com/office/drawing/2014/main" id="{703CB6D8-8466-0478-F029-D7CE8B600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444" y="6689353"/>
            <a:ext cx="2261743" cy="2976638"/>
          </a:xfrm>
          <a:prstGeom prst="rect">
            <a:avLst/>
          </a:prstGeom>
          <a:noFill/>
          <a:extLst>
            <a:ext uri="{909E8E84-426E-40DD-AFC4-6F175D3DCCD1}">
              <a14:hiddenFill xmlns:a14="http://schemas.microsoft.com/office/drawing/2010/main">
                <a:solidFill>
                  <a:srgbClr val="FFFFFF"/>
                </a:solidFill>
              </a14:hiddenFill>
            </a:ext>
          </a:extLst>
        </p:spPr>
      </p:pic>
      <p:pic>
        <p:nvPicPr>
          <p:cNvPr id="11266" name="image23.jpeg">
            <a:extLst>
              <a:ext uri="{FF2B5EF4-FFF2-40B4-BE49-F238E27FC236}">
                <a16:creationId xmlns:a16="http://schemas.microsoft.com/office/drawing/2014/main" id="{8EB8E1C7-6068-F745-E8AF-495B85FA9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707" y="2976045"/>
            <a:ext cx="1181243" cy="15746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DC8D66F-2D1D-9D54-C8E4-B2AFF00145DD}"/>
              </a:ext>
            </a:extLst>
          </p:cNvPr>
          <p:cNvSpPr>
            <a:spLocks noChangeArrowheads="1"/>
          </p:cNvSpPr>
          <p:nvPr/>
        </p:nvSpPr>
        <p:spPr bwMode="auto">
          <a:xfrm>
            <a:off x="141835" y="1112789"/>
            <a:ext cx="6554704" cy="53160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24000" tIns="0" rIns="252000" bIns="36000" numCol="1" anchor="ctr" anchorCtr="0" compatLnSpc="1">
            <a:prstTxWarp prst="textNoShape">
              <a:avLst/>
            </a:prstTxWarp>
            <a:spAutoFit/>
          </a:bodyPr>
          <a:lstStyle/>
          <a:p>
            <a:pPr defTabSz="914400" eaLnBrk="0" fontAlgn="base" hangingPunct="0">
              <a:spcBef>
                <a:spcPct val="0"/>
              </a:spcBef>
              <a:spcAft>
                <a:spcPct val="0"/>
              </a:spcAft>
            </a:pPr>
            <a:r>
              <a:rPr kumimoji="0" lang="fr-FR" altLang="fr-FR" sz="1400" b="1" i="0" u="none" strike="noStrike" cap="none" normalizeH="0" baseline="0" dirty="0">
                <a:ln>
                  <a:noFill/>
                </a:ln>
                <a:solidFill>
                  <a:schemeClr val="tx1"/>
                </a:solidFill>
                <a:effectLst/>
                <a:ea typeface="Arial" panose="020B0604020202020204" pitchFamily="34" charset="0"/>
              </a:rPr>
              <a:t>Lundi 16 décembre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Aujourd’hui, tous nos élèves ont participé à un événement spécial : l’</a:t>
            </a:r>
            <a:r>
              <a:rPr kumimoji="0" lang="fr-FR" altLang="fr-FR" sz="1400" b="0" i="0" u="none" strike="noStrike" cap="none" normalizeH="0" baseline="0" dirty="0" err="1">
                <a:ln>
                  <a:noFill/>
                </a:ln>
                <a:solidFill>
                  <a:srgbClr val="0E0E0E"/>
                </a:solidFill>
                <a:effectLst/>
                <a:ea typeface="Arial" panose="020B0604020202020204" pitchFamily="34" charset="0"/>
              </a:rPr>
              <a:t>Artenaython</a:t>
            </a:r>
            <a:r>
              <a:rPr kumimoji="0" lang="fr-FR" altLang="fr-FR" sz="1400" b="0" i="0" u="none" strike="noStrike" cap="none" normalizeH="0" baseline="0" dirty="0">
                <a:ln>
                  <a:noFill/>
                </a:ln>
                <a:solidFill>
                  <a:srgbClr val="0E0E0E"/>
                </a:solidFill>
                <a:effectLst/>
                <a:ea typeface="Arial" panose="020B0604020202020204" pitchFamily="34" charset="0"/>
              </a:rPr>
              <a:t>.</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Contraction d’Artenay et Téléthon, c’est un événement organisé chaque année pour sensibiliser aux handicaps et renforcer la solidarité autour de cette cause essentielle.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Dans ce cadre, les élèves ont pris part à sept ateliers, chacun illustrant un type de handicap. Ces activités ludiques et éducatives leur ont permis de mieux comprendre les défis que rencontrent les personnes en situation de handicap</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en situation de handicap. </a:t>
            </a:r>
            <a:r>
              <a:rPr kumimoji="0" lang="fr-FR" altLang="fr-FR" sz="1400" b="0" i="0" u="none" strike="noStrike" cap="none" normalizeH="0" baseline="0" dirty="0">
                <a:ln>
                  <a:noFill/>
                </a:ln>
                <a:solidFill>
                  <a:schemeClr val="tx1"/>
                </a:solidFill>
                <a:effectLst/>
                <a:ea typeface="Arial" panose="020B0604020202020204" pitchFamily="34" charset="0"/>
              </a:rPr>
              <a:t>Léa et Paul.</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 Aujourd’hui, nous sommes allés à l’</a:t>
            </a:r>
            <a:r>
              <a:rPr kumimoji="0" lang="fr-FR" altLang="fr-FR" sz="1400" b="0" i="0" u="none" strike="noStrike" cap="none" normalizeH="0" baseline="0" dirty="0" err="1">
                <a:ln>
                  <a:noFill/>
                </a:ln>
                <a:solidFill>
                  <a:srgbClr val="0E0E0E"/>
                </a:solidFill>
                <a:effectLst/>
                <a:ea typeface="Arial" panose="020B0604020202020204" pitchFamily="34" charset="0"/>
              </a:rPr>
              <a:t>Artenaython</a:t>
            </a:r>
            <a:r>
              <a:rPr kumimoji="0" lang="fr-FR" altLang="fr-FR" sz="1400" b="0" i="0" u="none" strike="noStrike" cap="none" normalizeH="0" baseline="0" dirty="0">
                <a:ln>
                  <a:noFill/>
                </a:ln>
                <a:solidFill>
                  <a:srgbClr val="0E0E0E"/>
                </a:solidFill>
                <a:effectLst/>
                <a:ea typeface="Arial" panose="020B0604020202020204" pitchFamily="34" charset="0"/>
              </a:rPr>
              <a:t> au gymnase. L’</a:t>
            </a:r>
            <a:r>
              <a:rPr kumimoji="0" lang="fr-FR" altLang="fr-FR" sz="1400" b="0" i="0" u="none" strike="noStrike" cap="none" normalizeH="0" baseline="0" dirty="0" err="1">
                <a:ln>
                  <a:noFill/>
                </a:ln>
                <a:solidFill>
                  <a:srgbClr val="0E0E0E"/>
                </a:solidFill>
                <a:effectLst/>
                <a:ea typeface="Arial" panose="020B0604020202020204" pitchFamily="34" charset="0"/>
              </a:rPr>
              <a:t>Artenaython</a:t>
            </a:r>
            <a:r>
              <a:rPr kumimoji="0" lang="fr-FR" altLang="fr-FR" sz="1400" b="0" i="0" u="none" strike="noStrike" cap="none" normalizeH="0" baseline="0" dirty="0">
                <a:ln>
                  <a:noFill/>
                </a:ln>
                <a:solidFill>
                  <a:srgbClr val="0E0E0E"/>
                </a:solidFill>
                <a:effectLst/>
                <a:ea typeface="Arial" panose="020B0604020202020204" pitchFamily="34" charset="0"/>
              </a:rPr>
              <a:t> sert à découvrir les différents handicaps. Il y avait 7 ateliers : tirer dans les cerceaux avec la main à laquelle nous ne sommes pas habitués, parcours avec les yeux bandés, le jeu de la tomate avec une seule main…</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Nous avons bien aimé ce moment et nous remercions toutes les personnes qui ont aidé.</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La classe de CM1 de Mme Foucher</a:t>
            </a:r>
          </a:p>
        </p:txBody>
      </p:sp>
      <p:sp>
        <p:nvSpPr>
          <p:cNvPr id="6" name="Rectangle 7">
            <a:extLst>
              <a:ext uri="{FF2B5EF4-FFF2-40B4-BE49-F238E27FC236}">
                <a16:creationId xmlns:a16="http://schemas.microsoft.com/office/drawing/2014/main" id="{BEEAA15D-80D4-53D9-A5C8-69398DBC4E08}"/>
              </a:ext>
            </a:extLst>
          </p:cNvPr>
          <p:cNvSpPr>
            <a:spLocks noChangeArrowheads="1"/>
          </p:cNvSpPr>
          <p:nvPr/>
        </p:nvSpPr>
        <p:spPr bwMode="auto">
          <a:xfrm>
            <a:off x="3419187" y="6515679"/>
            <a:ext cx="3020802" cy="3323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fr-FR" sz="1400" b="1" dirty="0">
                <a:effectLst/>
                <a:ea typeface="Arial" panose="020B0604020202020204" pitchFamily="34" charset="0"/>
              </a:rPr>
              <a:t>Mardi</a:t>
            </a:r>
            <a:r>
              <a:rPr lang="fr-FR" sz="1400" b="1" spc="-5" dirty="0">
                <a:effectLst/>
                <a:ea typeface="Arial" panose="020B0604020202020204" pitchFamily="34" charset="0"/>
              </a:rPr>
              <a:t> </a:t>
            </a:r>
            <a:r>
              <a:rPr lang="fr-FR" sz="1400" b="1" dirty="0">
                <a:effectLst/>
                <a:ea typeface="Arial" panose="020B0604020202020204" pitchFamily="34" charset="0"/>
              </a:rPr>
              <a:t>17</a:t>
            </a:r>
            <a:r>
              <a:rPr lang="fr-FR" sz="1400" b="1" spc="-30" dirty="0">
                <a:effectLst/>
                <a:ea typeface="Arial" panose="020B0604020202020204" pitchFamily="34" charset="0"/>
              </a:rPr>
              <a:t> </a:t>
            </a:r>
            <a:r>
              <a:rPr lang="fr-FR" sz="1400" b="1" spc="-10" dirty="0">
                <a:effectLst/>
                <a:ea typeface="Arial" panose="020B0604020202020204" pitchFamily="34" charset="0"/>
              </a:rPr>
              <a:t>décembre</a:t>
            </a:r>
            <a:endParaRPr lang="fr-FR" sz="1400" dirty="0">
              <a:effectLst/>
              <a:ea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Aujourd’hui, les élèves des classes ce cycle 2 ont tenu à nous parler du film qu’ils ont vu au </a:t>
            </a:r>
            <a:r>
              <a:rPr kumimoji="0" lang="fr-FR" altLang="fr-FR" sz="1400" b="0" i="0" u="none" strike="noStrike" cap="none" normalizeH="0" baseline="0" dirty="0" err="1">
                <a:ln>
                  <a:noFill/>
                </a:ln>
                <a:solidFill>
                  <a:srgbClr val="0E0E0E"/>
                </a:solidFill>
                <a:effectLst/>
                <a:ea typeface="Arial" panose="020B0604020202020204" pitchFamily="34" charset="0"/>
              </a:rPr>
              <a:t>cinémobile</a:t>
            </a:r>
            <a:r>
              <a:rPr kumimoji="0" lang="fr-FR" altLang="fr-FR" sz="1400" b="0" i="0" u="none" strike="noStrike" cap="none" normalizeH="0" baseline="0" dirty="0">
                <a:ln>
                  <a:noFill/>
                </a:ln>
                <a:solidFill>
                  <a:srgbClr val="0E0E0E"/>
                </a:solidFill>
                <a:effectLst/>
                <a:ea typeface="Arial" panose="020B0604020202020204" pitchFamily="34" charset="0"/>
              </a:rPr>
              <a:t> : </a:t>
            </a:r>
            <a:r>
              <a:rPr kumimoji="0" lang="fr-FR" altLang="fr-FR" sz="1400" b="0" i="1" u="none" strike="noStrike" cap="none" normalizeH="0" baseline="0" dirty="0">
                <a:ln>
                  <a:noFill/>
                </a:ln>
                <a:solidFill>
                  <a:srgbClr val="0E0E0E"/>
                </a:solidFill>
                <a:effectLst/>
                <a:ea typeface="Arial" panose="020B0604020202020204" pitchFamily="34" charset="0"/>
              </a:rPr>
              <a:t>La Ruée vers l’or </a:t>
            </a:r>
            <a:r>
              <a:rPr kumimoji="0" lang="fr-FR" altLang="fr-FR" sz="1400" b="0" i="0" u="none" strike="noStrike" cap="none" normalizeH="0" baseline="0" dirty="0">
                <a:ln>
                  <a:noFill/>
                </a:ln>
                <a:solidFill>
                  <a:srgbClr val="0E0E0E"/>
                </a:solidFill>
                <a:effectLst/>
                <a:ea typeface="Arial" panose="020B0604020202020204" pitchFamily="34" charset="0"/>
              </a:rPr>
              <a:t>de Charlie Chaplin.</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Ce long-métrage américain est une comédie dramatique réalisée par Charlie Chaplin, sortie pour la première fois le 26 juin 1925.</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E0E0E"/>
                </a:solidFill>
                <a:effectLst/>
                <a:ea typeface="Arial" panose="020B0604020202020204" pitchFamily="34" charset="0"/>
              </a:rPr>
              <a:t>À l’origine muet, ce film a été revisité en 1942 par Chaplin lui- même dans une version plus courte et sonorisée, qui est celle que nos élèves ont eu la chance de visionner.</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Paul et Léa</a:t>
            </a:r>
            <a:endParaRPr kumimoji="0" lang="fr-FR" altLang="fr-FR" sz="14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6CDAA0A3-237F-80F1-AB8D-7722738D4415}"/>
              </a:ext>
            </a:extLst>
          </p:cNvPr>
          <p:cNvSpPr/>
          <p:nvPr/>
        </p:nvSpPr>
        <p:spPr>
          <a:xfrm>
            <a:off x="162625" y="244321"/>
            <a:ext cx="6532750"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16  au 20 décembre 2024</a:t>
            </a:r>
          </a:p>
        </p:txBody>
      </p:sp>
    </p:spTree>
    <p:extLst>
      <p:ext uri="{BB962C8B-B14F-4D97-AF65-F5344CB8AC3E}">
        <p14:creationId xmlns:p14="http://schemas.microsoft.com/office/powerpoint/2010/main" val="167091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6603710-CFC7-82F1-03DC-59450E908B1E}"/>
              </a:ext>
            </a:extLst>
          </p:cNvPr>
          <p:cNvSpPr>
            <a:spLocks noGrp="1"/>
          </p:cNvSpPr>
          <p:nvPr>
            <p:ph type="sldNum" sz="quarter" idx="12"/>
          </p:nvPr>
        </p:nvSpPr>
        <p:spPr/>
        <p:txBody>
          <a:bodyPr/>
          <a:lstStyle/>
          <a:p>
            <a:r>
              <a:rPr lang="fr-FR" sz="1600" dirty="0"/>
              <a:t>15</a:t>
            </a:r>
          </a:p>
        </p:txBody>
      </p:sp>
      <p:pic>
        <p:nvPicPr>
          <p:cNvPr id="2049" name="image26.jpeg">
            <a:extLst>
              <a:ext uri="{FF2B5EF4-FFF2-40B4-BE49-F238E27FC236}">
                <a16:creationId xmlns:a16="http://schemas.microsoft.com/office/drawing/2014/main" id="{9C8F25C5-BB25-9F54-B0FF-045F06437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031" y="4416253"/>
            <a:ext cx="17272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5.jpeg">
            <a:extLst>
              <a:ext uri="{FF2B5EF4-FFF2-40B4-BE49-F238E27FC236}">
                <a16:creationId xmlns:a16="http://schemas.microsoft.com/office/drawing/2014/main" id="{5DDA78E9-ECCB-18FF-16EF-BB17AD169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031" y="826808"/>
            <a:ext cx="2093913" cy="2844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31C71D8-7CFC-4913-A5EF-DA282EF9B939}"/>
              </a:ext>
            </a:extLst>
          </p:cNvPr>
          <p:cNvSpPr>
            <a:spLocks noChangeArrowheads="1"/>
          </p:cNvSpPr>
          <p:nvPr/>
        </p:nvSpPr>
        <p:spPr bwMode="auto">
          <a:xfrm>
            <a:off x="556418" y="1584797"/>
            <a:ext cx="538504" cy="1241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3576" tIns="837936" rIns="139656" bIns="177744" numCol="1" anchor="ctr" anchorCtr="0" compatLnSpc="1">
            <a:prstTxWarp prst="textNoShape">
              <a:avLst/>
            </a:prstTxWarp>
            <a:spAutoFit/>
          </a:bodyPr>
          <a:lstStyle/>
          <a:p>
            <a:pPr algn="just"/>
            <a:endParaRPr lang="fr-FR" sz="1400"/>
          </a:p>
        </p:txBody>
      </p:sp>
      <p:sp>
        <p:nvSpPr>
          <p:cNvPr id="4" name="Rectangle 4">
            <a:extLst>
              <a:ext uri="{FF2B5EF4-FFF2-40B4-BE49-F238E27FC236}">
                <a16:creationId xmlns:a16="http://schemas.microsoft.com/office/drawing/2014/main" id="{8B53B6BD-BA58-B58E-5961-0DEE2D13C6DA}"/>
              </a:ext>
            </a:extLst>
          </p:cNvPr>
          <p:cNvSpPr>
            <a:spLocks noChangeArrowheads="1"/>
          </p:cNvSpPr>
          <p:nvPr/>
        </p:nvSpPr>
        <p:spPr bwMode="auto">
          <a:xfrm>
            <a:off x="437939" y="910380"/>
            <a:ext cx="3932355" cy="2677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Jeudi 19 décembre</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Aujourd’hui, on vous parle du film vu par les élèves de Mme Foucher, Mr Champigny et Mr </a:t>
            </a:r>
            <a:r>
              <a:rPr kumimoji="0" lang="fr-FR" altLang="fr-FR" sz="1400" b="0" i="0" u="none" strike="noStrike" cap="none" normalizeH="0" baseline="0" dirty="0" err="1">
                <a:ln>
                  <a:noFill/>
                </a:ln>
                <a:solidFill>
                  <a:schemeClr val="tx1"/>
                </a:solidFill>
                <a:effectLst/>
                <a:ea typeface="Arial" panose="020B0604020202020204" pitchFamily="34" charset="0"/>
              </a:rPr>
              <a:t>Meignan</a:t>
            </a:r>
            <a:r>
              <a:rPr kumimoji="0" lang="fr-FR" altLang="fr-FR" sz="1400" b="0" i="0" u="none" strike="noStrike" cap="none" normalizeH="0" baseline="0" dirty="0">
                <a:ln>
                  <a:noFill/>
                </a:ln>
                <a:solidFill>
                  <a:schemeClr val="tx1"/>
                </a:solidFill>
                <a:effectLst/>
                <a:ea typeface="Arial" panose="020B0604020202020204" pitchFamily="34" charset="0"/>
              </a:rPr>
              <a:t>, lundi, au </a:t>
            </a:r>
            <a:r>
              <a:rPr kumimoji="0" lang="fr-FR" altLang="fr-FR" sz="1400" b="0" i="0" u="none" strike="noStrike" cap="none" normalizeH="0" baseline="0" dirty="0" err="1">
                <a:ln>
                  <a:noFill/>
                </a:ln>
                <a:solidFill>
                  <a:schemeClr val="tx1"/>
                </a:solidFill>
                <a:effectLst/>
                <a:ea typeface="Arial" panose="020B0604020202020204" pitchFamily="34" charset="0"/>
              </a:rPr>
              <a:t>cinemobile</a:t>
            </a:r>
            <a:r>
              <a:rPr kumimoji="0" lang="fr-FR" altLang="fr-FR" sz="1400" b="0" i="0" u="none" strike="noStrike" cap="none" normalizeH="0" baseline="0" dirty="0">
                <a:ln>
                  <a:noFill/>
                </a:ln>
                <a:solidFill>
                  <a:schemeClr val="tx1"/>
                </a:solidFill>
                <a:effectLst/>
                <a:ea typeface="Arial" panose="020B0604020202020204" pitchFamily="34" charset="0"/>
              </a:rPr>
              <a:t> !</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Il s’intitule : Tout en haut du monde.</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C’est un film d'animation franco-danois réalisé par Rémi </a:t>
            </a:r>
            <a:r>
              <a:rPr kumimoji="0" lang="fr-FR" altLang="fr-FR" sz="1400" b="0" i="0" u="none" strike="noStrike" cap="none" normalizeH="0" baseline="0" dirty="0" err="1">
                <a:ln>
                  <a:noFill/>
                </a:ln>
                <a:solidFill>
                  <a:schemeClr val="tx1"/>
                </a:solidFill>
                <a:effectLst/>
                <a:ea typeface="Arial" panose="020B0604020202020204" pitchFamily="34" charset="0"/>
              </a:rPr>
              <a:t>Chayé</a:t>
            </a:r>
            <a:r>
              <a:rPr kumimoji="0" lang="fr-FR" altLang="fr-FR" sz="1400" b="0" i="0" u="none" strike="noStrike" cap="none" normalizeH="0" baseline="0" dirty="0">
                <a:ln>
                  <a:noFill/>
                </a:ln>
                <a:solidFill>
                  <a:schemeClr val="tx1"/>
                </a:solidFill>
                <a:effectLst/>
                <a:ea typeface="Arial" panose="020B0604020202020204" pitchFamily="34" charset="0"/>
              </a:rPr>
              <a:t> et sorti en 2015. C'est un dessin animé en aplats de couleurs.</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Ce film parle d'une jeune fille russe qui part à la recherche de son grand-père disparu pendant une expédition vers le pôle Nord à la fin du XIXe siècle.</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Léa et Paul</a:t>
            </a:r>
            <a:endParaRPr kumimoji="0" lang="fr-FR" altLang="fr-FR" sz="1400" b="0" i="0" u="none" strike="noStrike" cap="none" normalizeH="0" baseline="0" dirty="0">
              <a:ln>
                <a:noFill/>
              </a:ln>
              <a:solidFill>
                <a:schemeClr val="tx1"/>
              </a:solidFill>
              <a:effectLst/>
            </a:endParaRPr>
          </a:p>
        </p:txBody>
      </p:sp>
      <p:sp>
        <p:nvSpPr>
          <p:cNvPr id="5" name="Rectangle 5">
            <a:extLst>
              <a:ext uri="{FF2B5EF4-FFF2-40B4-BE49-F238E27FC236}">
                <a16:creationId xmlns:a16="http://schemas.microsoft.com/office/drawing/2014/main" id="{F98759AE-A3A8-442B-4D0F-0EACB2569754}"/>
              </a:ext>
            </a:extLst>
          </p:cNvPr>
          <p:cNvSpPr>
            <a:spLocks noChangeArrowheads="1"/>
          </p:cNvSpPr>
          <p:nvPr/>
        </p:nvSpPr>
        <p:spPr bwMode="auto">
          <a:xfrm>
            <a:off x="437939" y="4346025"/>
            <a:ext cx="5948574" cy="45970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a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Vendredi 20 décembre</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C’est bientôt Noël !!</a:t>
            </a: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fr-FR" altLang="fr-FR" sz="1400" b="0" i="0" u="none" strike="noStrike" cap="none" normalizeH="0" baseline="0" dirty="0">
                <a:ln>
                  <a:noFill/>
                </a:ln>
                <a:solidFill>
                  <a:schemeClr val="tx1"/>
                </a:solidFill>
                <a:effectLst/>
                <a:ea typeface="Arial" panose="020B0604020202020204" pitchFamily="34" charset="0"/>
              </a:rPr>
            </a:b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Aujourd’hui, la cantine de l’école a organisé, comme chaque année, un repas de Noël pour faire plaisir à nos élèves. La salle était joliment décorée pour l’occasion.</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 menu cette année : une mousse de canard en entrée, suivie d’aiguillettes de poulet accompagnées d’une sauce au pain d’épices et de </a:t>
            </a:r>
            <a:r>
              <a:rPr kumimoji="0" lang="fr-FR" altLang="fr-FR" sz="1400" b="0" i="0" u="none" strike="noStrike" cap="none" normalizeH="0" baseline="0" dirty="0" err="1">
                <a:ln>
                  <a:noFill/>
                </a:ln>
                <a:solidFill>
                  <a:schemeClr val="tx1"/>
                </a:solidFill>
                <a:effectLst/>
                <a:ea typeface="Arial" panose="020B0604020202020204" pitchFamily="34" charset="0"/>
              </a:rPr>
              <a:t>potatoes</a:t>
            </a:r>
            <a:r>
              <a:rPr kumimoji="0" lang="fr-FR" altLang="fr-FR" sz="1400" b="0" i="0" u="none" strike="noStrike" cap="none" normalizeH="0" baseline="0" dirty="0">
                <a:ln>
                  <a:noFill/>
                </a:ln>
                <a:solidFill>
                  <a:schemeClr val="tx1"/>
                </a:solidFill>
                <a:effectLst/>
                <a:ea typeface="Arial" panose="020B0604020202020204" pitchFamily="34" charset="0"/>
              </a:rPr>
              <a:t> pops. Le repas se termine en beauté avec un fromage P’tit Louis et un délicieux croustillant au chocolat.</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Bonne appétit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fr-FR" sz="1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144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418A977-D4E0-4614-A35B-C24E40701C83}"/>
              </a:ext>
            </a:extLst>
          </p:cNvPr>
          <p:cNvSpPr>
            <a:spLocks noGrp="1"/>
          </p:cNvSpPr>
          <p:nvPr>
            <p:ph type="sldNum" sz="quarter" idx="12"/>
          </p:nvPr>
        </p:nvSpPr>
        <p:spPr/>
        <p:txBody>
          <a:bodyPr/>
          <a:lstStyle/>
          <a:p>
            <a:fld id="{F05EAF45-007C-4DEC-B7A6-5938B53E4316}" type="slidenum">
              <a:rPr lang="fr-FR" smtClean="0"/>
              <a:t>15</a:t>
            </a:fld>
            <a:endParaRPr lang="fr-FR"/>
          </a:p>
        </p:txBody>
      </p:sp>
      <p:sp>
        <p:nvSpPr>
          <p:cNvPr id="3" name="ZoneTexte 2">
            <a:extLst>
              <a:ext uri="{FF2B5EF4-FFF2-40B4-BE49-F238E27FC236}">
                <a16:creationId xmlns:a16="http://schemas.microsoft.com/office/drawing/2014/main" id="{99506446-8107-FB3B-6E69-5E21114A6FB9}"/>
              </a:ext>
            </a:extLst>
          </p:cNvPr>
          <p:cNvSpPr txBox="1"/>
          <p:nvPr/>
        </p:nvSpPr>
        <p:spPr>
          <a:xfrm>
            <a:off x="1214846" y="522514"/>
            <a:ext cx="4232365" cy="584775"/>
          </a:xfrm>
          <a:prstGeom prst="rect">
            <a:avLst/>
          </a:prstGeom>
          <a:noFill/>
        </p:spPr>
        <p:txBody>
          <a:bodyPr wrap="square" rtlCol="0">
            <a:spAutoFit/>
          </a:bodyPr>
          <a:lstStyle/>
          <a:p>
            <a:pPr algn="ctr"/>
            <a:r>
              <a:rPr lang="fr-FR" sz="3200" b="1" i="1" dirty="0" err="1"/>
              <a:t>Remerciment</a:t>
            </a:r>
            <a:r>
              <a:rPr lang="fr-FR" sz="3200" b="1" i="1" dirty="0"/>
              <a:t> </a:t>
            </a:r>
          </a:p>
        </p:txBody>
      </p:sp>
      <p:sp>
        <p:nvSpPr>
          <p:cNvPr id="4" name="ZoneTexte 3">
            <a:extLst>
              <a:ext uri="{FF2B5EF4-FFF2-40B4-BE49-F238E27FC236}">
                <a16:creationId xmlns:a16="http://schemas.microsoft.com/office/drawing/2014/main" id="{FCA910F3-528E-6239-3DC2-E498792E049A}"/>
              </a:ext>
            </a:extLst>
          </p:cNvPr>
          <p:cNvSpPr txBox="1"/>
          <p:nvPr/>
        </p:nvSpPr>
        <p:spPr>
          <a:xfrm>
            <a:off x="627017" y="1763486"/>
            <a:ext cx="5630092" cy="1631216"/>
          </a:xfrm>
          <a:prstGeom prst="rect">
            <a:avLst/>
          </a:prstGeom>
          <a:noFill/>
        </p:spPr>
        <p:txBody>
          <a:bodyPr wrap="square" rtlCol="0">
            <a:spAutoFit/>
          </a:bodyPr>
          <a:lstStyle/>
          <a:p>
            <a:pPr algn="just"/>
            <a:r>
              <a:rPr lang="fr-FR" sz="2000" dirty="0"/>
              <a:t>Nous  souhaitions remercié tout les parent d’élève pour nous avoir suivit pendant toute cette période scolaire en espérant que vous continuerez de suivre les aventures de nos élèves durant la prochaine période scolaire .</a:t>
            </a:r>
          </a:p>
        </p:txBody>
      </p:sp>
    </p:spTree>
    <p:extLst>
      <p:ext uri="{BB962C8B-B14F-4D97-AF65-F5344CB8AC3E}">
        <p14:creationId xmlns:p14="http://schemas.microsoft.com/office/powerpoint/2010/main" val="406370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8">
            <a:extLst>
              <a:ext uri="{FF2B5EF4-FFF2-40B4-BE49-F238E27FC236}">
                <a16:creationId xmlns:a16="http://schemas.microsoft.com/office/drawing/2014/main" id="{99F50A15-E813-788F-CE79-7D404200A616}"/>
              </a:ext>
            </a:extLst>
          </p:cNvPr>
          <p:cNvSpPr>
            <a:spLocks noGrp="1"/>
          </p:cNvSpPr>
          <p:nvPr>
            <p:ph type="sldNum" sz="quarter" idx="12"/>
          </p:nvPr>
        </p:nvSpPr>
        <p:spPr>
          <a:xfrm>
            <a:off x="6234784" y="8928777"/>
            <a:ext cx="623216" cy="939421"/>
          </a:xfrm>
        </p:spPr>
        <p:txBody>
          <a:bodyPr/>
          <a:lstStyle/>
          <a:p>
            <a:pPr algn="l"/>
            <a:r>
              <a:rPr lang="fr-FR" sz="1600" dirty="0"/>
              <a:t>3     </a:t>
            </a:r>
          </a:p>
        </p:txBody>
      </p:sp>
      <p:sp>
        <p:nvSpPr>
          <p:cNvPr id="2" name="Rectangle 1">
            <a:extLst>
              <a:ext uri="{FF2B5EF4-FFF2-40B4-BE49-F238E27FC236}">
                <a16:creationId xmlns:a16="http://schemas.microsoft.com/office/drawing/2014/main" id="{909233C0-5BD9-530C-B364-6BACDEBE53C3}"/>
              </a:ext>
            </a:extLst>
          </p:cNvPr>
          <p:cNvSpPr/>
          <p:nvPr/>
        </p:nvSpPr>
        <p:spPr>
          <a:xfrm>
            <a:off x="2470148" y="-48126"/>
            <a:ext cx="1917704"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Sommaire</a:t>
            </a:r>
          </a:p>
        </p:txBody>
      </p:sp>
      <p:sp>
        <p:nvSpPr>
          <p:cNvPr id="4" name="ZoneTexte 3">
            <a:extLst>
              <a:ext uri="{FF2B5EF4-FFF2-40B4-BE49-F238E27FC236}">
                <a16:creationId xmlns:a16="http://schemas.microsoft.com/office/drawing/2014/main" id="{83E31BD1-2A1D-18DC-36CD-928B99D39E31}"/>
              </a:ext>
            </a:extLst>
          </p:cNvPr>
          <p:cNvSpPr txBox="1"/>
          <p:nvPr/>
        </p:nvSpPr>
        <p:spPr>
          <a:xfrm>
            <a:off x="372632" y="982682"/>
            <a:ext cx="6112735" cy="3970318"/>
          </a:xfrm>
          <a:prstGeom prst="rect">
            <a:avLst/>
          </a:prstGeom>
          <a:noFill/>
          <a:ln>
            <a:solidFill>
              <a:schemeClr val="tx1"/>
            </a:solidFill>
          </a:ln>
        </p:spPr>
        <p:txBody>
          <a:bodyPr wrap="square" rtlCol="0">
            <a:spAutoFit/>
          </a:bodyPr>
          <a:lstStyle/>
          <a:p>
            <a:r>
              <a:rPr lang="fr-FR" sz="1800" b="1" dirty="0">
                <a:ln w="9525">
                  <a:solidFill>
                    <a:schemeClr val="bg1"/>
                  </a:solidFill>
                  <a:prstDash val="solid"/>
                </a:ln>
                <a:latin typeface="Arial Black" panose="020B0A04020102020204" pitchFamily="34" charset="0"/>
              </a:rPr>
              <a:t>Semaine du 07 au 08 novembre 2024 – page 4</a:t>
            </a:r>
          </a:p>
          <a:p>
            <a:endParaRPr lang="fr-FR" b="1" dirty="0">
              <a:ln w="9525">
                <a:solidFill>
                  <a:schemeClr val="bg1"/>
                </a:solidFill>
                <a:prstDash val="solid"/>
              </a:ln>
              <a:latin typeface="Arial Black" panose="020B0A04020102020204" pitchFamily="34" charset="0"/>
            </a:endParaRPr>
          </a:p>
          <a:p>
            <a:r>
              <a:rPr lang="fr-FR" sz="1800" b="1" dirty="0">
                <a:ln w="9525">
                  <a:solidFill>
                    <a:schemeClr val="bg1"/>
                  </a:solidFill>
                  <a:prstDash val="solid"/>
                </a:ln>
                <a:latin typeface="Arial Black" panose="020B0A04020102020204" pitchFamily="34" charset="0"/>
              </a:rPr>
              <a:t>Semaine du 12 au 15 novembre 2024 – page 5</a:t>
            </a:r>
          </a:p>
          <a:p>
            <a:endParaRPr lang="fr-FR" sz="1800" b="1" dirty="0">
              <a:ln w="9525">
                <a:solidFill>
                  <a:schemeClr val="bg1"/>
                </a:solidFill>
                <a:prstDash val="solid"/>
              </a:ln>
              <a:latin typeface="Arial Black" panose="020B0A04020102020204" pitchFamily="34" charset="0"/>
            </a:endParaRPr>
          </a:p>
          <a:p>
            <a:r>
              <a:rPr lang="fr-FR" sz="1800" b="1" dirty="0">
                <a:ln w="9525">
                  <a:solidFill>
                    <a:schemeClr val="bg1"/>
                  </a:solidFill>
                  <a:prstDash val="solid"/>
                </a:ln>
                <a:latin typeface="Arial Black" panose="020B0A04020102020204" pitchFamily="34" charset="0"/>
              </a:rPr>
              <a:t>Semaine du 18 au 22 novembre 2024 – page 6</a:t>
            </a:r>
          </a:p>
          <a:p>
            <a:endParaRPr lang="fr-FR" dirty="0">
              <a:latin typeface="Arial Black" panose="020B0A04020102020204" pitchFamily="34" charset="0"/>
            </a:endParaRPr>
          </a:p>
          <a:p>
            <a:r>
              <a:rPr lang="fr-FR" sz="1800" b="1" dirty="0">
                <a:ln w="9525">
                  <a:solidFill>
                    <a:schemeClr val="bg1"/>
                  </a:solidFill>
                  <a:prstDash val="solid"/>
                </a:ln>
                <a:latin typeface="Arial Black" panose="020B0A04020102020204" pitchFamily="34" charset="0"/>
              </a:rPr>
              <a:t>Semaine du 25 au 29 novembre 2024 – page </a:t>
            </a:r>
            <a:r>
              <a:rPr lang="fr-FR" b="1" dirty="0">
                <a:ln w="9525">
                  <a:solidFill>
                    <a:schemeClr val="bg1"/>
                  </a:solidFill>
                  <a:prstDash val="solid"/>
                </a:ln>
                <a:latin typeface="Arial Black" panose="020B0A04020102020204" pitchFamily="34" charset="0"/>
              </a:rPr>
              <a:t>8</a:t>
            </a:r>
            <a:endParaRPr lang="fr-FR" sz="1800" b="1" dirty="0">
              <a:ln w="9525">
                <a:solidFill>
                  <a:schemeClr val="bg1"/>
                </a:solidFill>
                <a:prstDash val="solid"/>
              </a:ln>
              <a:latin typeface="Arial Black" panose="020B0A04020102020204" pitchFamily="34" charset="0"/>
            </a:endParaRPr>
          </a:p>
          <a:p>
            <a:r>
              <a:rPr lang="fr-FR" sz="1800" b="1" dirty="0">
                <a:ln w="9525">
                  <a:solidFill>
                    <a:schemeClr val="bg1"/>
                  </a:solidFill>
                  <a:prstDash val="solid"/>
                </a:ln>
                <a:latin typeface="Arial Black" panose="020B0A04020102020204" pitchFamily="34" charset="0"/>
              </a:rPr>
              <a:t> </a:t>
            </a:r>
          </a:p>
          <a:p>
            <a:r>
              <a:rPr lang="fr-FR" sz="1800" b="1" dirty="0">
                <a:ln w="9525">
                  <a:solidFill>
                    <a:schemeClr val="bg1"/>
                  </a:solidFill>
                  <a:prstDash val="solid"/>
                </a:ln>
                <a:latin typeface="Arial Black" panose="020B0A04020102020204" pitchFamily="34" charset="0"/>
              </a:rPr>
              <a:t>Semaine du 02 au 06 décembre 2024 – page 10</a:t>
            </a:r>
          </a:p>
          <a:p>
            <a:endParaRPr lang="fr-FR" dirty="0">
              <a:latin typeface="Arial Black" panose="020B0A04020102020204" pitchFamily="34" charset="0"/>
            </a:endParaRPr>
          </a:p>
          <a:p>
            <a:r>
              <a:rPr lang="fr-FR" sz="1800" b="1" dirty="0">
                <a:ln w="9525">
                  <a:solidFill>
                    <a:schemeClr val="bg1"/>
                  </a:solidFill>
                  <a:prstDash val="solid"/>
                </a:ln>
                <a:latin typeface="Arial Black" panose="020B0A04020102020204" pitchFamily="34" charset="0"/>
              </a:rPr>
              <a:t>Semaine du 09 au 13 décembre 2024 – page 12</a:t>
            </a:r>
          </a:p>
          <a:p>
            <a:endParaRPr lang="fr-FR" dirty="0">
              <a:latin typeface="Arial Black" panose="020B0A04020102020204" pitchFamily="34" charset="0"/>
            </a:endParaRPr>
          </a:p>
          <a:p>
            <a:r>
              <a:rPr lang="fr-FR" sz="1800" b="1" dirty="0">
                <a:ln w="9525">
                  <a:solidFill>
                    <a:schemeClr val="bg1"/>
                  </a:solidFill>
                  <a:prstDash val="solid"/>
                </a:ln>
                <a:latin typeface="Arial Black" panose="020B0A04020102020204" pitchFamily="34" charset="0"/>
              </a:rPr>
              <a:t>Semaine du 16 au 20 décembre 2024 – page 14</a:t>
            </a:r>
          </a:p>
          <a:p>
            <a:endParaRPr lang="fr-FR" dirty="0"/>
          </a:p>
        </p:txBody>
      </p:sp>
      <p:pic>
        <p:nvPicPr>
          <p:cNvPr id="11" name="image8.jpeg">
            <a:extLst>
              <a:ext uri="{FF2B5EF4-FFF2-40B4-BE49-F238E27FC236}">
                <a16:creationId xmlns:a16="http://schemas.microsoft.com/office/drawing/2014/main" id="{7A6B8AE9-42F2-60F3-9234-1A4A9FA8C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601" y="5148882"/>
            <a:ext cx="3558795" cy="42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8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22305-0680-5A53-0F42-3CC9B1AF99B7}"/>
            </a:ext>
          </a:extLst>
        </p:cNvPr>
        <p:cNvGrpSpPr/>
        <p:nvPr/>
      </p:nvGrpSpPr>
      <p:grpSpPr>
        <a:xfrm>
          <a:off x="0" y="0"/>
          <a:ext cx="0" cy="0"/>
          <a:chOff x="0" y="0"/>
          <a:chExt cx="0" cy="0"/>
        </a:xfrm>
      </p:grpSpPr>
      <p:sp>
        <p:nvSpPr>
          <p:cNvPr id="5" name="Rectangle 3">
            <a:extLst>
              <a:ext uri="{FF2B5EF4-FFF2-40B4-BE49-F238E27FC236}">
                <a16:creationId xmlns:a16="http://schemas.microsoft.com/office/drawing/2014/main" id="{523C9FAC-ABB0-1931-E5AA-99AFD869BA0D}"/>
              </a:ext>
            </a:extLst>
          </p:cNvPr>
          <p:cNvSpPr>
            <a:spLocks noChangeArrowheads="1"/>
          </p:cNvSpPr>
          <p:nvPr/>
        </p:nvSpPr>
        <p:spPr bwMode="auto">
          <a:xfrm>
            <a:off x="189000" y="5401613"/>
            <a:ext cx="6480000" cy="38779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9828" tIns="0" rIns="36000" bIns="0" numCol="1" anchor="ctr" anchorCtr="0" compatLnSpc="1">
            <a:prstTxWarp prst="textNoShape">
              <a:avLst/>
            </a:prstTxWarp>
            <a:spAutoFit/>
          </a:bodyPr>
          <a:lstStyle/>
          <a:p>
            <a:pPr defTabSz="914400" eaLnBrk="0" fontAlgn="base" hangingPunct="0">
              <a:spcBef>
                <a:spcPct val="0"/>
              </a:spcBef>
              <a:spcAft>
                <a:spcPct val="0"/>
              </a:spcAft>
            </a:pPr>
            <a:r>
              <a:rPr lang="fr-FR" altLang="fr-FR" sz="1400" b="1" dirty="0">
                <a:latin typeface="Calibri" panose="020F0502020204030204" pitchFamily="34" charset="0"/>
                <a:ea typeface="Arial" panose="020B0604020202020204" pitchFamily="34" charset="0"/>
                <a:cs typeface="Calibri" panose="020F0502020204030204" pitchFamily="34" charset="0"/>
              </a:rPr>
              <a:t>Vendredi 8 Novembre</a:t>
            </a:r>
            <a:endParaRPr lang="fr-FR" altLang="fr-FR" sz="1400" b="1" dirty="0">
              <a:ea typeface="Arial" panose="020B0604020202020204" pitchFamily="34" charset="0"/>
            </a:endParaRPr>
          </a:p>
          <a:p>
            <a:pPr algn="just" defTabSz="914400" eaLnBrk="0" fontAlgn="base" hangingPunct="0">
              <a:spcBef>
                <a:spcPct val="0"/>
              </a:spcBef>
              <a:spcAft>
                <a:spcPct val="0"/>
              </a:spcAft>
            </a:pPr>
            <a:r>
              <a:rPr lang="fr-FR" altLang="fr-FR" sz="1400" dirty="0">
                <a:solidFill>
                  <a:srgbClr val="0E0E0E"/>
                </a:solidFill>
                <a:latin typeface="Calibri" panose="020F0502020204030204" pitchFamily="34" charset="0"/>
                <a:ea typeface="Arial" panose="020B0604020202020204" pitchFamily="34" charset="0"/>
                <a:cs typeface="Calibri" panose="020F0502020204030204" pitchFamily="34" charset="0"/>
              </a:rPr>
              <a:t>Aujourd’hui, dans le cadre de l’évaluation des écoles, les élèves ont participé à un questionnaire informatique anonyme portant sur leur satisfaction à l’égard de leur environnement scolaire. Après le questionnaire adressé aux parents en début d’année, cette enquête vise à recueillir l’avis des élèves sur divers aspects de leur quotidien à l’école, comme la qualité des installations, la sécurité, les relations avec leurs camarades et les enseignants, ainsi que l’ambiance générale au sein de l’établissement.</a:t>
            </a:r>
            <a:endParaRPr lang="fr-FR" altLang="fr-FR" sz="1400" dirty="0"/>
          </a:p>
          <a:p>
            <a:pPr algn="just" defTabSz="914400" eaLnBrk="0" fontAlgn="base" hangingPunct="0">
              <a:spcBef>
                <a:spcPct val="0"/>
              </a:spcBef>
              <a:spcAft>
                <a:spcPct val="0"/>
              </a:spcAft>
            </a:pPr>
            <a:r>
              <a:rPr lang="fr-FR" altLang="fr-FR" sz="1400" dirty="0">
                <a:solidFill>
                  <a:srgbClr val="0E0E0E"/>
                </a:solidFill>
                <a:latin typeface="Calibri" panose="020F0502020204030204" pitchFamily="34" charset="0"/>
                <a:ea typeface="Arial" panose="020B0604020202020204" pitchFamily="34" charset="0"/>
                <a:cs typeface="Calibri" panose="020F0502020204030204" pitchFamily="34" charset="0"/>
              </a:rPr>
              <a:t>Ce processus s’inscrit dans l’Évaluation de l'école, qui vise à améliorer la qualité de l’accueil et des services offerts aux élèves afin d'améliorer leurs résultats scolaires.</a:t>
            </a:r>
            <a:endParaRPr lang="fr-FR" altLang="fr-FR" sz="1400" dirty="0"/>
          </a:p>
          <a:p>
            <a:pPr algn="just" defTabSz="914400" eaLnBrk="0" fontAlgn="base" hangingPunct="0">
              <a:spcBef>
                <a:spcPct val="0"/>
              </a:spcBef>
              <a:spcAft>
                <a:spcPct val="0"/>
              </a:spcAft>
            </a:pPr>
            <a:r>
              <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rPr>
              <a:t>Léa et Paul</a:t>
            </a: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a:p>
            <a:pPr algn="just" defTabSz="914400" eaLnBrk="0" fontAlgn="base" hangingPunct="0">
              <a:spcBef>
                <a:spcPct val="0"/>
              </a:spcBef>
              <a:spcAft>
                <a:spcPct val="0"/>
              </a:spcAft>
            </a:pPr>
            <a:endPar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endParaRPr>
          </a:p>
        </p:txBody>
      </p:sp>
      <p:pic>
        <p:nvPicPr>
          <p:cNvPr id="2049" name="image1.jpeg">
            <a:extLst>
              <a:ext uri="{FF2B5EF4-FFF2-40B4-BE49-F238E27FC236}">
                <a16:creationId xmlns:a16="http://schemas.microsoft.com/office/drawing/2014/main" id="{A72C5DDD-9960-76D9-E2D6-E6E184A62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885" y="7381331"/>
            <a:ext cx="3528065" cy="186465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A8E6CA69-C683-FD79-DFD6-815DA628CC7E}"/>
              </a:ext>
            </a:extLst>
          </p:cNvPr>
          <p:cNvSpPr txBox="1"/>
          <p:nvPr/>
        </p:nvSpPr>
        <p:spPr>
          <a:xfrm>
            <a:off x="62887" y="660011"/>
            <a:ext cx="3465750" cy="4616648"/>
          </a:xfrm>
          <a:prstGeom prst="rect">
            <a:avLst/>
          </a:prstGeom>
          <a:noFill/>
          <a:ln>
            <a:solidFill>
              <a:schemeClr val="tx1"/>
            </a:solidFill>
          </a:ln>
        </p:spPr>
        <p:txBody>
          <a:bodyPr wrap="square">
            <a:spAutoFit/>
          </a:bodyPr>
          <a:lstStyle/>
          <a:p>
            <a:pPr algn="just" defTabSz="914400" eaLnBrk="0" fontAlgn="base" hangingPunct="0">
              <a:spcBef>
                <a:spcPct val="0"/>
              </a:spcBef>
              <a:spcAft>
                <a:spcPct val="0"/>
              </a:spcAft>
            </a:pPr>
            <a:r>
              <a:rPr lang="fr-FR" altLang="fr-FR" sz="1400" b="1" dirty="0">
                <a:solidFill>
                  <a:srgbClr val="0E0E0E"/>
                </a:solidFill>
                <a:latin typeface="Calibri" panose="020F0502020204030204" pitchFamily="34" charset="0"/>
                <a:ea typeface="Arial" panose="020B0604020202020204" pitchFamily="34" charset="0"/>
                <a:cs typeface="Calibri" panose="020F0502020204030204" pitchFamily="34" charset="0"/>
              </a:rPr>
              <a:t>Jeudi 7 novembre</a:t>
            </a:r>
            <a:endParaRPr lang="fr-FR" altLang="fr-FR" sz="1400" b="1" dirty="0">
              <a:ea typeface="Arial" panose="020B0604020202020204" pitchFamily="34" charset="0"/>
            </a:endParaRPr>
          </a:p>
          <a:p>
            <a:pPr algn="just" defTabSz="914400" eaLnBrk="0" fontAlgn="base" hangingPunct="0">
              <a:spcBef>
                <a:spcPct val="0"/>
              </a:spcBef>
              <a:spcAft>
                <a:spcPct val="0"/>
              </a:spcAft>
            </a:pPr>
            <a:r>
              <a:rPr lang="fr-FR" altLang="fr-FR" sz="1400" dirty="0">
                <a:solidFill>
                  <a:srgbClr val="0E0E0E"/>
                </a:solidFill>
                <a:latin typeface="Calibri" panose="020F0502020204030204" pitchFamily="34" charset="0"/>
                <a:ea typeface="Arial" panose="020B0604020202020204" pitchFamily="34" charset="0"/>
                <a:cs typeface="Calibri" panose="020F0502020204030204" pitchFamily="34" charset="0"/>
              </a:rPr>
              <a:t>Aujourd’hui, c’est la journée nationale de lutte contre le harcèlement. L’objectif de cette journée est de rappeler l’importance du respect, de la bienveillance et de la solidarité entre les élèves.</a:t>
            </a:r>
            <a:endParaRPr lang="fr-FR" altLang="fr-FR" sz="1400" dirty="0"/>
          </a:p>
          <a:p>
            <a:pPr algn="just" defTabSz="914400" eaLnBrk="0" fontAlgn="base" hangingPunct="0">
              <a:spcBef>
                <a:spcPct val="0"/>
              </a:spcBef>
              <a:spcAft>
                <a:spcPct val="0"/>
              </a:spcAft>
            </a:pPr>
            <a:r>
              <a:rPr lang="fr-FR" altLang="fr-FR" sz="1400" dirty="0">
                <a:solidFill>
                  <a:srgbClr val="0E0E0E"/>
                </a:solidFill>
                <a:latin typeface="Calibri" panose="020F0502020204030204" pitchFamily="34" charset="0"/>
                <a:ea typeface="Arial" panose="020B0604020202020204" pitchFamily="34" charset="0"/>
                <a:cs typeface="Calibri" panose="020F0502020204030204" pitchFamily="34" charset="0"/>
              </a:rPr>
              <a:t>À cette occasion, des échanges ont été organisés dans toutes les classes. De plus, les élèves de CE2, CM1 et CM2 ont répondu à un questionnaire anonyme sur le harcèlement scolaire. Grâce à ce questionnaire, les enfants ont été amenés à réfléchir à leurs comportements et à se questionner sur la manière dont ils peuvent contribuer à prévenir le harcèlement dans leur environnement scolaire. Ce moment a également permis aux enseignants de favoriser le dialogue avec les élèves et de répondre à leurs interrogations sur ce sujet parfois difficile.</a:t>
            </a:r>
          </a:p>
          <a:p>
            <a:pPr algn="just" defTabSz="914400" eaLnBrk="0" fontAlgn="base" hangingPunct="0">
              <a:spcBef>
                <a:spcPct val="0"/>
              </a:spcBef>
              <a:spcAft>
                <a:spcPct val="0"/>
              </a:spcAft>
            </a:pPr>
            <a:r>
              <a:rPr lang="fr-FR" altLang="fr-FR" sz="1400" b="1" dirty="0">
                <a:solidFill>
                  <a:srgbClr val="0E0E0E"/>
                </a:solidFill>
                <a:latin typeface="Calibri" panose="020F0502020204030204" pitchFamily="34" charset="0"/>
                <a:cs typeface="Calibri" panose="020F0502020204030204" pitchFamily="34" charset="0"/>
              </a:rPr>
              <a:t>Léa et Paul , service civique</a:t>
            </a:r>
            <a:endParaRPr lang="fr-FR" altLang="fr-FR" sz="1400" b="1" dirty="0"/>
          </a:p>
        </p:txBody>
      </p:sp>
      <p:sp>
        <p:nvSpPr>
          <p:cNvPr id="9" name="Espace réservé du numéro de diapositive 8">
            <a:extLst>
              <a:ext uri="{FF2B5EF4-FFF2-40B4-BE49-F238E27FC236}">
                <a16:creationId xmlns:a16="http://schemas.microsoft.com/office/drawing/2014/main" id="{7A2A941D-07F0-59D5-C469-8F22028FDBBD}"/>
              </a:ext>
            </a:extLst>
          </p:cNvPr>
          <p:cNvSpPr>
            <a:spLocks noGrp="1"/>
          </p:cNvSpPr>
          <p:nvPr>
            <p:ph type="sldNum" sz="quarter" idx="12"/>
          </p:nvPr>
        </p:nvSpPr>
        <p:spPr>
          <a:xfrm>
            <a:off x="5314950" y="9256889"/>
            <a:ext cx="1543050" cy="649111"/>
          </a:xfrm>
        </p:spPr>
        <p:txBody>
          <a:bodyPr/>
          <a:lstStyle/>
          <a:p>
            <a:r>
              <a:rPr lang="fr-FR" sz="1600" dirty="0"/>
              <a:t>4</a:t>
            </a:r>
          </a:p>
        </p:txBody>
      </p:sp>
      <p:pic>
        <p:nvPicPr>
          <p:cNvPr id="2053" name="Picture 5" descr="Affiche contre le harcèlement scolaire - Soutien Anonyme au 3018">
            <a:extLst>
              <a:ext uri="{FF2B5EF4-FFF2-40B4-BE49-F238E27FC236}">
                <a16:creationId xmlns:a16="http://schemas.microsoft.com/office/drawing/2014/main" id="{E1A4C7B7-8E41-6105-A9A0-7EA93A0CAF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33" r="15173"/>
          <a:stretch/>
        </p:blipFill>
        <p:spPr bwMode="auto">
          <a:xfrm>
            <a:off x="3682779" y="936830"/>
            <a:ext cx="2886915" cy="41662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440BEDA-1D3F-752D-34A8-0CE93649E37D}"/>
              </a:ext>
            </a:extLst>
          </p:cNvPr>
          <p:cNvSpPr/>
          <p:nvPr/>
        </p:nvSpPr>
        <p:spPr>
          <a:xfrm>
            <a:off x="487580" y="53501"/>
            <a:ext cx="6082114"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07-08 novembre 2024</a:t>
            </a:r>
          </a:p>
        </p:txBody>
      </p:sp>
    </p:spTree>
    <p:extLst>
      <p:ext uri="{BB962C8B-B14F-4D97-AF65-F5344CB8AC3E}">
        <p14:creationId xmlns:p14="http://schemas.microsoft.com/office/powerpoint/2010/main" val="417215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90E093B1-9D09-AFE5-D60D-4F6BCEFBD317}"/>
              </a:ext>
            </a:extLst>
          </p:cNvPr>
          <p:cNvSpPr>
            <a:spLocks noGrp="1"/>
          </p:cNvSpPr>
          <p:nvPr>
            <p:ph type="sldNum" sz="quarter" idx="12"/>
          </p:nvPr>
        </p:nvSpPr>
        <p:spPr>
          <a:xfrm>
            <a:off x="5314950" y="9378597"/>
            <a:ext cx="1543050" cy="527403"/>
          </a:xfrm>
        </p:spPr>
        <p:txBody>
          <a:bodyPr/>
          <a:lstStyle/>
          <a:p>
            <a:r>
              <a:rPr lang="fr-FR" sz="1600" dirty="0"/>
              <a:t>5</a:t>
            </a:r>
          </a:p>
        </p:txBody>
      </p:sp>
      <p:pic>
        <p:nvPicPr>
          <p:cNvPr id="3073" name="image3.jpeg">
            <a:extLst>
              <a:ext uri="{FF2B5EF4-FFF2-40B4-BE49-F238E27FC236}">
                <a16:creationId xmlns:a16="http://schemas.microsoft.com/office/drawing/2014/main" id="{6D461995-2CA5-8295-A4DA-4AD39C01C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331" y="5956373"/>
            <a:ext cx="2571238" cy="3422224"/>
          </a:xfrm>
          <a:prstGeom prst="rect">
            <a:avLst/>
          </a:prstGeom>
          <a:noFill/>
          <a:extLst>
            <a:ext uri="{909E8E84-426E-40DD-AFC4-6F175D3DCCD1}">
              <a14:hiddenFill xmlns:a14="http://schemas.microsoft.com/office/drawing/2010/main">
                <a:solidFill>
                  <a:srgbClr val="FFFFFF"/>
                </a:solidFill>
              </a14:hiddenFill>
            </a:ext>
          </a:extLst>
        </p:spPr>
      </p:pic>
      <p:pic>
        <p:nvPicPr>
          <p:cNvPr id="3074" name="image2.jpeg">
            <a:extLst>
              <a:ext uri="{FF2B5EF4-FFF2-40B4-BE49-F238E27FC236}">
                <a16:creationId xmlns:a16="http://schemas.microsoft.com/office/drawing/2014/main" id="{E5BB4882-2F26-DE65-C70C-F53B92E604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191" y="1340035"/>
            <a:ext cx="2759815" cy="36194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5A0897F8-86BC-7321-5A37-586686378272}"/>
              </a:ext>
            </a:extLst>
          </p:cNvPr>
          <p:cNvSpPr>
            <a:spLocks noChangeArrowheads="1"/>
          </p:cNvSpPr>
          <p:nvPr/>
        </p:nvSpPr>
        <p:spPr bwMode="auto">
          <a:xfrm>
            <a:off x="3199419" y="835664"/>
            <a:ext cx="3561683" cy="46281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57132"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fr-FR" altLang="fr-FR" sz="1400" b="1" dirty="0">
                <a:latin typeface="Calibri" panose="020F0502020204030204" pitchFamily="34" charset="0"/>
                <a:ea typeface="Arial" panose="020B0604020202020204" pitchFamily="34" charset="0"/>
                <a:cs typeface="Calibri" panose="020F0502020204030204" pitchFamily="34" charset="0"/>
              </a:rPr>
              <a:t>mardi 12 novembre</a:t>
            </a:r>
            <a:endParaRPr lang="fr-FR" altLang="fr-FR" sz="1400" b="1" dirty="0">
              <a:ea typeface="Arial" panose="020B0604020202020204" pitchFamily="34" charset="0"/>
            </a:endParaRPr>
          </a:p>
          <a:p>
            <a:pPr algn="just" defTabSz="914400" eaLnBrk="0" fontAlgn="base" hangingPunct="0">
              <a:spcBef>
                <a:spcPct val="0"/>
              </a:spcBef>
              <a:spcAft>
                <a:spcPct val="0"/>
              </a:spcAft>
            </a:pPr>
            <a:r>
              <a:rPr lang="fr-FR" altLang="fr-FR" sz="1400" dirty="0">
                <a:latin typeface="Calibri" panose="020F0502020204030204" pitchFamily="34" charset="0"/>
                <a:ea typeface="Arial" panose="020B0604020202020204" pitchFamily="34" charset="0"/>
                <a:cs typeface="Calibri" panose="020F0502020204030204" pitchFamily="34" charset="0"/>
              </a:rPr>
              <a:t>Aujourd’hui les élèves des classes de CM1 et CM2 ont participé à une animation sportive dédiée au handball, encadrée par leurs professeurs Mme Foucher et M. Champigny, ainsi qu’un intervenant spécialisé. Cette activité avait pour but d’initier les élèves aux bases de ce sport collectif et de favoriser l’esprit d’équipe.</a:t>
            </a:r>
            <a:endParaRPr lang="fr-FR" altLang="fr-FR" sz="1400" dirty="0"/>
          </a:p>
          <a:p>
            <a:pPr algn="just" defTabSz="914400" eaLnBrk="0" fontAlgn="base" hangingPunct="0">
              <a:spcBef>
                <a:spcPct val="0"/>
              </a:spcBef>
              <a:spcAft>
                <a:spcPct val="0"/>
              </a:spcAft>
            </a:pPr>
            <a:r>
              <a:rPr lang="fr-FR" altLang="fr-FR" sz="1400" dirty="0">
                <a:latin typeface="Calibri" panose="020F0502020204030204" pitchFamily="34" charset="0"/>
                <a:ea typeface="Arial" panose="020B0604020202020204" pitchFamily="34" charset="0"/>
                <a:cs typeface="Calibri" panose="020F0502020204030204" pitchFamily="34" charset="0"/>
              </a:rPr>
              <a:t>Sous la direction des enseignants et de l’intervenant, M. Ravier, les élèves ont pu découvrir les règles fondamentales du handball et participer à des exercices techniques adaptés à leur niveau, tels que les passes, les tirs et la gestion de l’espace.</a:t>
            </a:r>
            <a:endParaRPr lang="fr-FR" altLang="fr-FR" sz="1400" dirty="0"/>
          </a:p>
          <a:p>
            <a:pPr algn="just" defTabSz="914400" eaLnBrk="0" fontAlgn="base" hangingPunct="0">
              <a:spcBef>
                <a:spcPct val="0"/>
              </a:spcBef>
              <a:spcAft>
                <a:spcPct val="0"/>
              </a:spcAft>
            </a:pPr>
            <a:r>
              <a:rPr lang="fr-FR" altLang="fr-FR" sz="1400" dirty="0">
                <a:latin typeface="Calibri" panose="020F0502020204030204" pitchFamily="34" charset="0"/>
                <a:ea typeface="Arial" panose="020B0604020202020204" pitchFamily="34" charset="0"/>
                <a:cs typeface="Calibri" panose="020F0502020204030204" pitchFamily="34" charset="0"/>
              </a:rPr>
              <a:t>L’animation a été un moment de partage et de convivialité, et a permis aux enfants de prendre conscience de l’importance de la pratique d’une activité physique régulière. </a:t>
            </a:r>
            <a:endParaRPr lang="fr-FR" altLang="fr-FR" sz="1400" dirty="0"/>
          </a:p>
          <a:p>
            <a:pPr algn="just" defTabSz="914400" eaLnBrk="0" fontAlgn="base" hangingPunct="0">
              <a:spcBef>
                <a:spcPct val="0"/>
              </a:spcBef>
              <a:spcAft>
                <a:spcPct val="0"/>
              </a:spcAft>
            </a:pPr>
            <a:r>
              <a:rPr lang="fr-FR" altLang="fr-FR" sz="1400" b="1" dirty="0">
                <a:latin typeface="Calibri" panose="020F0502020204030204" pitchFamily="34" charset="0"/>
                <a:ea typeface="Arial" panose="020B0604020202020204" pitchFamily="34" charset="0"/>
                <a:cs typeface="Calibri" panose="020F0502020204030204" pitchFamily="34" charset="0"/>
              </a:rPr>
              <a:t>Léa et Paul, en Service civique à l'école Louis Blériot</a:t>
            </a:r>
            <a:endParaRPr lang="fr-FR" altLang="fr-FR" sz="1400" b="1" dirty="0">
              <a:ea typeface="Arial" panose="020B0604020202020204" pitchFamily="34" charset="0"/>
            </a:endParaRPr>
          </a:p>
        </p:txBody>
      </p:sp>
      <p:sp useBgFill="1">
        <p:nvSpPr>
          <p:cNvPr id="8" name="Rectangle 5">
            <a:extLst>
              <a:ext uri="{FF2B5EF4-FFF2-40B4-BE49-F238E27FC236}">
                <a16:creationId xmlns:a16="http://schemas.microsoft.com/office/drawing/2014/main" id="{37B0711F-95C4-1C32-5DD8-8EDC2CE6CB06}"/>
              </a:ext>
            </a:extLst>
          </p:cNvPr>
          <p:cNvSpPr>
            <a:spLocks noChangeArrowheads="1"/>
          </p:cNvSpPr>
          <p:nvPr/>
        </p:nvSpPr>
        <p:spPr bwMode="auto">
          <a:xfrm>
            <a:off x="181035" y="5952525"/>
            <a:ext cx="3633872" cy="3120067"/>
          </a:xfrm>
          <a:prstGeom prst="rect">
            <a:avLst/>
          </a:prstGeom>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24000" tIns="57132"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fr-FR" altLang="fr-FR" sz="1400" b="1" dirty="0">
                <a:latin typeface="Calibri" panose="020F0502020204030204" pitchFamily="34" charset="0"/>
                <a:ea typeface="Arial" panose="020B0604020202020204" pitchFamily="34" charset="0"/>
                <a:cs typeface="Calibri" panose="020F0502020204030204" pitchFamily="34" charset="0"/>
              </a:rPr>
              <a:t>Jeudi 14 novembre</a:t>
            </a:r>
            <a:endParaRPr lang="fr-FR" altLang="fr-FR" sz="2000" b="1" dirty="0">
              <a:ea typeface="Arial" panose="020B0604020202020204" pitchFamily="34" charset="0"/>
            </a:endParaRPr>
          </a:p>
          <a:p>
            <a:pPr algn="just" defTabSz="914400" eaLnBrk="0" fontAlgn="base" hangingPunct="0">
              <a:spcBef>
                <a:spcPct val="0"/>
              </a:spcBef>
              <a:spcAft>
                <a:spcPct val="0"/>
              </a:spcAft>
            </a:pPr>
            <a:r>
              <a:rPr lang="fr-FR" altLang="fr-FR" sz="1400" dirty="0">
                <a:latin typeface="Calibri" panose="020F0502020204030204" pitchFamily="34" charset="0"/>
                <a:ea typeface="Arial" panose="020B0604020202020204" pitchFamily="34" charset="0"/>
                <a:cs typeface="Calibri" panose="020F0502020204030204" pitchFamily="34" charset="0"/>
              </a:rPr>
              <a:t>Aujourd’hui c’est piscine ! Les élèves des classes de M. Pamphile et de M. </a:t>
            </a:r>
            <a:r>
              <a:rPr lang="fr-FR" altLang="fr-FR" sz="1400" dirty="0" err="1">
                <a:latin typeface="Calibri" panose="020F0502020204030204" pitchFamily="34" charset="0"/>
                <a:ea typeface="Arial" panose="020B0604020202020204" pitchFamily="34" charset="0"/>
                <a:cs typeface="Calibri" panose="020F0502020204030204" pitchFamily="34" charset="0"/>
              </a:rPr>
              <a:t>Meignan</a:t>
            </a:r>
            <a:r>
              <a:rPr lang="fr-FR" altLang="fr-FR" sz="1400" dirty="0">
                <a:latin typeface="Calibri" panose="020F0502020204030204" pitchFamily="34" charset="0"/>
                <a:ea typeface="Arial" panose="020B0604020202020204" pitchFamily="34" charset="0"/>
                <a:cs typeface="Calibri" panose="020F0502020204030204" pitchFamily="34" charset="0"/>
              </a:rPr>
              <a:t> ont participé à une séance de natation à la piscine de Patay.</a:t>
            </a:r>
            <a:endParaRPr lang="fr-FR" altLang="fr-FR" sz="1400" dirty="0"/>
          </a:p>
          <a:p>
            <a:pPr algn="just" defTabSz="914400" eaLnBrk="0" fontAlgn="base" hangingPunct="0">
              <a:spcBef>
                <a:spcPct val="0"/>
              </a:spcBef>
              <a:spcAft>
                <a:spcPct val="0"/>
              </a:spcAft>
            </a:pPr>
            <a:r>
              <a:rPr lang="fr-FR" altLang="fr-FR" sz="1400" dirty="0">
                <a:latin typeface="Calibri" panose="020F0502020204030204" pitchFamily="34" charset="0"/>
                <a:ea typeface="Arial" panose="020B0604020202020204" pitchFamily="34" charset="0"/>
                <a:cs typeface="Calibri" panose="020F0502020204030204" pitchFamily="34" charset="0"/>
              </a:rPr>
              <a:t>Les élèves ont été encadrés par leurs enseignants, Xavier, le MNS, et Léa, en Service civique à l'école. Ils ont ainsi pu profiter pleinement de cette expérience dans un environnement adapté à leur âge et à leurs besoins.</a:t>
            </a:r>
            <a:endParaRPr lang="fr-FR" altLang="fr-FR" sz="1400" dirty="0"/>
          </a:p>
          <a:p>
            <a:pPr algn="just" defTabSz="914400" eaLnBrk="0" fontAlgn="base" hangingPunct="0">
              <a:spcBef>
                <a:spcPct val="0"/>
              </a:spcBef>
              <a:spcAft>
                <a:spcPct val="0"/>
              </a:spcAft>
            </a:pPr>
            <a:r>
              <a:rPr lang="fr-FR" altLang="fr-FR" sz="1400" b="1" dirty="0">
                <a:latin typeface="Calibri" panose="020F0502020204030204" pitchFamily="34" charset="0"/>
                <a:ea typeface="Arial" panose="020B0604020202020204" pitchFamily="34" charset="0"/>
                <a:cs typeface="Calibri" panose="020F0502020204030204" pitchFamily="34" charset="0"/>
              </a:rPr>
              <a:t>Léa et Paul, en Service civique à l'école Louis Blériot</a:t>
            </a:r>
            <a:endParaRPr lang="fr-FR" altLang="fr-FR" sz="1400" b="1" dirty="0">
              <a:ea typeface="Arial" panose="020B0604020202020204" pitchFamily="34" charset="0"/>
            </a:endParaRPr>
          </a:p>
          <a:p>
            <a:pPr algn="just" defTabSz="914400" eaLnBrk="0" fontAlgn="base" hangingPunct="0">
              <a:spcBef>
                <a:spcPct val="0"/>
              </a:spcBef>
              <a:spcAft>
                <a:spcPct val="0"/>
              </a:spcAft>
            </a:pPr>
            <a:r>
              <a:rPr lang="fr-FR" altLang="fr-FR" sz="1400" b="1" dirty="0">
                <a:latin typeface="Calibri" panose="020F0502020204030204" pitchFamily="34" charset="0"/>
                <a:ea typeface="Arial" panose="020B0604020202020204" pitchFamily="34" charset="0"/>
                <a:cs typeface="Calibri" panose="020F0502020204030204" pitchFamily="34" charset="0"/>
              </a:rPr>
              <a:t> </a:t>
            </a:r>
            <a:endParaRPr lang="fr-FR" altLang="fr-FR" sz="1400" dirty="0">
              <a:latin typeface="Arial" panose="020B0604020202020204" pitchFamily="34" charset="0"/>
            </a:endParaRPr>
          </a:p>
        </p:txBody>
      </p:sp>
      <p:sp>
        <p:nvSpPr>
          <p:cNvPr id="2" name="Rectangle 1">
            <a:extLst>
              <a:ext uri="{FF2B5EF4-FFF2-40B4-BE49-F238E27FC236}">
                <a16:creationId xmlns:a16="http://schemas.microsoft.com/office/drawing/2014/main" id="{E6203910-4F85-190E-80C1-2974C888A61E}"/>
              </a:ext>
            </a:extLst>
          </p:cNvPr>
          <p:cNvSpPr/>
          <p:nvPr/>
        </p:nvSpPr>
        <p:spPr>
          <a:xfrm>
            <a:off x="434430" y="157830"/>
            <a:ext cx="5989140"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12-15 novembre 2024</a:t>
            </a:r>
          </a:p>
        </p:txBody>
      </p:sp>
    </p:spTree>
    <p:extLst>
      <p:ext uri="{BB962C8B-B14F-4D97-AF65-F5344CB8AC3E}">
        <p14:creationId xmlns:p14="http://schemas.microsoft.com/office/powerpoint/2010/main" val="49187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AD1D197-E57F-787A-3B97-1B7F5088BEC5}"/>
              </a:ext>
            </a:extLst>
          </p:cNvPr>
          <p:cNvSpPr>
            <a:spLocks noGrp="1"/>
          </p:cNvSpPr>
          <p:nvPr>
            <p:ph type="sldNum" sz="quarter" idx="12"/>
          </p:nvPr>
        </p:nvSpPr>
        <p:spPr>
          <a:xfrm>
            <a:off x="5314950" y="9378390"/>
            <a:ext cx="1543050" cy="527403"/>
          </a:xfrm>
        </p:spPr>
        <p:txBody>
          <a:bodyPr/>
          <a:lstStyle/>
          <a:p>
            <a:r>
              <a:rPr lang="fr-FR" sz="1600" dirty="0"/>
              <a:t>6</a:t>
            </a:r>
          </a:p>
        </p:txBody>
      </p:sp>
      <p:pic>
        <p:nvPicPr>
          <p:cNvPr id="4098" name="image4.jpeg">
            <a:extLst>
              <a:ext uri="{FF2B5EF4-FFF2-40B4-BE49-F238E27FC236}">
                <a16:creationId xmlns:a16="http://schemas.microsoft.com/office/drawing/2014/main" id="{ACA8C093-99D3-86CB-C23D-99469E28C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368" y="1810050"/>
            <a:ext cx="2937263" cy="1384727"/>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5.jpeg">
            <a:extLst>
              <a:ext uri="{FF2B5EF4-FFF2-40B4-BE49-F238E27FC236}">
                <a16:creationId xmlns:a16="http://schemas.microsoft.com/office/drawing/2014/main" id="{623237D3-FB48-D737-4707-57527B348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548" y="5139035"/>
            <a:ext cx="2425557" cy="32328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858DADBF-50C2-82D0-9A55-DDA6348D47C3}"/>
              </a:ext>
            </a:extLst>
          </p:cNvPr>
          <p:cNvSpPr>
            <a:spLocks noChangeArrowheads="1"/>
          </p:cNvSpPr>
          <p:nvPr/>
        </p:nvSpPr>
        <p:spPr bwMode="auto">
          <a:xfrm>
            <a:off x="11977" y="4016243"/>
            <a:ext cx="4240515" cy="54784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133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a:spcBef>
                <a:spcPct val="0"/>
              </a:spcBef>
              <a:spcAft>
                <a:spcPct val="0"/>
              </a:spcAft>
            </a:pPr>
            <a:r>
              <a:rPr lang="fr-FR" altLang="fr-FR" sz="1400" b="1" dirty="0">
                <a:latin typeface="+mn-lt"/>
                <a:ea typeface="Arial" panose="020B0604020202020204" pitchFamily="34" charset="0"/>
                <a:cs typeface="Calibri" panose="020F0502020204030204" pitchFamily="34" charset="0"/>
              </a:rPr>
              <a:t>Lundi 18 novembre</a:t>
            </a:r>
          </a:p>
          <a:p>
            <a:pPr algn="just" defTabSz="914400" eaLnBrk="0" fontAlgn="base" hangingPunct="0">
              <a:spcBef>
                <a:spcPct val="0"/>
              </a:spcBef>
              <a:spcAft>
                <a:spcPct val="0"/>
              </a:spcAft>
            </a:pPr>
            <a:br>
              <a:rPr lang="fr-FR" altLang="fr-FR" sz="1400" b="1" dirty="0">
                <a:latin typeface="+mn-lt"/>
                <a:ea typeface="Arial" panose="020B0604020202020204" pitchFamily="34" charset="0"/>
              </a:rPr>
            </a:br>
            <a:r>
              <a:rPr lang="fr-FR" altLang="fr-FR" sz="1400" dirty="0">
                <a:latin typeface="+mn-lt"/>
                <a:ea typeface="Arial" panose="020B0604020202020204" pitchFamily="34" charset="0"/>
                <a:cs typeface="Calibri" panose="020F0502020204030204" pitchFamily="34" charset="0"/>
              </a:rPr>
              <a:t>Aujourd’hui c’est piscine ! Dans le cadre du programme scolaire, les élèves de CE1 et CE2 de Mme </a:t>
            </a:r>
            <a:r>
              <a:rPr lang="fr-FR" altLang="fr-FR" sz="1400" dirty="0" err="1">
                <a:latin typeface="+mn-lt"/>
                <a:ea typeface="Arial" panose="020B0604020202020204" pitchFamily="34" charset="0"/>
                <a:cs typeface="Calibri" panose="020F0502020204030204" pitchFamily="34" charset="0"/>
              </a:rPr>
              <a:t>Paviot</a:t>
            </a:r>
            <a:r>
              <a:rPr lang="fr-FR" altLang="fr-FR" sz="1400" dirty="0">
                <a:latin typeface="+mn-lt"/>
                <a:ea typeface="Arial" panose="020B0604020202020204" pitchFamily="34" charset="0"/>
                <a:cs typeface="Calibri" panose="020F0502020204030204" pitchFamily="34" charset="0"/>
              </a:rPr>
              <a:t> bénéficient d'un cours de natation, une activité physique essentielle pour leur développement. </a:t>
            </a:r>
            <a:endParaRPr lang="fr-FR" altLang="fr-FR" sz="1400" dirty="0">
              <a:latin typeface="+mn-lt"/>
            </a:endParaRPr>
          </a:p>
          <a:p>
            <a:pPr algn="just" defTabSz="914400"/>
            <a:r>
              <a:rPr lang="fr-FR" altLang="fr-FR" sz="1400" dirty="0">
                <a:latin typeface="+mn-lt"/>
                <a:ea typeface="Arial" panose="020B0604020202020204" pitchFamily="34" charset="0"/>
                <a:cs typeface="Calibri" panose="020F0502020204030204" pitchFamily="34" charset="0"/>
              </a:rPr>
              <a:t>Ces séances de piscine, réalisées chaque semaine jusqu'aux vacances de Noël, ont pour objectif de renforcer les compétences motrices des enfants tout en leur offrant une expérience agréable et enrichissante.</a:t>
            </a:r>
            <a:endParaRPr lang="fr-FR" altLang="fr-FR" sz="1400" dirty="0">
              <a:latin typeface="+mn-lt"/>
            </a:endParaRPr>
          </a:p>
          <a:p>
            <a:pPr algn="just" defTabSz="914400"/>
            <a:r>
              <a:rPr lang="fr-FR" altLang="fr-FR" sz="1400" dirty="0">
                <a:latin typeface="+mn-lt"/>
                <a:ea typeface="Arial" panose="020B0604020202020204" pitchFamily="34" charset="0"/>
                <a:cs typeface="Calibri" panose="020F0502020204030204" pitchFamily="34" charset="0"/>
              </a:rPr>
              <a:t>La natation est une activité complète qui mobilise l'ensemble du corps, favorisant ainsi la coordination, l'équilibre et la souplesse. Elle permet également de développer l'endurance cardiovasculaire et d'améliorer la respiration. Pour les élèves de CE1 et CE2, ces compétences sont particulièrement importantes car elles soutiennent leur croissance physique tout en renforçant leur confiance en eux.</a:t>
            </a:r>
            <a:endParaRPr lang="fr-FR" altLang="fr-FR" sz="1400" dirty="0">
              <a:latin typeface="+mn-lt"/>
            </a:endParaRPr>
          </a:p>
          <a:p>
            <a:pPr algn="just" defTabSz="914400"/>
            <a:r>
              <a:rPr lang="fr-FR" altLang="fr-FR" sz="1400" dirty="0">
                <a:latin typeface="+mn-lt"/>
                <a:ea typeface="Arial" panose="020B0604020202020204" pitchFamily="34" charset="0"/>
                <a:cs typeface="Calibri" panose="020F0502020204030204" pitchFamily="34" charset="0"/>
              </a:rPr>
              <a:t>En plus des bienfaits physiques, le cours de natation est l'occasion d'apprendre les règles de sécurité en milieu aquatique, une compétence essentielle pour tous les enfants</a:t>
            </a:r>
            <a:endParaRPr lang="fr-FR" altLang="fr-FR" sz="1400" dirty="0">
              <a:latin typeface="+mn-lt"/>
            </a:endParaRPr>
          </a:p>
          <a:p>
            <a:pPr algn="just" defTabSz="914400"/>
            <a:r>
              <a:rPr lang="fr-FR" altLang="fr-FR" sz="1400" b="1" dirty="0">
                <a:latin typeface="+mn-lt"/>
                <a:ea typeface="Arial" panose="020B0604020202020204" pitchFamily="34" charset="0"/>
                <a:cs typeface="Calibri" panose="020F0502020204030204" pitchFamily="34" charset="0"/>
              </a:rPr>
              <a:t>Léa et Paul</a:t>
            </a:r>
            <a:endParaRPr lang="fr-FR" altLang="fr-FR" sz="1400" dirty="0">
              <a:latin typeface="+mn-lt"/>
            </a:endParaRPr>
          </a:p>
        </p:txBody>
      </p:sp>
      <p:sp>
        <p:nvSpPr>
          <p:cNvPr id="11" name="ZoneTexte 10">
            <a:extLst>
              <a:ext uri="{FF2B5EF4-FFF2-40B4-BE49-F238E27FC236}">
                <a16:creationId xmlns:a16="http://schemas.microsoft.com/office/drawing/2014/main" id="{D5FD9B1F-309E-BFC3-C721-196FA85BAD11}"/>
              </a:ext>
            </a:extLst>
          </p:cNvPr>
          <p:cNvSpPr txBox="1"/>
          <p:nvPr/>
        </p:nvSpPr>
        <p:spPr>
          <a:xfrm>
            <a:off x="254337" y="197200"/>
            <a:ext cx="6394388" cy="3108543"/>
          </a:xfrm>
          <a:prstGeom prst="rect">
            <a:avLst/>
          </a:prstGeom>
          <a:noFill/>
          <a:ln>
            <a:solidFill>
              <a:schemeClr val="tx1"/>
            </a:solidFill>
          </a:ln>
        </p:spPr>
        <p:txBody>
          <a:bodyPr wrap="square">
            <a:spAutoFit/>
          </a:bodyPr>
          <a:lstStyle/>
          <a:p>
            <a:pPr algn="just" defTabSz="914400" eaLnBrk="0" fontAlgn="base" hangingPunct="0">
              <a:spcBef>
                <a:spcPct val="0"/>
              </a:spcBef>
              <a:spcAft>
                <a:spcPct val="0"/>
              </a:spcAft>
            </a:pPr>
            <a:r>
              <a:rPr lang="fr-FR" altLang="fr-FR" sz="1400" b="1" dirty="0">
                <a:ea typeface="Arial" panose="020B0604020202020204" pitchFamily="34" charset="0"/>
                <a:cs typeface="Calibri" panose="020F0502020204030204" pitchFamily="34" charset="0"/>
              </a:rPr>
              <a:t>Vendredi 15 novembre</a:t>
            </a:r>
            <a:endParaRPr lang="fr-FR" altLang="fr-FR" sz="1400" b="1" dirty="0">
              <a:ea typeface="Arial" panose="020B0604020202020204" pitchFamily="34" charset="0"/>
            </a:endParaRPr>
          </a:p>
          <a:p>
            <a:pPr algn="just" defTabSz="914400" eaLnBrk="0" fontAlgn="base" hangingPunct="0">
              <a:spcBef>
                <a:spcPct val="0"/>
              </a:spcBef>
              <a:spcAft>
                <a:spcPct val="0"/>
              </a:spcAft>
            </a:pPr>
            <a:r>
              <a:rPr lang="fr-FR" altLang="fr-FR" sz="1400" dirty="0">
                <a:ea typeface="Arial" panose="020B0604020202020204" pitchFamily="34" charset="0"/>
                <a:cs typeface="Calibri" panose="020F0502020204030204" pitchFamily="34" charset="0"/>
              </a:rPr>
              <a:t>Aujourd’hui c’est art plastiques. Les élèves de Mme Foucher ont participé à un atelier de peinture à l'aquarelle. Sous la guidance de celle-ci, les élèves ont expérimenté les nuances et les effets </a:t>
            </a:r>
            <a:r>
              <a:rPr lang="fr-FR" altLang="fr-FR" sz="1400" dirty="0" err="1">
                <a:ea typeface="Arial" panose="020B0604020202020204" pitchFamily="34" charset="0"/>
                <a:cs typeface="Calibri" panose="020F0502020204030204" pitchFamily="34" charset="0"/>
              </a:rPr>
              <a:t>de</a:t>
            </a:r>
            <a:r>
              <a:rPr lang="fr-FR" altLang="fr-FR" sz="1400" dirty="0" err="1">
                <a:latin typeface="Calibri" panose="020F0502020204030204" pitchFamily="34" charset="0"/>
                <a:ea typeface="Arial" panose="020B0604020202020204" pitchFamily="34" charset="0"/>
                <a:cs typeface="Calibri" panose="020F0502020204030204" pitchFamily="34" charset="0"/>
              </a:rPr>
              <a:t>l'aquarelle</a:t>
            </a:r>
            <a:r>
              <a:rPr lang="fr-FR" altLang="fr-FR" sz="1400" dirty="0">
                <a:latin typeface="Calibri" panose="020F0502020204030204" pitchFamily="34" charset="0"/>
                <a:ea typeface="Arial" panose="020B0604020202020204" pitchFamily="34" charset="0"/>
                <a:cs typeface="Calibri" panose="020F0502020204030204" pitchFamily="34" charset="0"/>
              </a:rPr>
              <a:t>, développant ainsi précision et délicatesse chez les élèves. Ce moment de créativité a permis aux élèves d'approfondir leur sensibilité artistique tout en développant leur concentration et leur patience.</a:t>
            </a:r>
          </a:p>
          <a:p>
            <a:r>
              <a:rPr lang="fr-FR" altLang="fr-FR" sz="1400" b="1" dirty="0">
                <a:latin typeface="Calibri" panose="020F0502020204030204" pitchFamily="34" charset="0"/>
                <a:ea typeface="Arial" panose="020B0604020202020204" pitchFamily="34" charset="0"/>
                <a:cs typeface="Calibri" panose="020F0502020204030204" pitchFamily="34" charset="0"/>
              </a:rPr>
              <a:t> Léa et Paul, en Service civique à l'école Louis Blériot</a:t>
            </a:r>
          </a:p>
          <a:p>
            <a:endParaRPr lang="fr-FR" altLang="fr-FR" sz="1400" b="1" dirty="0">
              <a:latin typeface="Calibri" panose="020F0502020204030204" pitchFamily="34" charset="0"/>
              <a:ea typeface="Arial" panose="020B0604020202020204" pitchFamily="34" charset="0"/>
              <a:cs typeface="Calibri" panose="020F0502020204030204" pitchFamily="34" charset="0"/>
            </a:endParaRPr>
          </a:p>
          <a:p>
            <a:endParaRPr lang="fr-FR" altLang="fr-FR" sz="1400" b="1" dirty="0">
              <a:latin typeface="Calibri" panose="020F0502020204030204" pitchFamily="34" charset="0"/>
              <a:ea typeface="Arial" panose="020B0604020202020204" pitchFamily="34" charset="0"/>
              <a:cs typeface="Calibri" panose="020F0502020204030204" pitchFamily="34" charset="0"/>
            </a:endParaRPr>
          </a:p>
          <a:p>
            <a:endParaRPr lang="fr-FR" altLang="fr-FR" sz="1400" b="1" dirty="0">
              <a:latin typeface="Calibri" panose="020F0502020204030204" pitchFamily="34" charset="0"/>
              <a:ea typeface="Arial" panose="020B0604020202020204" pitchFamily="34" charset="0"/>
              <a:cs typeface="Calibri" panose="020F0502020204030204" pitchFamily="34" charset="0"/>
            </a:endParaRPr>
          </a:p>
          <a:p>
            <a:endParaRPr lang="fr-FR" altLang="fr-FR" sz="1400" b="1" dirty="0">
              <a:latin typeface="Calibri" panose="020F0502020204030204" pitchFamily="34" charset="0"/>
              <a:ea typeface="Arial" panose="020B0604020202020204" pitchFamily="34" charset="0"/>
              <a:cs typeface="Calibri" panose="020F0502020204030204" pitchFamily="34" charset="0"/>
            </a:endParaRPr>
          </a:p>
          <a:p>
            <a:endParaRPr lang="fr-FR" altLang="fr-FR" sz="1400" b="1" dirty="0">
              <a:latin typeface="Calibri" panose="020F0502020204030204" pitchFamily="34" charset="0"/>
              <a:ea typeface="Arial" panose="020B0604020202020204" pitchFamily="34" charset="0"/>
              <a:cs typeface="Calibri" panose="020F0502020204030204" pitchFamily="34" charset="0"/>
            </a:endParaRPr>
          </a:p>
          <a:p>
            <a:endParaRPr lang="fr-FR" altLang="fr-FR" sz="1400" b="1" dirty="0">
              <a:latin typeface="Calibri" panose="020F0502020204030204" pitchFamily="34" charset="0"/>
              <a:ea typeface="Arial" panose="020B0604020202020204" pitchFamily="34" charset="0"/>
              <a:cs typeface="Calibri" panose="020F0502020204030204" pitchFamily="34" charset="0"/>
            </a:endParaRPr>
          </a:p>
          <a:p>
            <a:endParaRPr lang="fr-FR" altLang="fr-FR" sz="1400" b="1" dirty="0">
              <a:ea typeface="Arial" panose="020B0604020202020204" pitchFamily="34" charset="0"/>
            </a:endParaRPr>
          </a:p>
        </p:txBody>
      </p:sp>
      <p:sp>
        <p:nvSpPr>
          <p:cNvPr id="10" name="Rectangle 9">
            <a:extLst>
              <a:ext uri="{FF2B5EF4-FFF2-40B4-BE49-F238E27FC236}">
                <a16:creationId xmlns:a16="http://schemas.microsoft.com/office/drawing/2014/main" id="{4C4D37E7-0191-5469-C93A-EF14FD2B97DD}"/>
              </a:ext>
            </a:extLst>
          </p:cNvPr>
          <p:cNvSpPr/>
          <p:nvPr/>
        </p:nvSpPr>
        <p:spPr>
          <a:xfrm>
            <a:off x="177082" y="3284042"/>
            <a:ext cx="6471643"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18 au 22 novembre 2024</a:t>
            </a:r>
          </a:p>
        </p:txBody>
      </p:sp>
    </p:spTree>
    <p:extLst>
      <p:ext uri="{BB962C8B-B14F-4D97-AF65-F5344CB8AC3E}">
        <p14:creationId xmlns:p14="http://schemas.microsoft.com/office/powerpoint/2010/main" val="394831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3D04D15-D755-78EF-F4A2-06423C40ECF6}"/>
              </a:ext>
            </a:extLst>
          </p:cNvPr>
          <p:cNvSpPr>
            <a:spLocks noGrp="1"/>
          </p:cNvSpPr>
          <p:nvPr>
            <p:ph type="sldNum" sz="quarter" idx="12"/>
          </p:nvPr>
        </p:nvSpPr>
        <p:spPr>
          <a:xfrm>
            <a:off x="4915719" y="9421649"/>
            <a:ext cx="1942281" cy="484351"/>
          </a:xfrm>
        </p:spPr>
        <p:txBody>
          <a:bodyPr/>
          <a:lstStyle/>
          <a:p>
            <a:r>
              <a:rPr lang="fr-FR" sz="1600" dirty="0"/>
              <a:t>7</a:t>
            </a:r>
          </a:p>
        </p:txBody>
      </p:sp>
      <p:pic>
        <p:nvPicPr>
          <p:cNvPr id="2050" name="image6.jpeg">
            <a:extLst>
              <a:ext uri="{FF2B5EF4-FFF2-40B4-BE49-F238E27FC236}">
                <a16:creationId xmlns:a16="http://schemas.microsoft.com/office/drawing/2014/main" id="{EDAC38FC-4F7D-942C-EF0F-A3F012E1E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322" y="620208"/>
            <a:ext cx="310515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7.jpeg">
            <a:extLst>
              <a:ext uri="{FF2B5EF4-FFF2-40B4-BE49-F238E27FC236}">
                <a16:creationId xmlns:a16="http://schemas.microsoft.com/office/drawing/2014/main" id="{E2B03F8C-799B-7913-5D59-6524D9BAF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80" y="6034867"/>
            <a:ext cx="5969435" cy="29836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8C57537-8D40-FD15-8E73-9C5884C36BE7}"/>
              </a:ext>
            </a:extLst>
          </p:cNvPr>
          <p:cNvSpPr>
            <a:spLocks noChangeArrowheads="1"/>
          </p:cNvSpPr>
          <p:nvPr/>
        </p:nvSpPr>
        <p:spPr bwMode="auto">
          <a:xfrm>
            <a:off x="146528" y="242999"/>
            <a:ext cx="3429000" cy="32080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46023" rIns="139656" bIns="144000" numCol="1" anchor="ctr" anchorCtr="0" compatLnSpc="1">
            <a:prstTxWarp prst="textNoShape">
              <a:avLst/>
            </a:prstTxWarp>
            <a:spAutoFit/>
          </a:bodyPr>
          <a:lstStyle/>
          <a:p>
            <a:pPr algn="just" defTabSz="914400" eaLnBrk="0" fontAlgn="base" hangingPunct="0">
              <a:spcBef>
                <a:spcPct val="0"/>
              </a:spcBef>
              <a:spcAft>
                <a:spcPct val="0"/>
              </a:spcAft>
            </a:pPr>
            <a:r>
              <a:rPr lang="fr-FR" altLang="fr-FR" sz="1400" b="1" dirty="0">
                <a:ea typeface="Arial" panose="020B0604020202020204" pitchFamily="34" charset="0"/>
              </a:rPr>
              <a:t>Mardi 19 novembre</a:t>
            </a:r>
          </a:p>
          <a:p>
            <a:pPr algn="just" defTabSz="914400" eaLnBrk="0" fontAlgn="base" hangingPunct="0">
              <a:spcBef>
                <a:spcPct val="0"/>
              </a:spcBef>
              <a:spcAft>
                <a:spcPct val="0"/>
              </a:spcAft>
            </a:pPr>
            <a:r>
              <a:rPr lang="fr-FR" altLang="fr-FR" sz="1400" dirty="0">
                <a:ea typeface="Arial" panose="020B0604020202020204" pitchFamily="34" charset="0"/>
              </a:rPr>
              <a:t>Aujourd'hui, nous avons proposé aux élèves une activités physique durant la recréation. </a:t>
            </a:r>
            <a:r>
              <a:rPr lang="fr-FR" altLang="fr-FR" sz="1400" dirty="0" err="1">
                <a:ea typeface="Arial" panose="020B0604020202020204" pitchFamily="34" charset="0"/>
              </a:rPr>
              <a:t>Ils'agissait</a:t>
            </a:r>
            <a:r>
              <a:rPr lang="fr-FR" altLang="fr-FR" sz="1400" dirty="0">
                <a:ea typeface="Arial" panose="020B0604020202020204" pitchFamily="34" charset="0"/>
              </a:rPr>
              <a:t> d'une course de cerceaux. Les Activités Physiques Quotidiennes (APQ) jouent un rôle important dans le développement physique et mental des enfants. Vous aussi, encouragez-les à adopter des comportements actifs. La pratique régulière d’activités physiques améliore la concentration, réduit le stress et favorise un bien-être durable.</a:t>
            </a:r>
            <a:endParaRPr lang="fr-FR" altLang="fr-FR" sz="1400" dirty="0"/>
          </a:p>
          <a:p>
            <a:pPr algn="just" defTabSz="914400" eaLnBrk="0" fontAlgn="base" hangingPunct="0">
              <a:spcBef>
                <a:spcPct val="0"/>
              </a:spcBef>
              <a:spcAft>
                <a:spcPct val="0"/>
              </a:spcAft>
            </a:pPr>
            <a:r>
              <a:rPr lang="fr-FR" altLang="fr-FR" sz="1400" b="1" dirty="0">
                <a:ea typeface="Arial" panose="020B0604020202020204" pitchFamily="34" charset="0"/>
              </a:rPr>
              <a:t>Léa et Paul</a:t>
            </a:r>
            <a:endParaRPr lang="fr-FR" altLang="fr-FR" sz="1400" dirty="0">
              <a:ea typeface="Arial" panose="020B0604020202020204" pitchFamily="34" charset="0"/>
            </a:endParaRPr>
          </a:p>
        </p:txBody>
      </p:sp>
      <p:sp>
        <p:nvSpPr>
          <p:cNvPr id="4" name="Rectangle 4">
            <a:extLst>
              <a:ext uri="{FF2B5EF4-FFF2-40B4-BE49-F238E27FC236}">
                <a16:creationId xmlns:a16="http://schemas.microsoft.com/office/drawing/2014/main" id="{81AB0A8C-C636-F7DA-A66E-ED71CD3713C3}"/>
              </a:ext>
            </a:extLst>
          </p:cNvPr>
          <p:cNvSpPr>
            <a:spLocks noChangeArrowheads="1"/>
          </p:cNvSpPr>
          <p:nvPr/>
        </p:nvSpPr>
        <p:spPr bwMode="auto">
          <a:xfrm>
            <a:off x="146527" y="3891943"/>
            <a:ext cx="6564945" cy="2011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spAutoFit/>
          </a:bodyPr>
          <a:lstStyle/>
          <a:p>
            <a:pPr algn="just" defTabSz="914400" eaLnBrk="0" fontAlgn="base" hangingPunct="0">
              <a:spcBef>
                <a:spcPct val="0"/>
              </a:spcBef>
              <a:spcAft>
                <a:spcPct val="0"/>
              </a:spcAft>
            </a:pPr>
            <a:r>
              <a:rPr lang="fr-FR" altLang="fr-FR" sz="1400" b="1" dirty="0">
                <a:ea typeface="Arial" panose="020B0604020202020204" pitchFamily="34" charset="0"/>
              </a:rPr>
              <a:t>Jeudi 21 novembre</a:t>
            </a:r>
          </a:p>
          <a:p>
            <a:pPr algn="just" defTabSz="914400" eaLnBrk="0" fontAlgn="base" hangingPunct="0">
              <a:spcBef>
                <a:spcPct val="0"/>
              </a:spcBef>
              <a:spcAft>
                <a:spcPct val="0"/>
              </a:spcAft>
            </a:pPr>
            <a:r>
              <a:rPr lang="fr-FR" altLang="fr-FR" sz="1400" dirty="0">
                <a:ea typeface="Arial" panose="020B0604020202020204" pitchFamily="34" charset="0"/>
              </a:rPr>
              <a:t>Les élèves de CP bénéficient d’un bilan infirmier réalisé par une infirmière scolaire. Il s'inscrit dans le cadre national de suivi de la santé des élèves tout au long de leur scolarité. Le bilan infirmier est une étape pour assurer le bien-être des élèves. Il permet d’évaluer leur état général, leur vue, leur audition, ainsi que d'autres aspects de leur santé physique et</a:t>
            </a:r>
            <a:endParaRPr lang="fr-FR" altLang="fr-FR" sz="1400" dirty="0"/>
          </a:p>
          <a:p>
            <a:pPr algn="just" defTabSz="914400" eaLnBrk="0" fontAlgn="base" hangingPunct="0">
              <a:spcBef>
                <a:spcPct val="0"/>
              </a:spcBef>
              <a:spcAft>
                <a:spcPct val="0"/>
              </a:spcAft>
            </a:pPr>
            <a:r>
              <a:rPr lang="fr-FR" altLang="fr-FR" sz="1400" dirty="0">
                <a:ea typeface="Arial" panose="020B0604020202020204" pitchFamily="34" charset="0"/>
              </a:rPr>
              <a:t>psychologique. Ce suivi aide à repérer les difficultés que certains enfants pourraient rencontrer, et permet la mise en place des solutions adaptées.</a:t>
            </a:r>
            <a:endParaRPr lang="fr-FR" altLang="fr-FR" sz="1400" dirty="0"/>
          </a:p>
          <a:p>
            <a:pPr algn="just" defTabSz="914400" eaLnBrk="0" fontAlgn="base" hangingPunct="0">
              <a:spcBef>
                <a:spcPct val="0"/>
              </a:spcBef>
              <a:spcAft>
                <a:spcPct val="0"/>
              </a:spcAft>
            </a:pPr>
            <a:r>
              <a:rPr lang="fr-FR" altLang="fr-FR" sz="1400" b="1" dirty="0">
                <a:ea typeface="Arial" panose="020B0604020202020204" pitchFamily="34" charset="0"/>
              </a:rPr>
              <a:t>Léa et Paul</a:t>
            </a:r>
            <a:endParaRPr lang="fr-FR" altLang="fr-FR" sz="1400" dirty="0"/>
          </a:p>
        </p:txBody>
      </p:sp>
      <p:sp>
        <p:nvSpPr>
          <p:cNvPr id="6" name="Rectangle 8">
            <a:extLst>
              <a:ext uri="{FF2B5EF4-FFF2-40B4-BE49-F238E27FC236}">
                <a16:creationId xmlns:a16="http://schemas.microsoft.com/office/drawing/2014/main" id="{86552655-F01C-4DE9-6435-2A2A1BD7E048}"/>
              </a:ext>
            </a:extLst>
          </p:cNvPr>
          <p:cNvSpPr>
            <a:spLocks noChangeArrowheads="1"/>
          </p:cNvSpPr>
          <p:nvPr/>
        </p:nvSpPr>
        <p:spPr bwMode="auto">
          <a:xfrm>
            <a:off x="866775" y="6034867"/>
            <a:ext cx="608402" cy="36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11014" tIns="46023"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07092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B1D4BC-0E84-3357-C6E7-C320625167A0}"/>
              </a:ext>
            </a:extLst>
          </p:cNvPr>
          <p:cNvSpPr>
            <a:spLocks noGrp="1"/>
          </p:cNvSpPr>
          <p:nvPr>
            <p:ph type="sldNum" sz="quarter" idx="12"/>
          </p:nvPr>
        </p:nvSpPr>
        <p:spPr>
          <a:xfrm>
            <a:off x="5314950" y="9378597"/>
            <a:ext cx="1543050" cy="527403"/>
          </a:xfrm>
        </p:spPr>
        <p:txBody>
          <a:bodyPr/>
          <a:lstStyle/>
          <a:p>
            <a:r>
              <a:rPr lang="fr-FR" sz="1600" dirty="0"/>
              <a:t>8</a:t>
            </a:r>
          </a:p>
        </p:txBody>
      </p:sp>
      <p:pic>
        <p:nvPicPr>
          <p:cNvPr id="3074" name="image10.jpeg">
            <a:extLst>
              <a:ext uri="{FF2B5EF4-FFF2-40B4-BE49-F238E27FC236}">
                <a16:creationId xmlns:a16="http://schemas.microsoft.com/office/drawing/2014/main" id="{0185A3A8-CFFC-9E5D-BDFA-3106C69AA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7355203"/>
            <a:ext cx="3429000" cy="24966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4DF6745F-3CBE-3571-F07D-788A4A763D76}"/>
              </a:ext>
            </a:extLst>
          </p:cNvPr>
          <p:cNvSpPr>
            <a:spLocks noChangeArrowheads="1"/>
          </p:cNvSpPr>
          <p:nvPr/>
        </p:nvSpPr>
        <p:spPr bwMode="auto">
          <a:xfrm>
            <a:off x="183258" y="5635300"/>
            <a:ext cx="6399041" cy="42165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45720" rIns="72000" bIns="45720" numCol="1" anchor="ctr" anchorCtr="0" compatLnSpc="1">
            <a:prstTxWarp prst="textNoShape">
              <a:avLst/>
            </a:prstTxWarp>
            <a:spAutoFit/>
          </a:bodyPr>
          <a:lstStyle/>
          <a:p>
            <a:pPr defTabSz="914400" eaLnBrk="0" fontAlgn="base" hangingPunct="0">
              <a:spcBef>
                <a:spcPct val="0"/>
              </a:spcBef>
              <a:spcAft>
                <a:spcPct val="0"/>
              </a:spcAft>
            </a:pPr>
            <a:r>
              <a:rPr lang="fr-FR" altLang="fr-FR" sz="1100" b="1" dirty="0">
                <a:latin typeface="Arial" panose="020B0604020202020204" pitchFamily="34" charset="0"/>
                <a:ea typeface="Arial" panose="020B0604020202020204" pitchFamily="34" charset="0"/>
              </a:rPr>
              <a:t>Lundi 25 novembre</a:t>
            </a:r>
            <a:endParaRPr lang="fr-FR" altLang="fr-FR" sz="300" dirty="0">
              <a:latin typeface="Arial" panose="020B0604020202020204" pitchFamily="34" charset="0"/>
            </a:endParaRPr>
          </a:p>
          <a:p>
            <a:pPr defTabSz="914400" eaLnBrk="0" fontAlgn="base" hangingPunct="0">
              <a:spcBef>
                <a:spcPct val="0"/>
              </a:spcBef>
              <a:spcAft>
                <a:spcPct val="0"/>
              </a:spcAft>
            </a:pPr>
            <a:br>
              <a:rPr lang="fr-FR" altLang="fr-FR" sz="1100" dirty="0">
                <a:latin typeface="Arial" panose="020B0604020202020204" pitchFamily="34" charset="0"/>
                <a:ea typeface="Arial" panose="020B0604020202020204" pitchFamily="34" charset="0"/>
              </a:rPr>
            </a:br>
            <a:endParaRPr lang="fr-FR" altLang="fr-FR" sz="400" dirty="0">
              <a:latin typeface="Arial" panose="020B0604020202020204" pitchFamily="34" charset="0"/>
            </a:endParaRPr>
          </a:p>
          <a:p>
            <a:pPr algn="just" defTabSz="914400" eaLnBrk="0" fontAlgn="base" hangingPunct="0">
              <a:spcBef>
                <a:spcPct val="0"/>
              </a:spcBef>
              <a:spcAft>
                <a:spcPct val="0"/>
              </a:spcAft>
            </a:pPr>
            <a:r>
              <a:rPr lang="fr-FR" altLang="fr-FR" sz="1400" dirty="0">
                <a:ea typeface="Arial" panose="020B0604020202020204" pitchFamily="34" charset="0"/>
              </a:rPr>
              <a:t>Vendredi dernier, les élèves de CE2 de M. Pamphile ont débuté une initiation à Scratch, une application de programmation visuelle adaptée aux jeunes élèves.</a:t>
            </a:r>
            <a:endParaRPr lang="fr-FR" altLang="fr-FR" sz="1400" dirty="0"/>
          </a:p>
          <a:p>
            <a:pPr algn="just" defTabSz="914400" eaLnBrk="0" fontAlgn="base" hangingPunct="0">
              <a:spcBef>
                <a:spcPct val="0"/>
              </a:spcBef>
              <a:spcAft>
                <a:spcPct val="0"/>
              </a:spcAft>
            </a:pPr>
            <a:r>
              <a:rPr lang="fr-FR" altLang="fr-FR" sz="1400" dirty="0">
                <a:ea typeface="Arial" panose="020B0604020202020204" pitchFamily="34" charset="0"/>
              </a:rPr>
              <a:t>Scratch est un logiciel éducatif gratuit, accessible sur PC et tablette, qui permet aux élèves de créer facilement des animations, des jeux ou des</a:t>
            </a:r>
            <a:br>
              <a:rPr lang="fr-FR" altLang="fr-FR" sz="1400" dirty="0">
                <a:ea typeface="Arial" panose="020B0604020202020204" pitchFamily="34" charset="0"/>
              </a:rPr>
            </a:br>
            <a:r>
              <a:rPr lang="fr-FR" altLang="fr-FR" sz="1400" dirty="0">
                <a:ea typeface="Arial" panose="020B0604020202020204" pitchFamily="34" charset="0"/>
              </a:rPr>
              <a:t>histoires interactives en utilisant des blocs de code simples à manipuler.</a:t>
            </a:r>
            <a:endParaRPr lang="fr-FR" altLang="fr-FR" sz="1400" dirty="0"/>
          </a:p>
          <a:p>
            <a:pPr algn="just" defTabSz="914400" eaLnBrk="0" fontAlgn="base" hangingPunct="0">
              <a:spcBef>
                <a:spcPct val="0"/>
              </a:spcBef>
              <a:spcAft>
                <a:spcPct val="0"/>
              </a:spcAft>
            </a:pPr>
            <a:r>
              <a:rPr lang="fr-FR" altLang="fr-FR" sz="1400" dirty="0">
                <a:ea typeface="Arial" panose="020B0604020202020204" pitchFamily="34" charset="0"/>
              </a:rPr>
              <a:t>Ce premier pas vers la programmation devrait se poursuivre durant l'année...</a:t>
            </a:r>
            <a:endParaRPr lang="fr-FR" altLang="fr-FR" sz="1400" dirty="0"/>
          </a:p>
          <a:p>
            <a:pPr algn="just" defTabSz="914400" eaLnBrk="0" fontAlgn="base" hangingPunct="0">
              <a:spcBef>
                <a:spcPct val="0"/>
              </a:spcBef>
              <a:spcAft>
                <a:spcPct val="0"/>
              </a:spcAft>
            </a:pPr>
            <a:r>
              <a:rPr lang="fr-FR" altLang="fr-FR" sz="1400" b="1" dirty="0">
                <a:ea typeface="Arial" panose="020B0604020202020204" pitchFamily="34" charset="0"/>
              </a:rPr>
              <a:t>Léa et Paul</a:t>
            </a:r>
            <a:endParaRPr lang="fr-FR" altLang="fr-FR" sz="1400" dirty="0">
              <a:ea typeface="Arial" panose="020B0604020202020204" pitchFamily="34" charset="0"/>
            </a:endParaRPr>
          </a:p>
          <a:p>
            <a:pPr algn="just" defTabSz="914400" eaLnBrk="0" fontAlgn="base" hangingPunct="0">
              <a:spcBef>
                <a:spcPct val="0"/>
              </a:spcBef>
              <a:spcAft>
                <a:spcPct val="0"/>
              </a:spcAft>
            </a:pPr>
            <a:endParaRPr lang="fr-FR" altLang="fr-FR" sz="1400" dirty="0"/>
          </a:p>
          <a:p>
            <a:pPr algn="just" defTabSz="914400" eaLnBrk="0" fontAlgn="base" hangingPunct="0">
              <a:spcBef>
                <a:spcPct val="0"/>
              </a:spcBef>
              <a:spcAft>
                <a:spcPct val="0"/>
              </a:spcAft>
            </a:pPr>
            <a:endParaRPr lang="fr-FR" altLang="fr-FR" sz="1400" dirty="0"/>
          </a:p>
          <a:p>
            <a:pPr algn="just" defTabSz="914400" eaLnBrk="0" fontAlgn="base" hangingPunct="0">
              <a:spcBef>
                <a:spcPct val="0"/>
              </a:spcBef>
              <a:spcAft>
                <a:spcPct val="0"/>
              </a:spcAft>
            </a:pPr>
            <a:endParaRPr lang="fr-FR" altLang="fr-FR" sz="1400" dirty="0"/>
          </a:p>
          <a:p>
            <a:pPr algn="just" defTabSz="914400" eaLnBrk="0" fontAlgn="base" hangingPunct="0">
              <a:spcBef>
                <a:spcPct val="0"/>
              </a:spcBef>
              <a:spcAft>
                <a:spcPct val="0"/>
              </a:spcAft>
            </a:pPr>
            <a:endParaRPr lang="fr-FR" altLang="fr-FR" sz="1400" b="1" dirty="0"/>
          </a:p>
          <a:p>
            <a:pPr algn="just" defTabSz="914400" eaLnBrk="0" fontAlgn="base" hangingPunct="0">
              <a:spcBef>
                <a:spcPct val="0"/>
              </a:spcBef>
              <a:spcAft>
                <a:spcPct val="0"/>
              </a:spcAft>
            </a:pPr>
            <a:endParaRPr lang="fr-FR" altLang="fr-FR" sz="1400" b="1" dirty="0"/>
          </a:p>
          <a:p>
            <a:pPr algn="just" defTabSz="914400" eaLnBrk="0" fontAlgn="base" hangingPunct="0">
              <a:spcBef>
                <a:spcPct val="0"/>
              </a:spcBef>
              <a:spcAft>
                <a:spcPct val="0"/>
              </a:spcAft>
            </a:pPr>
            <a:endParaRPr lang="fr-FR" altLang="fr-FR" sz="1400" b="1" dirty="0"/>
          </a:p>
          <a:p>
            <a:pPr algn="just" defTabSz="914400" eaLnBrk="0" fontAlgn="base" hangingPunct="0">
              <a:spcBef>
                <a:spcPct val="0"/>
              </a:spcBef>
              <a:spcAft>
                <a:spcPct val="0"/>
              </a:spcAft>
            </a:pPr>
            <a:endParaRPr lang="fr-FR" altLang="fr-FR" sz="1400" dirty="0"/>
          </a:p>
          <a:p>
            <a:pPr algn="just" defTabSz="914400" eaLnBrk="0" fontAlgn="base" hangingPunct="0">
              <a:spcBef>
                <a:spcPct val="0"/>
              </a:spcBef>
              <a:spcAft>
                <a:spcPct val="0"/>
              </a:spcAft>
            </a:pPr>
            <a:endParaRPr lang="fr-FR" altLang="fr-FR" sz="1400" dirty="0"/>
          </a:p>
          <a:p>
            <a:pPr algn="just" defTabSz="914400" eaLnBrk="0" fontAlgn="base" hangingPunct="0">
              <a:spcBef>
                <a:spcPct val="0"/>
              </a:spcBef>
              <a:spcAft>
                <a:spcPct val="0"/>
              </a:spcAft>
            </a:pPr>
            <a:endParaRPr lang="fr-FR" altLang="fr-FR" sz="1400" dirty="0"/>
          </a:p>
          <a:p>
            <a:pPr defTabSz="914400" eaLnBrk="0" fontAlgn="base" hangingPunct="0">
              <a:spcBef>
                <a:spcPct val="0"/>
              </a:spcBef>
              <a:spcAft>
                <a:spcPct val="0"/>
              </a:spcAft>
            </a:pPr>
            <a:endParaRPr lang="fr-FR" altLang="fr-FR" dirty="0">
              <a:latin typeface="Arial" panose="020B0604020202020204" pitchFamily="34" charset="0"/>
            </a:endParaRPr>
          </a:p>
        </p:txBody>
      </p:sp>
      <p:pic>
        <p:nvPicPr>
          <p:cNvPr id="12" name="image9.jpeg">
            <a:extLst>
              <a:ext uri="{FF2B5EF4-FFF2-40B4-BE49-F238E27FC236}">
                <a16:creationId xmlns:a16="http://schemas.microsoft.com/office/drawing/2014/main" id="{36B9E1FE-42EA-B271-AAFC-4DFCFDC2F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402" y="402414"/>
            <a:ext cx="2877598" cy="381242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9">
            <a:extLst>
              <a:ext uri="{FF2B5EF4-FFF2-40B4-BE49-F238E27FC236}">
                <a16:creationId xmlns:a16="http://schemas.microsoft.com/office/drawing/2014/main" id="{D30A07F4-0442-AD4F-3019-6E3D6350E1CF}"/>
              </a:ext>
            </a:extLst>
          </p:cNvPr>
          <p:cNvSpPr>
            <a:spLocks noChangeArrowheads="1"/>
          </p:cNvSpPr>
          <p:nvPr/>
        </p:nvSpPr>
        <p:spPr bwMode="auto">
          <a:xfrm>
            <a:off x="3704701" y="216610"/>
            <a:ext cx="2877598" cy="41857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33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r>
              <a:rPr lang="fr-FR" altLang="fr-FR" sz="1400" b="1" dirty="0">
                <a:latin typeface="+mn-lt"/>
                <a:ea typeface="Arial" panose="020B0604020202020204" pitchFamily="34" charset="0"/>
              </a:rPr>
              <a:t>Vendredi 22 novembre</a:t>
            </a:r>
          </a:p>
          <a:p>
            <a:pPr algn="just" defTabSz="914400"/>
            <a:r>
              <a:rPr lang="fr-FR" altLang="fr-FR" sz="1400" dirty="0">
                <a:latin typeface="+mn-lt"/>
                <a:ea typeface="Arial" panose="020B0604020202020204" pitchFamily="34" charset="0"/>
              </a:rPr>
              <a:t>Aujourd’hui, une neige abondante a métamorphosé notre école en un véritable paysage hivernal, offrant une belle surprise qui a enchanté les élèves.</a:t>
            </a:r>
            <a:endParaRPr lang="fr-FR" altLang="fr-FR" sz="1400" dirty="0">
              <a:latin typeface="+mn-lt"/>
            </a:endParaRPr>
          </a:p>
          <a:p>
            <a:pPr algn="ctr" defTabSz="914400" eaLnBrk="0" fontAlgn="base" hangingPunct="0">
              <a:spcBef>
                <a:spcPct val="0"/>
              </a:spcBef>
              <a:spcAft>
                <a:spcPct val="0"/>
              </a:spcAft>
            </a:pPr>
            <a:r>
              <a:rPr lang="fr-FR" altLang="fr-FR" sz="1400" dirty="0">
                <a:latin typeface="+mn-lt"/>
                <a:ea typeface="Arial" panose="020B0604020202020204" pitchFamily="34" charset="0"/>
              </a:rPr>
              <a:t>Avec enthousiasme, ils se sont lancés dans la création d’un bonhomme de neige dans la cour, immédiatement baptisé Olaf par nos jeunes artistes. Ce bonhomme, rapidement</a:t>
            </a:r>
            <a:endParaRPr lang="fr-FR" altLang="fr-FR" sz="1400" dirty="0">
              <a:latin typeface="+mn-lt"/>
            </a:endParaRPr>
          </a:p>
          <a:p>
            <a:pPr algn="ctr" defTabSz="914400" eaLnBrk="0" fontAlgn="base" hangingPunct="0">
              <a:spcBef>
                <a:spcPct val="0"/>
              </a:spcBef>
              <a:spcAft>
                <a:spcPct val="0"/>
              </a:spcAft>
            </a:pPr>
            <a:r>
              <a:rPr lang="fr-FR" altLang="fr-FR" sz="1400" dirty="0">
                <a:latin typeface="+mn-lt"/>
                <a:ea typeface="Arial" panose="020B0604020202020204" pitchFamily="34" charset="0"/>
              </a:rPr>
              <a:t>devenu la star de la récréation, a suscité rires et moments de complicité.</a:t>
            </a:r>
            <a:endParaRPr lang="fr-FR" altLang="fr-FR" sz="1400" dirty="0">
              <a:latin typeface="+mn-lt"/>
            </a:endParaRPr>
          </a:p>
          <a:p>
            <a:pPr algn="ctr" defTabSz="914400" eaLnBrk="0" fontAlgn="base" hangingPunct="0">
              <a:spcBef>
                <a:spcPct val="0"/>
              </a:spcBef>
              <a:spcAft>
                <a:spcPct val="0"/>
              </a:spcAft>
            </a:pPr>
            <a:r>
              <a:rPr lang="fr-FR" altLang="fr-FR" sz="1400" dirty="0">
                <a:latin typeface="+mn-lt"/>
                <a:ea typeface="Arial" panose="020B0604020202020204" pitchFamily="34" charset="0"/>
              </a:rPr>
              <a:t>Il suffit parfois d’un peu de neige</a:t>
            </a:r>
            <a:endParaRPr lang="fr-FR" altLang="fr-FR" sz="1400" dirty="0">
              <a:latin typeface="+mn-lt"/>
            </a:endParaRPr>
          </a:p>
          <a:p>
            <a:pPr algn="ctr" defTabSz="914400" eaLnBrk="0" fontAlgn="base" hangingPunct="0">
              <a:spcBef>
                <a:spcPct val="0"/>
              </a:spcBef>
              <a:spcAft>
                <a:spcPct val="0"/>
              </a:spcAft>
            </a:pPr>
            <a:r>
              <a:rPr lang="fr-FR" altLang="fr-FR" sz="1400" dirty="0">
                <a:latin typeface="+mn-lt"/>
                <a:ea typeface="Arial" panose="020B0604020202020204" pitchFamily="34" charset="0"/>
              </a:rPr>
              <a:t>et d’une pincée de créativité pour illuminer la journée de chacun !</a:t>
            </a:r>
            <a:endParaRPr lang="fr-FR" altLang="fr-FR" sz="1400" dirty="0">
              <a:latin typeface="+mn-lt"/>
            </a:endParaRPr>
          </a:p>
          <a:p>
            <a:pPr algn="ctr" defTabSz="914400" eaLnBrk="0" fontAlgn="base" hangingPunct="0">
              <a:spcBef>
                <a:spcPct val="0"/>
              </a:spcBef>
              <a:spcAft>
                <a:spcPct val="0"/>
              </a:spcAft>
            </a:pPr>
            <a:r>
              <a:rPr lang="fr-FR" altLang="fr-FR" sz="1400" b="1" dirty="0">
                <a:latin typeface="+mn-lt"/>
                <a:ea typeface="Arial" panose="020B0604020202020204" pitchFamily="34" charset="0"/>
              </a:rPr>
              <a:t>Léa et Paul</a:t>
            </a:r>
            <a:endParaRPr lang="fr-FR" altLang="fr-FR" sz="1400" dirty="0">
              <a:latin typeface="+mn-lt"/>
            </a:endParaRPr>
          </a:p>
        </p:txBody>
      </p:sp>
      <p:sp>
        <p:nvSpPr>
          <p:cNvPr id="15" name="Rectangle 14">
            <a:extLst>
              <a:ext uri="{FF2B5EF4-FFF2-40B4-BE49-F238E27FC236}">
                <a16:creationId xmlns:a16="http://schemas.microsoft.com/office/drawing/2014/main" id="{727D0A54-C417-67BE-0EC3-363E9A3E2188}"/>
              </a:ext>
            </a:extLst>
          </p:cNvPr>
          <p:cNvSpPr/>
          <p:nvPr/>
        </p:nvSpPr>
        <p:spPr>
          <a:xfrm>
            <a:off x="203099" y="4711368"/>
            <a:ext cx="6471643"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25 au 29 novembre 2024</a:t>
            </a:r>
          </a:p>
        </p:txBody>
      </p:sp>
    </p:spTree>
    <p:extLst>
      <p:ext uri="{BB962C8B-B14F-4D97-AF65-F5344CB8AC3E}">
        <p14:creationId xmlns:p14="http://schemas.microsoft.com/office/powerpoint/2010/main" val="299777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74052A3-5732-05BD-E49D-0498D6AD6736}"/>
              </a:ext>
            </a:extLst>
          </p:cNvPr>
          <p:cNvSpPr>
            <a:spLocks noGrp="1"/>
          </p:cNvSpPr>
          <p:nvPr>
            <p:ph type="sldNum" sz="quarter" idx="12"/>
          </p:nvPr>
        </p:nvSpPr>
        <p:spPr>
          <a:xfrm>
            <a:off x="5314950" y="9367862"/>
            <a:ext cx="1543050" cy="527403"/>
          </a:xfrm>
        </p:spPr>
        <p:txBody>
          <a:bodyPr/>
          <a:lstStyle/>
          <a:p>
            <a:r>
              <a:rPr lang="fr-FR" sz="1600" dirty="0"/>
              <a:t>9</a:t>
            </a:r>
          </a:p>
        </p:txBody>
      </p:sp>
      <p:pic>
        <p:nvPicPr>
          <p:cNvPr id="4097" name="image13.jpeg">
            <a:extLst>
              <a:ext uri="{FF2B5EF4-FFF2-40B4-BE49-F238E27FC236}">
                <a16:creationId xmlns:a16="http://schemas.microsoft.com/office/drawing/2014/main" id="{0A558302-B952-F3D4-691B-26B9E43A7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305" y="5994572"/>
            <a:ext cx="1699756" cy="2589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984F01-FAFA-7FB9-04E9-D3E8A96A8F78}"/>
              </a:ext>
            </a:extLst>
          </p:cNvPr>
          <p:cNvSpPr>
            <a:spLocks noChangeArrowheads="1"/>
          </p:cNvSpPr>
          <p:nvPr/>
        </p:nvSpPr>
        <p:spPr bwMode="auto">
          <a:xfrm>
            <a:off x="129092" y="5397544"/>
            <a:ext cx="4940213"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r>
              <a:rPr lang="fr-FR" altLang="fr-FR" sz="1400" b="1" dirty="0">
                <a:ea typeface="Arial" panose="020B0604020202020204" pitchFamily="34" charset="0"/>
              </a:rPr>
              <a:t>Vendredi 29 novembre : ateliers Théâtre</a:t>
            </a:r>
            <a:endParaRPr lang="fr-FR" altLang="fr-FR" sz="500" dirty="0"/>
          </a:p>
          <a:p>
            <a:pPr defTabSz="914400"/>
            <a:r>
              <a:rPr lang="fr-FR" altLang="fr-FR" sz="1400" dirty="0">
                <a:ea typeface="Arial" panose="020B0604020202020204" pitchFamily="34" charset="0"/>
              </a:rPr>
              <a:t>Aujourd'hui, dans le cadre du projet "Théâtre" et dans le cadre du thème du voyage autour du monde, la classe de M. Pamphile s'est rendue au musée du Théâtre Forain d'Artenay. Elle a commencé par une visite guidée du musée, durant laquelle elle a découvert le monde du théâtre à travers d'anciens objets et décors. Les élèves ont même pu essayer des accessoires...</a:t>
            </a:r>
            <a:endParaRPr lang="fr-FR" altLang="fr-FR" sz="1200" dirty="0">
              <a:ea typeface="Arial" panose="020B0604020202020204" pitchFamily="34" charset="0"/>
            </a:endParaRPr>
          </a:p>
          <a:p>
            <a:pPr indent="33338" algn="just" defTabSz="914400" eaLnBrk="0" fontAlgn="base" hangingPunct="0">
              <a:spcBef>
                <a:spcPct val="0"/>
              </a:spcBef>
              <a:spcAft>
                <a:spcPct val="0"/>
              </a:spcAft>
            </a:pPr>
            <a:r>
              <a:rPr lang="fr-FR" altLang="fr-FR" sz="1400" dirty="0">
                <a:ea typeface="Arial" panose="020B0604020202020204" pitchFamily="34" charset="0"/>
              </a:rPr>
              <a:t>Ensuite, la classe a participé à des ateliers. Les élèves ont appris à manipuler des marionnettes (et c'était plus difficile que ça en avait l'air !) Puis, ils ont également exploré les coulisses du théâtre avant une séance d'essai au théâtre. Nos jeunes comédiens ont pu inventer et jouer de petites saynètes.</a:t>
            </a:r>
            <a:endParaRPr lang="fr-FR" altLang="fr-FR" sz="1400" dirty="0"/>
          </a:p>
          <a:p>
            <a:pPr indent="33338" algn="just" defTabSz="914400" eaLnBrk="0" fontAlgn="base" hangingPunct="0">
              <a:spcBef>
                <a:spcPct val="0"/>
              </a:spcBef>
              <a:spcAft>
                <a:spcPct val="0"/>
              </a:spcAft>
            </a:pPr>
            <a:r>
              <a:rPr lang="fr-FR" altLang="fr-FR" sz="1400" dirty="0">
                <a:solidFill>
                  <a:srgbClr val="0E0E0E"/>
                </a:solidFill>
                <a:ea typeface="Arial" panose="020B0604020202020204" pitchFamily="34" charset="0"/>
              </a:rPr>
              <a:t>La meilleure partie de la journée a été l’écoute du Tour du Monde en 80 Jours de Jules Verne. Les élèves ont ainsi pu découvrir ce roman captivant  et ses nombreux personnages.</a:t>
            </a:r>
            <a:endParaRPr lang="fr-FR" altLang="fr-FR" sz="1400" dirty="0"/>
          </a:p>
          <a:p>
            <a:pPr indent="33338" algn="just" defTabSz="914400" eaLnBrk="0" fontAlgn="base" hangingPunct="0">
              <a:spcBef>
                <a:spcPct val="0"/>
              </a:spcBef>
              <a:spcAft>
                <a:spcPct val="0"/>
              </a:spcAft>
            </a:pPr>
            <a:r>
              <a:rPr lang="fr-FR" altLang="fr-FR" sz="1400" dirty="0">
                <a:solidFill>
                  <a:srgbClr val="0E0E0E"/>
                </a:solidFill>
                <a:ea typeface="Arial" panose="020B0604020202020204" pitchFamily="34" charset="0"/>
              </a:rPr>
              <a:t>Une journée mémorable, riche en découvertes, en apprentissages et en émotions !</a:t>
            </a:r>
            <a:endParaRPr lang="fr-FR" altLang="fr-FR" sz="1400" dirty="0"/>
          </a:p>
          <a:p>
            <a:pPr indent="33338" algn="just" defTabSz="914400" eaLnBrk="0" fontAlgn="base" hangingPunct="0">
              <a:spcBef>
                <a:spcPct val="0"/>
              </a:spcBef>
              <a:spcAft>
                <a:spcPct val="0"/>
              </a:spcAft>
            </a:pPr>
            <a:r>
              <a:rPr lang="fr-FR" altLang="fr-FR" sz="1400" b="1" dirty="0">
                <a:ea typeface="Arial" panose="020B0604020202020204" pitchFamily="34" charset="0"/>
              </a:rPr>
              <a:t>Léa et Paul</a:t>
            </a:r>
            <a:endParaRPr lang="fr-FR" altLang="fr-FR" sz="1400" dirty="0"/>
          </a:p>
        </p:txBody>
      </p:sp>
      <p:pic>
        <p:nvPicPr>
          <p:cNvPr id="7" name="image12.jpeg">
            <a:extLst>
              <a:ext uri="{FF2B5EF4-FFF2-40B4-BE49-F238E27FC236}">
                <a16:creationId xmlns:a16="http://schemas.microsoft.com/office/drawing/2014/main" id="{5B79DB11-D94C-17FE-61AB-FC3AB0FE5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V="1">
            <a:off x="129092" y="2914930"/>
            <a:ext cx="2053296" cy="23917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6A7BD2D-95A6-31B6-2073-7CAD5ADAEFC9}"/>
              </a:ext>
            </a:extLst>
          </p:cNvPr>
          <p:cNvSpPr>
            <a:spLocks noChangeArrowheads="1"/>
          </p:cNvSpPr>
          <p:nvPr/>
        </p:nvSpPr>
        <p:spPr bwMode="auto">
          <a:xfrm>
            <a:off x="2182388" y="3480357"/>
            <a:ext cx="4546520"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fr-FR" altLang="fr-FR" sz="1400" b="1" dirty="0">
                <a:ea typeface="Arial" panose="020B0604020202020204" pitchFamily="34" charset="0"/>
              </a:rPr>
              <a:t>Jeudi 28 novembre</a:t>
            </a:r>
            <a:endParaRPr lang="fr-FR" altLang="fr-FR" sz="1400" dirty="0">
              <a:ea typeface="Arial" panose="020B0604020202020204" pitchFamily="34" charset="0"/>
            </a:endParaRPr>
          </a:p>
          <a:p>
            <a:pPr algn="just" defTabSz="914400" eaLnBrk="0" fontAlgn="base" hangingPunct="0">
              <a:spcBef>
                <a:spcPct val="0"/>
              </a:spcBef>
              <a:spcAft>
                <a:spcPct val="0"/>
              </a:spcAft>
            </a:pPr>
            <a:r>
              <a:rPr lang="fr-FR" altLang="fr-FR" sz="1400" dirty="0">
                <a:ea typeface="Arial" panose="020B0604020202020204" pitchFamily="34" charset="0"/>
              </a:rPr>
              <a:t>Aujourd'hui, à l’école, il s'est passé quelque chose de spécial ! L'infirmière scolaire est venue terminer les bilans de santé des élèves de CP. C’était un peu comme une petite aventure médicale !</a:t>
            </a:r>
            <a:endParaRPr lang="fr-FR" altLang="fr-FR" sz="1400" dirty="0"/>
          </a:p>
          <a:p>
            <a:pPr algn="just" defTabSz="914400" eaLnBrk="0" fontAlgn="base" hangingPunct="0">
              <a:spcBef>
                <a:spcPct val="0"/>
              </a:spcBef>
              <a:spcAft>
                <a:spcPct val="0"/>
              </a:spcAft>
            </a:pPr>
            <a:r>
              <a:rPr lang="fr-FR" altLang="fr-FR" sz="1400" b="1" dirty="0">
                <a:ea typeface="Arial" panose="020B0604020202020204" pitchFamily="34" charset="0"/>
              </a:rPr>
              <a:t>Léa et Paul</a:t>
            </a:r>
            <a:endParaRPr lang="fr-FR" altLang="fr-FR" sz="1400" dirty="0"/>
          </a:p>
        </p:txBody>
      </p:sp>
      <p:pic>
        <p:nvPicPr>
          <p:cNvPr id="9" name="image11.jpeg">
            <a:extLst>
              <a:ext uri="{FF2B5EF4-FFF2-40B4-BE49-F238E27FC236}">
                <a16:creationId xmlns:a16="http://schemas.microsoft.com/office/drawing/2014/main" id="{A1FA4E92-B3C4-2709-37EC-4CDAD4396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612" y="197200"/>
            <a:ext cx="2053296" cy="29791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752B5DB8-8E8E-3B85-84AB-1E8A32F049FC}"/>
              </a:ext>
            </a:extLst>
          </p:cNvPr>
          <p:cNvSpPr>
            <a:spLocks noChangeArrowheads="1"/>
          </p:cNvSpPr>
          <p:nvPr/>
        </p:nvSpPr>
        <p:spPr bwMode="auto">
          <a:xfrm>
            <a:off x="177900" y="886549"/>
            <a:ext cx="4277748" cy="1600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fr-FR" altLang="fr-FR" sz="1400" b="1" dirty="0">
                <a:ea typeface="Arial" panose="020B0604020202020204" pitchFamily="34" charset="0"/>
              </a:rPr>
              <a:t>Mardi 26 novembre</a:t>
            </a:r>
            <a:endParaRPr lang="fr-FR" altLang="fr-FR" sz="1400" dirty="0"/>
          </a:p>
          <a:p>
            <a:pPr algn="just" defTabSz="914400" eaLnBrk="0" fontAlgn="base" hangingPunct="0">
              <a:spcBef>
                <a:spcPct val="0"/>
              </a:spcBef>
              <a:spcAft>
                <a:spcPct val="0"/>
              </a:spcAft>
            </a:pPr>
            <a:r>
              <a:rPr lang="fr-FR" altLang="fr-FR" sz="1400" dirty="0">
                <a:ea typeface="Arial" panose="020B0604020202020204" pitchFamily="34" charset="0"/>
              </a:rPr>
              <a:t>Aujourd'hui, les élèves des classes de Mme Foucher et de M. Champigny ont bénéficié d'une intervention handball animée par un intervenant spécialisé, M. Ravier. Cette activité s'inscrit dans un cycle de 6 séances financées par la coopérative scolaire.</a:t>
            </a:r>
            <a:endParaRPr lang="fr-FR" altLang="fr-FR" sz="1400" dirty="0"/>
          </a:p>
          <a:p>
            <a:pPr algn="just" defTabSz="914400" eaLnBrk="0" fontAlgn="base" hangingPunct="0">
              <a:spcBef>
                <a:spcPct val="0"/>
              </a:spcBef>
              <a:spcAft>
                <a:spcPct val="0"/>
              </a:spcAft>
            </a:pPr>
            <a:r>
              <a:rPr lang="fr-FR" altLang="fr-FR" sz="1400" b="1" dirty="0">
                <a:ea typeface="Arial" panose="020B0604020202020204" pitchFamily="34" charset="0"/>
              </a:rPr>
              <a:t>Léa et Paul</a:t>
            </a:r>
            <a:endParaRPr lang="fr-FR" altLang="fr-FR" sz="1400" dirty="0"/>
          </a:p>
        </p:txBody>
      </p:sp>
    </p:spTree>
    <p:extLst>
      <p:ext uri="{BB962C8B-B14F-4D97-AF65-F5344CB8AC3E}">
        <p14:creationId xmlns:p14="http://schemas.microsoft.com/office/powerpoint/2010/main" val="9286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5FE2739-0BBD-7348-6FF3-703B1AA5C3F9}"/>
              </a:ext>
            </a:extLst>
          </p:cNvPr>
          <p:cNvSpPr>
            <a:spLocks noGrp="1"/>
          </p:cNvSpPr>
          <p:nvPr>
            <p:ph type="sldNum" sz="quarter" idx="12"/>
          </p:nvPr>
        </p:nvSpPr>
        <p:spPr>
          <a:xfrm>
            <a:off x="5314950" y="9378597"/>
            <a:ext cx="1543050" cy="527403"/>
          </a:xfrm>
        </p:spPr>
        <p:txBody>
          <a:bodyPr/>
          <a:lstStyle/>
          <a:p>
            <a:r>
              <a:rPr lang="fr-FR" sz="1600" dirty="0"/>
              <a:t>10</a:t>
            </a:r>
          </a:p>
        </p:txBody>
      </p:sp>
      <p:pic>
        <p:nvPicPr>
          <p:cNvPr id="5122" name="image14.jpeg">
            <a:extLst>
              <a:ext uri="{FF2B5EF4-FFF2-40B4-BE49-F238E27FC236}">
                <a16:creationId xmlns:a16="http://schemas.microsoft.com/office/drawing/2014/main" id="{56EDDDDB-E5F7-A761-6C0F-61EAF2012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3236206"/>
            <a:ext cx="6505574" cy="2416199"/>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15.jpeg">
            <a:extLst>
              <a:ext uri="{FF2B5EF4-FFF2-40B4-BE49-F238E27FC236}">
                <a16:creationId xmlns:a16="http://schemas.microsoft.com/office/drawing/2014/main" id="{57795BF7-89D4-03A0-1F3B-E9422CD94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213" y="7686883"/>
            <a:ext cx="3393572" cy="1525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2C1FA7A-CFDB-B269-558F-AF3FEF3FDC0A}"/>
              </a:ext>
            </a:extLst>
          </p:cNvPr>
          <p:cNvSpPr>
            <a:spLocks noChangeArrowheads="1"/>
          </p:cNvSpPr>
          <p:nvPr/>
        </p:nvSpPr>
        <p:spPr bwMode="auto">
          <a:xfrm>
            <a:off x="176212" y="820007"/>
            <a:ext cx="6505575" cy="48323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46023" rIns="10800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Lundi 02 décembre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Aujourd’hui, nos élèves ont eu une belle surprise en arrivant à l’école. Les devantures du bâtiment principal et du périscolaire ont été magnifiquement décorées sur le thème de Noël, grâce au travail des élèves et l’équipe du périscolaire. </a:t>
            </a:r>
            <a:br>
              <a:rPr kumimoji="0" lang="fr-FR" altLang="fr-FR" sz="1400" b="0" i="0" u="none" strike="noStrike" cap="none" normalizeH="0" baseline="0" dirty="0">
                <a:ln>
                  <a:noFill/>
                </a:ln>
                <a:solidFill>
                  <a:schemeClr val="tx1"/>
                </a:solidFill>
                <a:effectLst/>
                <a:ea typeface="Arial" panose="020B0604020202020204" pitchFamily="34" charset="0"/>
              </a:rPr>
            </a:b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Un élève partage son enthousiasme :</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 Moi, je trouve que c’est super, parce que c’est joli et ça change de d’habitude. C’est bien de voir des décorations différentes ! »</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Un grand merci à l’équipe du périscolaire pour ces magnifiques décorations qui apportent une touche de magie de Noël et enchantent petits et grands !</a:t>
            </a: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Léa et Paul</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p:txBody>
      </p:sp>
      <p:sp>
        <p:nvSpPr>
          <p:cNvPr id="7" name="Rectangle 5">
            <a:extLst>
              <a:ext uri="{FF2B5EF4-FFF2-40B4-BE49-F238E27FC236}">
                <a16:creationId xmlns:a16="http://schemas.microsoft.com/office/drawing/2014/main" id="{09BEC074-FC5C-6219-829E-F97AA2603FC9}"/>
              </a:ext>
            </a:extLst>
          </p:cNvPr>
          <p:cNvSpPr>
            <a:spLocks noChangeArrowheads="1"/>
          </p:cNvSpPr>
          <p:nvPr/>
        </p:nvSpPr>
        <p:spPr bwMode="auto">
          <a:xfrm>
            <a:off x="371015" y="5673004"/>
            <a:ext cx="6015498" cy="35394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fr-FR" altLang="fr-FR" sz="1400" b="1" i="0" u="none" strike="noStrike" cap="none" normalizeH="0" baseline="0" dirty="0">
                <a:ln>
                  <a:noFill/>
                </a:ln>
                <a:solidFill>
                  <a:schemeClr val="tx1"/>
                </a:solidFill>
                <a:effectLst/>
                <a:ea typeface="Arial" panose="020B0604020202020204" pitchFamily="34" charset="0"/>
              </a:rPr>
              <a:t>Mardi 3 Décembre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Aujourd’hui, les élèves ont eu une drôle de surprise en découvrant la bibliothèque de leur salle de classe : de nouveaux livres sont arrivés !</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Ils ont été achetés dans le cadre du concours des Incorruptibles. Mais c’est quoi, le concours des Incorruptibles ?</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C’est un concours dédié à la littérature de jeunesse, où les juges ne sont autres que les</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ea typeface="Arial" panose="020B0604020202020204" pitchFamily="34" charset="0"/>
              </a:rPr>
              <a:t>élèves eux-mêmes ! De la maternelle au lycée, chacun peut lire, voter et élire le meilleur livre de la sélection : ainsi, chacun devient un vrai critique littéraire.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ea typeface="Arial" panose="020B0604020202020204" pitchFamily="34" charset="0"/>
              </a:rPr>
              <a:t>Léa et Paul</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4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BD59DDB-60B6-4584-97AA-7019BA1A27C1}"/>
              </a:ext>
            </a:extLst>
          </p:cNvPr>
          <p:cNvSpPr/>
          <p:nvPr/>
        </p:nvSpPr>
        <p:spPr>
          <a:xfrm>
            <a:off x="371015" y="244321"/>
            <a:ext cx="6115970" cy="584775"/>
          </a:xfrm>
          <a:prstGeom prst="rect">
            <a:avLst/>
          </a:prstGeom>
          <a:noFill/>
        </p:spPr>
        <p:txBody>
          <a:bodyPr wrap="none" lIns="91440" tIns="45720" rIns="91440" bIns="45720">
            <a:spAutoFit/>
          </a:bodyPr>
          <a:lstStyle/>
          <a:p>
            <a:pPr algn="ctr"/>
            <a:r>
              <a:rPr lang="fr-FR" sz="3200" b="1" dirty="0">
                <a:ln w="9525">
                  <a:solidFill>
                    <a:schemeClr val="bg1"/>
                  </a:solidFill>
                  <a:prstDash val="solid"/>
                </a:ln>
                <a:effectLst>
                  <a:outerShdw blurRad="12700" dist="38100" dir="2700000" algn="tl" rotWithShape="0">
                    <a:schemeClr val="bg1">
                      <a:lumMod val="50000"/>
                    </a:schemeClr>
                  </a:outerShdw>
                </a:effectLst>
              </a:rPr>
              <a:t>Semaine du 2  au 6 décembre 2024</a:t>
            </a:r>
          </a:p>
        </p:txBody>
      </p:sp>
    </p:spTree>
    <p:extLst>
      <p:ext uri="{BB962C8B-B14F-4D97-AF65-F5344CB8AC3E}">
        <p14:creationId xmlns:p14="http://schemas.microsoft.com/office/powerpoint/2010/main" val="125078789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1273</TotalTime>
  <Words>2981</Words>
  <Application>Microsoft Office PowerPoint</Application>
  <PresentationFormat>Format A4 (210 x 297 mm)</PresentationFormat>
  <Paragraphs>271</Paragraphs>
  <Slides>15</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Arial Black</vt:lpstr>
      <vt:lpstr>Calibri</vt:lpstr>
      <vt:lpstr>Calibri Light</vt:lpstr>
      <vt:lpstr>Thème Office</vt:lpstr>
      <vt:lpstr> Les Chroniques de l’école Louis Blériot d’Artenay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journal de l’école    du 7 novembre aux 20 décembre 2024</dc:title>
  <dc:creator>École Louis BLÉRIOT</dc:creator>
  <cp:lastModifiedBy>École Louis BLÉRIOT</cp:lastModifiedBy>
  <cp:revision>25</cp:revision>
  <cp:lastPrinted>2025-01-07T11:00:26Z</cp:lastPrinted>
  <dcterms:created xsi:type="dcterms:W3CDTF">2025-01-06T13:57:32Z</dcterms:created>
  <dcterms:modified xsi:type="dcterms:W3CDTF">2025-03-25T08:05:58Z</dcterms:modified>
</cp:coreProperties>
</file>