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1BB"/>
    <a:srgbClr val="FFAD01"/>
    <a:srgbClr val="FC4375"/>
    <a:srgbClr val="3A00AB"/>
    <a:srgbClr val="FD4441"/>
    <a:srgbClr val="0079FA"/>
    <a:srgbClr val="50AF2F"/>
    <a:srgbClr val="FFBA00"/>
    <a:srgbClr val="7DC2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2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n-cs"/>
              </a:defRPr>
            </a:pPr>
            <a:r>
              <a:rPr lang="en-US" dirty="0"/>
              <a:t>Intervention can help: DEI-informed programs reduce Sci-ID variability between</a:t>
            </a:r>
            <a:r>
              <a:rPr lang="en-US" baseline="0" dirty="0"/>
              <a:t> races </a:t>
            </a:r>
          </a:p>
          <a:p>
            <a:pPr>
              <a:defRPr/>
            </a:pPr>
            <a:r>
              <a:rPr lang="en-US" baseline="0" dirty="0">
                <a:solidFill>
                  <a:srgbClr val="FFBA00"/>
                </a:solidFill>
              </a:rPr>
              <a:t>(lower is better)</a:t>
            </a:r>
            <a:endParaRPr lang="en-US" dirty="0">
              <a:solidFill>
                <a:srgbClr val="FFBA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8474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D444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578-4491-878F-EAAB6A343892}"/>
              </c:ext>
            </c:extLst>
          </c:dPt>
          <c:dPt>
            <c:idx val="1"/>
            <c:invertIfNegative val="0"/>
            <c:bubble3D val="0"/>
            <c:spPr>
              <a:solidFill>
                <a:srgbClr val="7DC2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9F5-4AE8-886D-2223F0337D01}"/>
              </c:ext>
            </c:extLst>
          </c:dPt>
          <c:cat>
            <c:strRef>
              <c:f>Sheet1!$A$2:$A$3</c:f>
              <c:strCache>
                <c:ptCount val="2"/>
                <c:pt idx="0">
                  <c:v>Pre-Intervention</c:v>
                </c:pt>
                <c:pt idx="1">
                  <c:v>Post-Intervention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8.48</c:v>
                </c:pt>
                <c:pt idx="1">
                  <c:v>4.63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5-4AE8-886D-2223F0337D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4792272"/>
        <c:axId val="2034793936"/>
      </c:barChart>
      <c:catAx>
        <c:axId val="203479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n-cs"/>
              </a:defRPr>
            </a:pPr>
            <a:endParaRPr lang="en-US"/>
          </a:p>
        </c:txPr>
        <c:crossAx val="2034793936"/>
        <c:crosses val="autoZero"/>
        <c:auto val="1"/>
        <c:lblAlgn val="ctr"/>
        <c:lblOffset val="100"/>
        <c:noMultiLvlLbl val="0"/>
      </c:catAx>
      <c:valAx>
        <c:axId val="203479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n-cs"/>
              </a:defRPr>
            </a:pPr>
            <a:endParaRPr lang="en-US"/>
          </a:p>
        </c:txPr>
        <c:crossAx val="203479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Source Sans Pro SemiBold" panose="020B0603030403020204" pitchFamily="34" charset="0"/>
          <a:ea typeface="Source Sans Pro SemiBold" panose="020B0603030403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ource Sans 3" panose="020B0503030403020204" pitchFamily="34" charset="0"/>
                <a:ea typeface="+mn-ea"/>
                <a:cs typeface="+mn-cs"/>
              </a:defRPr>
            </a:pPr>
            <a:r>
              <a:rPr lang="en-US" sz="2400" dirty="0">
                <a:latin typeface="Source Sans 3" panose="020B0503030403020204" pitchFamily="34" charset="0"/>
              </a:rPr>
              <a:t>Date of Source Publications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ource Sans 3" panose="020B0503030403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B01B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38-466D-A57E-8A784730831D}"/>
              </c:ext>
            </c:extLst>
          </c:dPt>
          <c:dPt>
            <c:idx val="1"/>
            <c:bubble3D val="0"/>
            <c:spPr>
              <a:solidFill>
                <a:srgbClr val="FFAD0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A38-466D-A57E-8A784730831D}"/>
              </c:ext>
            </c:extLst>
          </c:dPt>
          <c:dPt>
            <c:idx val="2"/>
            <c:bubble3D val="0"/>
            <c:spPr>
              <a:solidFill>
                <a:srgbClr val="FD444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38-466D-A57E-8A784730831D}"/>
              </c:ext>
            </c:extLst>
          </c:dPt>
          <c:dPt>
            <c:idx val="3"/>
            <c:bubble3D val="0"/>
            <c:spPr>
              <a:solidFill>
                <a:srgbClr val="50AF2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A38-466D-A57E-8A784730831D}"/>
              </c:ext>
            </c:extLst>
          </c:dPt>
          <c:dPt>
            <c:idx val="4"/>
            <c:bubble3D val="0"/>
            <c:spPr>
              <a:solidFill>
                <a:srgbClr val="0079F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38-466D-A57E-8A784730831D}"/>
              </c:ext>
            </c:extLst>
          </c:dPt>
          <c:dPt>
            <c:idx val="5"/>
            <c:bubble3D val="0"/>
            <c:spPr>
              <a:solidFill>
                <a:srgbClr val="FC437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A38-466D-A57E-8A784730831D}"/>
              </c:ext>
            </c:extLst>
          </c:dPt>
          <c:dPt>
            <c:idx val="6"/>
            <c:bubble3D val="0"/>
            <c:spPr>
              <a:solidFill>
                <a:srgbClr val="3A00A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617-49EA-B569-AB37DDDDDAF1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2015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38-466D-A57E-8A7847308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ource Sans 3" panose="020B0503030403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B2E-7A47-4F18-AB32-B15C3D8418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6C5-1FBB-4432-9473-8B66BE655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4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B2E-7A47-4F18-AB32-B15C3D8418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6C5-1FBB-4432-9473-8B66BE655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5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B2E-7A47-4F18-AB32-B15C3D8418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6C5-1FBB-4432-9473-8B66BE655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4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B2E-7A47-4F18-AB32-B15C3D8418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6C5-1FBB-4432-9473-8B66BE655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B2E-7A47-4F18-AB32-B15C3D8418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6C5-1FBB-4432-9473-8B66BE655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0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B2E-7A47-4F18-AB32-B15C3D8418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6C5-1FBB-4432-9473-8B66BE655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B2E-7A47-4F18-AB32-B15C3D8418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6C5-1FBB-4432-9473-8B66BE655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2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B2E-7A47-4F18-AB32-B15C3D8418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6C5-1FBB-4432-9473-8B66BE655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5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B2E-7A47-4F18-AB32-B15C3D8418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6C5-1FBB-4432-9473-8B66BE655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B2E-7A47-4F18-AB32-B15C3D8418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6C5-1FBB-4432-9473-8B66BE655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B2E-7A47-4F18-AB32-B15C3D8418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6C5-1FBB-4432-9473-8B66BE655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82B2E-7A47-4F18-AB32-B15C3D8418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56C5-1FBB-4432-9473-8B66BE655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3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B624-BC2F-4640-AE50-B1EC2291B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459" y="1909596"/>
            <a:ext cx="9154670" cy="1655763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 Review of </a:t>
            </a:r>
            <a:r>
              <a:rPr lang="en-US" sz="3600" dirty="0">
                <a:solidFill>
                  <a:srgbClr val="FFAD0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Inclusive Practices and Language </a:t>
            </a:r>
            <a:r>
              <a:rPr lang="en-US" sz="3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to Advance </a:t>
            </a:r>
            <a:r>
              <a:rPr lang="en-US" sz="3600" dirty="0">
                <a:solidFill>
                  <a:srgbClr val="FC4375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Scientific Identity of Marginalized Undergraduate Biology </a:t>
            </a:r>
            <a:r>
              <a:rPr lang="en-US" sz="3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94DFF-48F4-4678-98E5-F069F27C2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59" y="3657435"/>
            <a:ext cx="5458855" cy="81029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Presented by: Mickey Barron</a:t>
            </a:r>
          </a:p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Advised by: Dr. Janel Cabrera, PhD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A54BF17-669D-4B8D-B855-4900F83E9609}"/>
              </a:ext>
            </a:extLst>
          </p:cNvPr>
          <p:cNvSpPr txBox="1">
            <a:spLocks/>
          </p:cNvSpPr>
          <p:nvPr/>
        </p:nvSpPr>
        <p:spPr>
          <a:xfrm>
            <a:off x="183722" y="6416842"/>
            <a:ext cx="5458855" cy="276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Emmanuel College Biology Dept. Belonging in Biology Summit 2021</a:t>
            </a:r>
          </a:p>
        </p:txBody>
      </p:sp>
    </p:spTree>
    <p:extLst>
      <p:ext uri="{BB962C8B-B14F-4D97-AF65-F5344CB8AC3E}">
        <p14:creationId xmlns:p14="http://schemas.microsoft.com/office/powerpoint/2010/main" val="276487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3934-5959-428D-A7CE-08C89CB1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47"/>
            <a:ext cx="10515600" cy="5648775"/>
          </a:xfrm>
        </p:spPr>
        <p:txBody>
          <a:bodyPr>
            <a:normAutofit/>
          </a:bodyPr>
          <a:lstStyle/>
          <a:p>
            <a:pPr algn="ctr"/>
            <a:r>
              <a:rPr lang="en-US" sz="9800" dirty="0">
                <a:solidFill>
                  <a:srgbClr val="FFAD0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Thanks</a:t>
            </a:r>
            <a:r>
              <a:rPr lang="en-US" sz="9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for your attention!</a:t>
            </a:r>
            <a:b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Please email any recommendations, questions, and comments to</a:t>
            </a:r>
            <a:b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dirty="0">
                <a:solidFill>
                  <a:srgbClr val="9B01BB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barronm@emmanuel.edu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90A49BE-DE26-4A59-9F76-E79BD11EEC74}"/>
              </a:ext>
            </a:extLst>
          </p:cNvPr>
          <p:cNvSpPr txBox="1">
            <a:spLocks/>
          </p:cNvSpPr>
          <p:nvPr/>
        </p:nvSpPr>
        <p:spPr>
          <a:xfrm>
            <a:off x="183722" y="6416842"/>
            <a:ext cx="5458855" cy="276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Emmanuel College Biology Dept. Belonging in Biology Summit 2021</a:t>
            </a:r>
          </a:p>
        </p:txBody>
      </p:sp>
    </p:spTree>
    <p:extLst>
      <p:ext uri="{BB962C8B-B14F-4D97-AF65-F5344CB8AC3E}">
        <p14:creationId xmlns:p14="http://schemas.microsoft.com/office/powerpoint/2010/main" val="169714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1C7517A-C852-4FC5-8E65-FD2E1D7B08D0}"/>
              </a:ext>
            </a:extLst>
          </p:cNvPr>
          <p:cNvSpPr txBox="1"/>
          <p:nvPr/>
        </p:nvSpPr>
        <p:spPr>
          <a:xfrm>
            <a:off x="565340" y="1880856"/>
            <a:ext cx="44729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79FA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Scientific Identity </a:t>
            </a:r>
            <a:r>
              <a:rPr lang="en-US" sz="4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(Sci-ID) is one’s inner sense of </a:t>
            </a:r>
            <a:r>
              <a:rPr lang="en-US" sz="4000" dirty="0">
                <a:solidFill>
                  <a:srgbClr val="9B01BB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being a “science person” </a:t>
            </a:r>
          </a:p>
        </p:txBody>
      </p:sp>
      <p:pic>
        <p:nvPicPr>
          <p:cNvPr id="104" name="Picture 103" descr="Diagram&#10;&#10;Description automatically generated">
            <a:extLst>
              <a:ext uri="{FF2B5EF4-FFF2-40B4-BE49-F238E27FC236}">
                <a16:creationId xmlns:a16="http://schemas.microsoft.com/office/drawing/2014/main" id="{3ABD3685-479A-4C18-BFBA-0E3EB6B9B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041" y="718860"/>
            <a:ext cx="5944727" cy="5494092"/>
          </a:xfrm>
          <a:prstGeom prst="rect">
            <a:avLst/>
          </a:prstGeom>
        </p:spPr>
      </p:pic>
      <p:sp>
        <p:nvSpPr>
          <p:cNvPr id="105" name="Subtitle 2">
            <a:extLst>
              <a:ext uri="{FF2B5EF4-FFF2-40B4-BE49-F238E27FC236}">
                <a16:creationId xmlns:a16="http://schemas.microsoft.com/office/drawing/2014/main" id="{3A3E0DBE-E9AB-49F8-85E5-C41842AF3DC6}"/>
              </a:ext>
            </a:extLst>
          </p:cNvPr>
          <p:cNvSpPr txBox="1">
            <a:spLocks/>
          </p:cNvSpPr>
          <p:nvPr/>
        </p:nvSpPr>
        <p:spPr>
          <a:xfrm>
            <a:off x="183722" y="6416842"/>
            <a:ext cx="5458855" cy="276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Emmanuel College Biology Dept. Belonging in Biology Summit 2021</a:t>
            </a:r>
          </a:p>
        </p:txBody>
      </p:sp>
    </p:spTree>
    <p:extLst>
      <p:ext uri="{BB962C8B-B14F-4D97-AF65-F5344CB8AC3E}">
        <p14:creationId xmlns:p14="http://schemas.microsoft.com/office/powerpoint/2010/main" val="351017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C058-2D35-4DC8-A3E3-8287B7B4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671" y="2093370"/>
            <a:ext cx="6079960" cy="2377528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3A00AB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Marginalized students </a:t>
            </a:r>
            <a:br>
              <a:rPr lang="en-US" sz="6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6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have lower </a:t>
            </a:r>
            <a:r>
              <a:rPr lang="en-US" sz="6000" dirty="0">
                <a:solidFill>
                  <a:srgbClr val="FFBA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Sci-ID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12B86C-3821-4DE6-87AB-50C6DB122B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271722"/>
              </p:ext>
            </p:extLst>
          </p:nvPr>
        </p:nvGraphicFramePr>
        <p:xfrm>
          <a:off x="7097631" y="351565"/>
          <a:ext cx="4435640" cy="5861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A32752D3-7170-43BC-BAFC-932C9C4BDB45}"/>
              </a:ext>
            </a:extLst>
          </p:cNvPr>
          <p:cNvSpPr txBox="1">
            <a:spLocks/>
          </p:cNvSpPr>
          <p:nvPr/>
        </p:nvSpPr>
        <p:spPr>
          <a:xfrm>
            <a:off x="183722" y="6416842"/>
            <a:ext cx="5458855" cy="276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Emmanuel College Biology Dept. Belonging in Biology Summit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40246-E05A-4AEF-A62A-33D34F6BD83F}"/>
              </a:ext>
            </a:extLst>
          </p:cNvPr>
          <p:cNvSpPr txBox="1"/>
          <p:nvPr/>
        </p:nvSpPr>
        <p:spPr>
          <a:xfrm>
            <a:off x="5258289" y="6212703"/>
            <a:ext cx="656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Oseguera</a:t>
            </a:r>
            <a:r>
              <a:rPr lang="en-US" sz="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Leticia et al. (2019). Examining the Role of Scientific Identity in Black Student Retention in a STEM Scholar Program. English. The Journal of Negro Edu-cation88.3.NumPages:229-248,421-422Place:Wash-ington, United States Publisher: Howard University School of Divinity, 229–248, 421–422. ISSN: 00222984.URL:https://search.proquest.com/</a:t>
            </a:r>
            <a:r>
              <a:rPr lang="en-US" sz="800" b="0" i="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docview</a:t>
            </a:r>
            <a:r>
              <a:rPr lang="en-US" sz="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/2423041571 / abstract / BCF980FF8FE74845PQ / 1(visited on 04/21/2021).</a:t>
            </a:r>
            <a:endParaRPr lang="en-US" sz="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38B6-1CE7-464D-9138-807BCDA7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AF2F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Tools to Nurture </a:t>
            </a:r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Sci-ID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7E232-1CEA-47FE-BF4F-B7FB5CCA6685}"/>
              </a:ext>
            </a:extLst>
          </p:cNvPr>
          <p:cNvSpPr txBox="1"/>
          <p:nvPr/>
        </p:nvSpPr>
        <p:spPr>
          <a:xfrm>
            <a:off x="838200" y="2668770"/>
            <a:ext cx="3199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Academic Literature-Sourced</a:t>
            </a:r>
          </a:p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Glossary of Diversity, Equity &amp; </a:t>
            </a:r>
          </a:p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Inclusion-based 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D7FAA-B342-4C00-A412-E3655427D00B}"/>
              </a:ext>
            </a:extLst>
          </p:cNvPr>
          <p:cNvSpPr txBox="1"/>
          <p:nvPr/>
        </p:nvSpPr>
        <p:spPr>
          <a:xfrm>
            <a:off x="5272775" y="2668770"/>
            <a:ext cx="2055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Research-Based </a:t>
            </a:r>
          </a:p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Domain-Specific </a:t>
            </a:r>
          </a:p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32E63-3EDD-4274-8A2D-A3BFB9075F3C}"/>
              </a:ext>
            </a:extLst>
          </p:cNvPr>
          <p:cNvSpPr txBox="1"/>
          <p:nvPr/>
        </p:nvSpPr>
        <p:spPr>
          <a:xfrm>
            <a:off x="8373497" y="2807269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Diverse &amp; Accurate </a:t>
            </a:r>
          </a:p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Representation of Scientists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D6CEA1D-3282-495C-8B01-0B831EF09383}"/>
              </a:ext>
            </a:extLst>
          </p:cNvPr>
          <p:cNvSpPr txBox="1">
            <a:spLocks/>
          </p:cNvSpPr>
          <p:nvPr/>
        </p:nvSpPr>
        <p:spPr>
          <a:xfrm>
            <a:off x="183722" y="6416842"/>
            <a:ext cx="5458855" cy="276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Emmanuel College Biology Dept. Belonging in Biology Summit 2021</a:t>
            </a:r>
          </a:p>
        </p:txBody>
      </p:sp>
    </p:spTree>
    <p:extLst>
      <p:ext uri="{BB962C8B-B14F-4D97-AF65-F5344CB8AC3E}">
        <p14:creationId xmlns:p14="http://schemas.microsoft.com/office/powerpoint/2010/main" val="2222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5BAD-DC13-42D1-A730-88782862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70" y="40174"/>
            <a:ext cx="10515600" cy="855142"/>
          </a:xfrm>
        </p:spPr>
        <p:txBody>
          <a:bodyPr/>
          <a:lstStyle/>
          <a:p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</a:t>
            </a:r>
            <a:r>
              <a:rPr lang="en-US" dirty="0">
                <a:solidFill>
                  <a:srgbClr val="9B01BB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Glossary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4700C-5036-40B1-95FE-2A5E6BF9EC3F}"/>
              </a:ext>
            </a:extLst>
          </p:cNvPr>
          <p:cNvSpPr txBox="1"/>
          <p:nvPr/>
        </p:nvSpPr>
        <p:spPr>
          <a:xfrm>
            <a:off x="3544624" y="283079"/>
            <a:ext cx="753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bank of recommended and unrecommended terms intended to support: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3C0E7-D19D-4A44-BE37-21614087BFCE}"/>
              </a:ext>
            </a:extLst>
          </p:cNvPr>
          <p:cNvSpPr txBox="1"/>
          <p:nvPr/>
        </p:nvSpPr>
        <p:spPr>
          <a:xfrm>
            <a:off x="314711" y="2749614"/>
            <a:ext cx="4487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9FA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▶ recommended terms</a:t>
            </a:r>
          </a:p>
          <a:p>
            <a:r>
              <a:rPr lang="en-US" sz="1600" dirty="0">
                <a:solidFill>
                  <a:srgbClr val="0079F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Terms that are generally inclusive and suggested for use by individuals that do not identify with the identity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EDBEA74-EE5C-454A-84EB-AD520511DE13}"/>
              </a:ext>
            </a:extLst>
          </p:cNvPr>
          <p:cNvSpPr txBox="1">
            <a:spLocks/>
          </p:cNvSpPr>
          <p:nvPr/>
        </p:nvSpPr>
        <p:spPr>
          <a:xfrm>
            <a:off x="183722" y="6416842"/>
            <a:ext cx="5458855" cy="276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Emmanuel College Biology Dept. Belonging in Biology Summit 2021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9F023-DA88-424F-AA09-1F6EE027188B}"/>
              </a:ext>
            </a:extLst>
          </p:cNvPr>
          <p:cNvSpPr txBox="1"/>
          <p:nvPr/>
        </p:nvSpPr>
        <p:spPr>
          <a:xfrm>
            <a:off x="313329" y="4055398"/>
            <a:ext cx="41689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A5A5A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◀ unrecommended terms</a:t>
            </a:r>
          </a:p>
          <a:p>
            <a:r>
              <a:rPr lang="en-US" sz="1600" dirty="0">
                <a:solidFill>
                  <a:srgbClr val="5A5A5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Terms that are generally exclusive and not suggested for use by individuals that do not identify with the identity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FD647-9B3A-4449-A85E-AA3394E39719}"/>
              </a:ext>
            </a:extLst>
          </p:cNvPr>
          <p:cNvSpPr txBox="1"/>
          <p:nvPr/>
        </p:nvSpPr>
        <p:spPr>
          <a:xfrm>
            <a:off x="314711" y="5315161"/>
            <a:ext cx="44871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BA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*It is suggested that individuals who identify with an identity should be empowered to use whatever terminology they please </a:t>
            </a:r>
            <a:endParaRPr lang="en-US" sz="1600" dirty="0">
              <a:solidFill>
                <a:srgbClr val="FFBA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A3E852-1CAB-4B90-9171-BF84C44B8D25}"/>
              </a:ext>
            </a:extLst>
          </p:cNvPr>
          <p:cNvSpPr txBox="1"/>
          <p:nvPr/>
        </p:nvSpPr>
        <p:spPr>
          <a:xfrm>
            <a:off x="5964137" y="63392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b="0" i="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Wagaman</a:t>
            </a:r>
            <a:r>
              <a:rPr lang="en-US" sz="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M. Alex (July 2016). Self-definition as resistance: Understanding identities among LGBTQ emerging adults. Journal of LGBT Youth13.3. Publisher: Routledge _</a:t>
            </a:r>
            <a:r>
              <a:rPr lang="en-US" sz="800" b="0" i="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eprint:https</a:t>
            </a:r>
            <a:r>
              <a:rPr lang="en-US" sz="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://doi.org/10.1080/19361653.2016.1185760,207–230. ISSN: 1936-1653. DOI:10.1080/19361653.2016.1185760. URL:https://doi.org/10.1080/19361653.2016.1185760(visited on 04/25/2021)</a:t>
            </a:r>
            <a:endParaRPr lang="en-US" sz="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3C02575F-9B72-4AA1-B0F9-0E21F8BDF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574930"/>
              </p:ext>
            </p:extLst>
          </p:nvPr>
        </p:nvGraphicFramePr>
        <p:xfrm>
          <a:off x="6418435" y="949031"/>
          <a:ext cx="5458854" cy="500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EB47C5-5029-4F23-9994-0ED8890838A9}"/>
              </a:ext>
            </a:extLst>
          </p:cNvPr>
          <p:cNvSpPr txBox="1"/>
          <p:nvPr/>
        </p:nvSpPr>
        <p:spPr>
          <a:xfrm>
            <a:off x="313329" y="951388"/>
            <a:ext cx="6405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0AF2F"/>
                </a:solidFill>
                <a:latin typeface="Source Sans 3" panose="020B0503030403020204" pitchFamily="34" charset="0"/>
              </a:rPr>
              <a:t>Race &amp; Ethnicity </a:t>
            </a:r>
            <a:r>
              <a:rPr lang="en-US" sz="3200" dirty="0">
                <a:latin typeface="Source Sans 3" panose="020B0503030403020204" pitchFamily="34" charset="0"/>
              </a:rPr>
              <a:t>| </a:t>
            </a:r>
            <a:r>
              <a:rPr lang="en-US" sz="3200" dirty="0">
                <a:solidFill>
                  <a:srgbClr val="FD4441"/>
                </a:solidFill>
                <a:latin typeface="Source Sans 3" panose="020B0503030403020204" pitchFamily="34" charset="0"/>
              </a:rPr>
              <a:t>Sex &amp; Gender </a:t>
            </a:r>
            <a:r>
              <a:rPr lang="en-US" sz="3200" dirty="0">
                <a:latin typeface="Source Sans 3" panose="020B0503030403020204" pitchFamily="34" charset="0"/>
              </a:rPr>
              <a:t>| </a:t>
            </a:r>
            <a:r>
              <a:rPr lang="en-US" sz="3200" dirty="0">
                <a:solidFill>
                  <a:srgbClr val="0079FA"/>
                </a:solidFill>
                <a:latin typeface="Source Sans 3" panose="020B0503030403020204" pitchFamily="34" charset="0"/>
              </a:rPr>
              <a:t>Disability</a:t>
            </a:r>
            <a:r>
              <a:rPr lang="en-US" sz="3200" dirty="0">
                <a:latin typeface="Source Sans 3" panose="020B0503030403020204" pitchFamily="34" charset="0"/>
              </a:rPr>
              <a:t> | </a:t>
            </a:r>
            <a:r>
              <a:rPr lang="en-US" sz="3200" dirty="0">
                <a:solidFill>
                  <a:srgbClr val="9B01BB"/>
                </a:solidFill>
                <a:latin typeface="Source Sans 3" panose="020B0503030403020204" pitchFamily="34" charset="0"/>
              </a:rPr>
              <a:t>Sexuality</a:t>
            </a:r>
          </a:p>
          <a:p>
            <a:pPr algn="ctr"/>
            <a:r>
              <a:rPr lang="en-US" sz="3200" dirty="0">
                <a:solidFill>
                  <a:srgbClr val="FFBA00"/>
                </a:solidFill>
                <a:latin typeface="Source Sans 3" panose="020B0503030403020204" pitchFamily="34" charset="0"/>
              </a:rPr>
              <a:t>Religion</a:t>
            </a:r>
            <a:r>
              <a:rPr lang="en-US" sz="3200" dirty="0">
                <a:latin typeface="Source Sans 3" panose="020B0503030403020204" pitchFamily="34" charset="0"/>
              </a:rPr>
              <a:t> | </a:t>
            </a:r>
            <a:r>
              <a:rPr lang="en-US" sz="3200" dirty="0">
                <a:solidFill>
                  <a:srgbClr val="3A00AB"/>
                </a:solidFill>
                <a:latin typeface="Source Sans 3" panose="020B0503030403020204" pitchFamily="34" charset="0"/>
              </a:rPr>
              <a:t>Socioeconomic status</a:t>
            </a:r>
            <a:endParaRPr lang="en-US" sz="3200" dirty="0">
              <a:latin typeface="Source Sans 3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DF83-B094-4051-AB6D-5504C120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295F-4999-4689-8C39-E97DC20F0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2" y="1904646"/>
            <a:ext cx="3942522" cy="38302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00A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Professors’ responses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identity- related traumatic events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Use of </a:t>
            </a:r>
            <a:r>
              <a:rPr lang="en-US" dirty="0">
                <a:solidFill>
                  <a:srgbClr val="FFAD0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content warnings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lectures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rgbClr val="FC437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Equitable expectations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students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A09053D-A206-44DC-A1A1-C0ED996648BC}"/>
              </a:ext>
            </a:extLst>
          </p:cNvPr>
          <p:cNvSpPr txBox="1">
            <a:spLocks/>
          </p:cNvSpPr>
          <p:nvPr/>
        </p:nvSpPr>
        <p:spPr>
          <a:xfrm>
            <a:off x="183722" y="6416842"/>
            <a:ext cx="5458855" cy="276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Emmanuel College Biology Dept. Belonging in Biology Summit 2021</a:t>
            </a:r>
          </a:p>
        </p:txBody>
      </p:sp>
    </p:spTree>
    <p:extLst>
      <p:ext uri="{BB962C8B-B14F-4D97-AF65-F5344CB8AC3E}">
        <p14:creationId xmlns:p14="http://schemas.microsoft.com/office/powerpoint/2010/main" val="211833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B2A0-4ECB-4218-B64D-3C9B7B35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Diverse &amp; Accurate Representation of Scientists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1BF5-61F5-4B83-97E6-51F3A1455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6257"/>
            <a:ext cx="10515600" cy="5085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Suggestions? Email them to barronm@emmanuel.edu</a:t>
            </a:r>
          </a:p>
        </p:txBody>
      </p:sp>
      <p:pic>
        <p:nvPicPr>
          <p:cNvPr id="2050" name="Picture 2" descr="Sexism in science: did Watson and Crick really steal Rosalind Franklin's  data? | Genetics | The Guardian">
            <a:extLst>
              <a:ext uri="{FF2B5EF4-FFF2-40B4-BE49-F238E27FC236}">
                <a16:creationId xmlns:a16="http://schemas.microsoft.com/office/drawing/2014/main" id="{A3027CB6-9459-477E-8673-66BDF08E8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368" y="1871005"/>
            <a:ext cx="3646571" cy="2187943"/>
          </a:xfrm>
          <a:prstGeom prst="roundRect">
            <a:avLst>
              <a:gd name="adj" fmla="val 8235"/>
            </a:avLst>
          </a:prstGeom>
          <a:noFill/>
          <a:ln w="76200">
            <a:solidFill>
              <a:srgbClr val="FD444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rom The Hospital To The Lab, Black Scientists Are Fighting COVID-19">
            <a:extLst>
              <a:ext uri="{FF2B5EF4-FFF2-40B4-BE49-F238E27FC236}">
                <a16:creationId xmlns:a16="http://schemas.microsoft.com/office/drawing/2014/main" id="{77043EA0-0271-4574-9C5B-FC96BB465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6"/>
          <a:stretch/>
        </p:blipFill>
        <p:spPr bwMode="auto">
          <a:xfrm>
            <a:off x="1745624" y="1871005"/>
            <a:ext cx="3733501" cy="2187943"/>
          </a:xfrm>
          <a:prstGeom prst="roundRect">
            <a:avLst>
              <a:gd name="adj" fmla="val 7135"/>
            </a:avLst>
          </a:prstGeom>
          <a:noFill/>
          <a:ln w="76200">
            <a:solidFill>
              <a:srgbClr val="0079F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9F40CD-B5AE-4CB0-9CB1-76F2AFC040A7}"/>
              </a:ext>
            </a:extLst>
          </p:cNvPr>
          <p:cNvSpPr txBox="1"/>
          <p:nvPr/>
        </p:nvSpPr>
        <p:spPr>
          <a:xfrm>
            <a:off x="1970739" y="4273212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Dr.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Kizzmekia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Corbett, PhD </a:t>
            </a:r>
          </a:p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Immunologist fighting COVID-19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D10EC-B96C-4918-80CC-6D1855652D5A}"/>
              </a:ext>
            </a:extLst>
          </p:cNvPr>
          <p:cNvSpPr txBox="1"/>
          <p:nvPr/>
        </p:nvSpPr>
        <p:spPr>
          <a:xfrm>
            <a:off x="6989408" y="4273210"/>
            <a:ext cx="3730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Watson &amp; Crick</a:t>
            </a:r>
          </a:p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Biologists who stole data from</a:t>
            </a:r>
          </a:p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Rosalind Franklin and published it as</a:t>
            </a:r>
          </a:p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their own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9493CE9D-4A64-4D08-B877-C147CE1EF59D}"/>
              </a:ext>
            </a:extLst>
          </p:cNvPr>
          <p:cNvSpPr txBox="1">
            <a:spLocks/>
          </p:cNvSpPr>
          <p:nvPr/>
        </p:nvSpPr>
        <p:spPr>
          <a:xfrm>
            <a:off x="183722" y="6416842"/>
            <a:ext cx="5458855" cy="276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Emmanuel College Biology Dept. Belonging in Biology Summit 2021</a:t>
            </a:r>
          </a:p>
        </p:txBody>
      </p:sp>
    </p:spTree>
    <p:extLst>
      <p:ext uri="{BB962C8B-B14F-4D97-AF65-F5344CB8AC3E}">
        <p14:creationId xmlns:p14="http://schemas.microsoft.com/office/powerpoint/2010/main" val="341621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DF83-B094-4051-AB6D-5504C120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Study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A09053D-A206-44DC-A1A1-C0ED996648BC}"/>
              </a:ext>
            </a:extLst>
          </p:cNvPr>
          <p:cNvSpPr txBox="1">
            <a:spLocks/>
          </p:cNvSpPr>
          <p:nvPr/>
        </p:nvSpPr>
        <p:spPr>
          <a:xfrm>
            <a:off x="183722" y="6416842"/>
            <a:ext cx="5458855" cy="276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Emmanuel College Biology Dept. Belonging in Biology Summit 2021</a:t>
            </a:r>
          </a:p>
        </p:txBody>
      </p:sp>
    </p:spTree>
    <p:extLst>
      <p:ext uri="{BB962C8B-B14F-4D97-AF65-F5344CB8AC3E}">
        <p14:creationId xmlns:p14="http://schemas.microsoft.com/office/powerpoint/2010/main" val="410351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DF83-B094-4051-AB6D-5504C120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“Think Tank” Plug!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A09053D-A206-44DC-A1A1-C0ED996648BC}"/>
              </a:ext>
            </a:extLst>
          </p:cNvPr>
          <p:cNvSpPr txBox="1">
            <a:spLocks/>
          </p:cNvSpPr>
          <p:nvPr/>
        </p:nvSpPr>
        <p:spPr>
          <a:xfrm>
            <a:off x="183722" y="6416842"/>
            <a:ext cx="5458855" cy="276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Emmanuel College Biology Dept. Belonging in Biology Summit 2021</a:t>
            </a:r>
          </a:p>
        </p:txBody>
      </p:sp>
    </p:spTree>
    <p:extLst>
      <p:ext uri="{BB962C8B-B14F-4D97-AF65-F5344CB8AC3E}">
        <p14:creationId xmlns:p14="http://schemas.microsoft.com/office/powerpoint/2010/main" val="4852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5485</TotalTime>
  <Words>520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Source Sans 3</vt:lpstr>
      <vt:lpstr>Source Sans Pro</vt:lpstr>
      <vt:lpstr>Source Sans Pro SemiBold</vt:lpstr>
      <vt:lpstr>Office Theme</vt:lpstr>
      <vt:lpstr>A Review of Inclusive Practices and Language to Advance Scientific Identity of Marginalized Undergraduate Biology Students</vt:lpstr>
      <vt:lpstr>PowerPoint Presentation</vt:lpstr>
      <vt:lpstr>Marginalized students  have lower Sci-ID</vt:lpstr>
      <vt:lpstr>Tools to Nurture Sci-ID</vt:lpstr>
      <vt:lpstr>The Glossary</vt:lpstr>
      <vt:lpstr>Recommendations</vt:lpstr>
      <vt:lpstr>Diverse &amp; Accurate Representation of Scientists</vt:lpstr>
      <vt:lpstr>The Study</vt:lpstr>
      <vt:lpstr>“Think Tank” Plug! </vt:lpstr>
      <vt:lpstr>Thanks for your attention! Please email any recommendations, questions, and comments to barronm@emmanuel.edu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Inclusive Practices and Language to Advance Scientific Identity of Marginalized Undergraduate Biology Students</dc:title>
  <dc:creator>Michael Joseph Barron</dc:creator>
  <cp:lastModifiedBy>Janel Cabrera</cp:lastModifiedBy>
  <cp:revision>36</cp:revision>
  <dcterms:created xsi:type="dcterms:W3CDTF">2021-04-21T18:50:23Z</dcterms:created>
  <dcterms:modified xsi:type="dcterms:W3CDTF">2021-12-03T16:29:49Z</dcterms:modified>
</cp:coreProperties>
</file>