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ldrich"/>
      <p:regular r:id="rId20"/>
    </p:embeddedFont>
    <p:embeddedFont>
      <p:font typeface="Proxima Nova"/>
      <p:regular r:id="rId21"/>
      <p:bold r:id="rId22"/>
      <p:italic r:id="rId23"/>
      <p:boldItalic r:id="rId24"/>
    </p:embeddedFont>
    <p:embeddedFont>
      <p:font typeface="Proxima Nova Semibold"/>
      <p:regular r:id="rId25"/>
      <p:bold r:id="rId26"/>
      <p:boldItalic r:id="rId27"/>
    </p:embeddedFont>
    <p:embeddedFont>
      <p:font typeface="Advent Pro Medium"/>
      <p:regular r:id="rId28"/>
      <p:bold r:id="rId29"/>
      <p:italic r:id="rId30"/>
      <p:boldItalic r:id="rId31"/>
    </p:embeddedFont>
    <p:embeddedFont>
      <p:font typeface="Advent Pr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ldrich-regular.fntdata"/><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ProximaNovaSemibold-bold.fntdata"/><Relationship Id="rId25" Type="http://schemas.openxmlformats.org/officeDocument/2006/relationships/font" Target="fonts/ProximaNovaSemibold-regular.fntdata"/><Relationship Id="rId28" Type="http://schemas.openxmlformats.org/officeDocument/2006/relationships/font" Target="fonts/AdventProMedium-regular.fntdata"/><Relationship Id="rId27" Type="http://schemas.openxmlformats.org/officeDocument/2006/relationships/font" Target="fonts/ProximaNova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dventPro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dventProMedium-boldItalic.fntdata"/><Relationship Id="rId30" Type="http://schemas.openxmlformats.org/officeDocument/2006/relationships/font" Target="fonts/AdventProMedium-italic.fntdata"/><Relationship Id="rId11" Type="http://schemas.openxmlformats.org/officeDocument/2006/relationships/slide" Target="slides/slide6.xml"/><Relationship Id="rId33" Type="http://schemas.openxmlformats.org/officeDocument/2006/relationships/font" Target="fonts/AdventPro-bold.fntdata"/><Relationship Id="rId10" Type="http://schemas.openxmlformats.org/officeDocument/2006/relationships/slide" Target="slides/slide5.xml"/><Relationship Id="rId32" Type="http://schemas.openxmlformats.org/officeDocument/2006/relationships/font" Target="fonts/AdventPro-regular.fntdata"/><Relationship Id="rId13" Type="http://schemas.openxmlformats.org/officeDocument/2006/relationships/slide" Target="slides/slide8.xml"/><Relationship Id="rId35" Type="http://schemas.openxmlformats.org/officeDocument/2006/relationships/font" Target="fonts/AdventPro-boldItalic.fntdata"/><Relationship Id="rId12" Type="http://schemas.openxmlformats.org/officeDocument/2006/relationships/slide" Target="slides/slide7.xml"/><Relationship Id="rId34" Type="http://schemas.openxmlformats.org/officeDocument/2006/relationships/font" Target="fonts/AdventPr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513bcf567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513bcf567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513bcf567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513bcf567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513bcf567c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513bcf567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513bcf567c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513bcf567c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285a95f62f_0_29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285a95f62f_0_29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7bbd27d8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7bbd27d8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13bcf567c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13bcf567c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513bcf567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513bcf567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13bcf567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13bcf567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85a95f62f_0_29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285a95f62f_0_29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513bcf567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513bcf567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85a95f62f_0_29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85a95f62f_0_29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513bcf567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513bcf567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5.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2.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1" y="-361900"/>
            <a:ext cx="9144003" cy="6518663"/>
          </a:xfrm>
          <a:prstGeom prst="rect">
            <a:avLst/>
          </a:prstGeom>
          <a:noFill/>
          <a:ln>
            <a:noFill/>
          </a:ln>
        </p:spPr>
      </p:pic>
      <p:sp>
        <p:nvSpPr>
          <p:cNvPr id="10" name="Google Shape;10;p2"/>
          <p:cNvSpPr txBox="1"/>
          <p:nvPr>
            <p:ph type="ctrTitle"/>
          </p:nvPr>
        </p:nvSpPr>
        <p:spPr>
          <a:xfrm>
            <a:off x="2092225" y="873680"/>
            <a:ext cx="4959300" cy="2910900"/>
          </a:xfrm>
          <a:prstGeom prst="rect">
            <a:avLst/>
          </a:prstGeom>
        </p:spPr>
        <p:txBody>
          <a:bodyPr anchorCtr="0" anchor="t" bIns="91425" lIns="91425" spcFirstLastPara="1" rIns="91425" wrap="square" tIns="91425">
            <a:noAutofit/>
          </a:bodyPr>
          <a:lstStyle>
            <a:lvl1pPr lvl="0" algn="ctr">
              <a:lnSpc>
                <a:spcPct val="9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092475" y="3890443"/>
            <a:ext cx="4959300" cy="470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atin typeface="Advent Pro"/>
                <a:ea typeface="Advent Pro"/>
                <a:cs typeface="Advent Pro"/>
                <a:sym typeface="Advent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pic>
        <p:nvPicPr>
          <p:cNvPr id="70" name="Google Shape;70;p11"/>
          <p:cNvPicPr preferRelativeResize="0"/>
          <p:nvPr/>
        </p:nvPicPr>
        <p:blipFill>
          <a:blip r:embed="rId2">
            <a:alphaModFix/>
          </a:blip>
          <a:stretch>
            <a:fillRect/>
          </a:stretch>
        </p:blipFill>
        <p:spPr>
          <a:xfrm>
            <a:off x="-1" y="-361900"/>
            <a:ext cx="9144003" cy="6518663"/>
          </a:xfrm>
          <a:prstGeom prst="rect">
            <a:avLst/>
          </a:prstGeom>
          <a:noFill/>
          <a:ln>
            <a:noFill/>
          </a:ln>
        </p:spPr>
      </p:pic>
      <p:sp>
        <p:nvSpPr>
          <p:cNvPr id="71" name="Google Shape;71;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2" name="Google Shape;72;p11"/>
          <p:cNvSpPr txBox="1"/>
          <p:nvPr>
            <p:ph idx="1" type="subTitle"/>
          </p:nvPr>
        </p:nvSpPr>
        <p:spPr>
          <a:xfrm>
            <a:off x="2197650" y="3078475"/>
            <a:ext cx="4748700" cy="408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3" name="Shape 7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7" name="Shape 7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1" y="-361900"/>
            <a:ext cx="9144003" cy="6518663"/>
          </a:xfrm>
          <a:prstGeom prst="rect">
            <a:avLst/>
          </a:prstGeom>
          <a:noFill/>
          <a:ln>
            <a:noFill/>
          </a:ln>
        </p:spPr>
      </p:pic>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pic>
        <p:nvPicPr>
          <p:cNvPr id="15" name="Google Shape;15;p3"/>
          <p:cNvPicPr preferRelativeResize="0"/>
          <p:nvPr/>
        </p:nvPicPr>
        <p:blipFill>
          <a:blip r:embed="rId3">
            <a:alphaModFix/>
          </a:blip>
          <a:stretch>
            <a:fillRect/>
          </a:stretch>
        </p:blipFill>
        <p:spPr>
          <a:xfrm rot="-5400000">
            <a:off x="-2363475" y="1273964"/>
            <a:ext cx="4400440" cy="2595572"/>
          </a:xfrm>
          <a:prstGeom prst="rect">
            <a:avLst/>
          </a:prstGeom>
          <a:noFill/>
          <a:ln>
            <a:noFill/>
          </a:ln>
        </p:spPr>
      </p:pic>
      <p:grpSp>
        <p:nvGrpSpPr>
          <p:cNvPr id="16" name="Google Shape;16;p3"/>
          <p:cNvGrpSpPr/>
          <p:nvPr/>
        </p:nvGrpSpPr>
        <p:grpSpPr>
          <a:xfrm>
            <a:off x="938675" y="215450"/>
            <a:ext cx="1660050" cy="554100"/>
            <a:chOff x="938675" y="215450"/>
            <a:chExt cx="1660050" cy="554100"/>
          </a:xfrm>
        </p:grpSpPr>
        <p:sp>
          <p:nvSpPr>
            <p:cNvPr id="17" name="Google Shape;17;p3"/>
            <p:cNvSpPr/>
            <p:nvPr/>
          </p:nvSpPr>
          <p:spPr>
            <a:xfrm>
              <a:off x="938675" y="215450"/>
              <a:ext cx="600900" cy="554100"/>
            </a:xfrm>
            <a:prstGeom prst="chevron">
              <a:avLst>
                <a:gd fmla="val 50000" name="adj"/>
              </a:avLst>
            </a:prstGeom>
            <a:noFill/>
            <a:ln cap="flat" cmpd="sng" w="9525">
              <a:solidFill>
                <a:srgbClr val="00AB8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1458650" y="215450"/>
              <a:ext cx="600900" cy="554100"/>
            </a:xfrm>
            <a:prstGeom prst="chevron">
              <a:avLst>
                <a:gd fmla="val 50000" name="adj"/>
              </a:avLst>
            </a:prstGeom>
            <a:noFill/>
            <a:ln cap="flat" cmpd="sng" w="9525">
              <a:solidFill>
                <a:srgbClr val="00AB8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1997825" y="215450"/>
              <a:ext cx="600900" cy="554100"/>
            </a:xfrm>
            <a:prstGeom prst="chevron">
              <a:avLst>
                <a:gd fmla="val 50000" name="adj"/>
              </a:avLst>
            </a:prstGeom>
            <a:noFill/>
            <a:ln cap="flat" cmpd="sng" w="9525">
              <a:solidFill>
                <a:srgbClr val="00AB8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pic>
        <p:nvPicPr>
          <p:cNvPr id="21" name="Google Shape;21;p4"/>
          <p:cNvPicPr preferRelativeResize="0"/>
          <p:nvPr/>
        </p:nvPicPr>
        <p:blipFill>
          <a:blip r:embed="rId2">
            <a:alphaModFix/>
          </a:blip>
          <a:stretch>
            <a:fillRect/>
          </a:stretch>
        </p:blipFill>
        <p:spPr>
          <a:xfrm>
            <a:off x="-1" y="-361900"/>
            <a:ext cx="9144003" cy="6518663"/>
          </a:xfrm>
          <a:prstGeom prst="rect">
            <a:avLst/>
          </a:prstGeom>
          <a:noFill/>
          <a:ln>
            <a:noFill/>
          </a:ln>
        </p:spPr>
      </p:pic>
      <p:pic>
        <p:nvPicPr>
          <p:cNvPr id="22" name="Google Shape;22;p4"/>
          <p:cNvPicPr preferRelativeResize="0"/>
          <p:nvPr/>
        </p:nvPicPr>
        <p:blipFill>
          <a:blip r:embed="rId3">
            <a:alphaModFix/>
          </a:blip>
          <a:stretch>
            <a:fillRect/>
          </a:stretch>
        </p:blipFill>
        <p:spPr>
          <a:xfrm rot="-8100003">
            <a:off x="-1932600" y="3729828"/>
            <a:ext cx="4400439" cy="2595571"/>
          </a:xfrm>
          <a:prstGeom prst="rect">
            <a:avLst/>
          </a:prstGeom>
          <a:noFill/>
          <a:ln>
            <a:noFill/>
          </a:ln>
        </p:spPr>
      </p:pic>
      <p:sp>
        <p:nvSpPr>
          <p:cNvPr id="23" name="Google Shape;23;p4"/>
          <p:cNvSpPr txBox="1"/>
          <p:nvPr>
            <p:ph type="title"/>
          </p:nvPr>
        </p:nvSpPr>
        <p:spPr>
          <a:xfrm>
            <a:off x="713225" y="536450"/>
            <a:ext cx="6894900" cy="1017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4"/>
          <p:cNvSpPr txBox="1"/>
          <p:nvPr>
            <p:ph idx="1" type="body"/>
          </p:nvPr>
        </p:nvSpPr>
        <p:spPr>
          <a:xfrm>
            <a:off x="982650" y="1945475"/>
            <a:ext cx="7178700" cy="2375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lvl1pPr>
            <a:lvl2pPr indent="-304800" lvl="1" marL="914400">
              <a:spcBef>
                <a:spcPts val="0"/>
              </a:spcBef>
              <a:spcAft>
                <a:spcPts val="0"/>
              </a:spcAft>
              <a:buClr>
                <a:schemeClr val="accent1"/>
              </a:buClr>
              <a:buSzPts val="1200"/>
              <a:buFont typeface="Roboto Condensed Light"/>
              <a:buChar char="○"/>
              <a:defRPr/>
            </a:lvl2pPr>
            <a:lvl3pPr indent="-304800" lvl="2" marL="1371600">
              <a:spcBef>
                <a:spcPts val="0"/>
              </a:spcBef>
              <a:spcAft>
                <a:spcPts val="0"/>
              </a:spcAft>
              <a:buClr>
                <a:srgbClr val="434343"/>
              </a:buClr>
              <a:buSzPts val="1200"/>
              <a:buFont typeface="Roboto Condensed Light"/>
              <a:buChar char="■"/>
              <a:defRPr/>
            </a:lvl3pPr>
            <a:lvl4pPr indent="-304800" lvl="3" marL="1828800">
              <a:spcBef>
                <a:spcPts val="0"/>
              </a:spcBef>
              <a:spcAft>
                <a:spcPts val="0"/>
              </a:spcAft>
              <a:buClr>
                <a:srgbClr val="434343"/>
              </a:buClr>
              <a:buSzPts val="1200"/>
              <a:buFont typeface="Roboto Condensed Light"/>
              <a:buChar char="●"/>
              <a:defRPr/>
            </a:lvl4pPr>
            <a:lvl5pPr indent="-304800" lvl="4" marL="2286000">
              <a:spcBef>
                <a:spcPts val="0"/>
              </a:spcBef>
              <a:spcAft>
                <a:spcPts val="0"/>
              </a:spcAft>
              <a:buClr>
                <a:srgbClr val="434343"/>
              </a:buClr>
              <a:buSzPts val="1200"/>
              <a:buFont typeface="Roboto Condensed Light"/>
              <a:buChar char="○"/>
              <a:defRPr/>
            </a:lvl5pPr>
            <a:lvl6pPr indent="-304800" lvl="5" marL="2743200">
              <a:spcBef>
                <a:spcPts val="0"/>
              </a:spcBef>
              <a:spcAft>
                <a:spcPts val="0"/>
              </a:spcAft>
              <a:buClr>
                <a:srgbClr val="434343"/>
              </a:buClr>
              <a:buSzPts val="1200"/>
              <a:buFont typeface="Roboto Condensed Light"/>
              <a:buChar char="■"/>
              <a:defRPr/>
            </a:lvl6pPr>
            <a:lvl7pPr indent="-304800" lvl="6" marL="3200400">
              <a:spcBef>
                <a:spcPts val="0"/>
              </a:spcBef>
              <a:spcAft>
                <a:spcPts val="0"/>
              </a:spcAft>
              <a:buClr>
                <a:srgbClr val="434343"/>
              </a:buClr>
              <a:buSzPts val="1200"/>
              <a:buFont typeface="Roboto Condensed Light"/>
              <a:buChar char="●"/>
              <a:defRPr/>
            </a:lvl7pPr>
            <a:lvl8pPr indent="-304800" lvl="7" marL="3657600">
              <a:spcBef>
                <a:spcPts val="0"/>
              </a:spcBef>
              <a:spcAft>
                <a:spcPts val="0"/>
              </a:spcAft>
              <a:buClr>
                <a:srgbClr val="434343"/>
              </a:buClr>
              <a:buSzPts val="1200"/>
              <a:buFont typeface="Roboto Condensed Light"/>
              <a:buChar char="○"/>
              <a:defRPr/>
            </a:lvl8pPr>
            <a:lvl9pPr indent="-304800" lvl="8" marL="4114800">
              <a:spcBef>
                <a:spcPts val="0"/>
              </a:spcBef>
              <a:spcAft>
                <a:spcPts val="0"/>
              </a:spcAft>
              <a:buClr>
                <a:srgbClr val="434343"/>
              </a:buClr>
              <a:buSzPts val="1200"/>
              <a:buFont typeface="Roboto Condensed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pic>
        <p:nvPicPr>
          <p:cNvPr id="26" name="Google Shape;26;p5"/>
          <p:cNvPicPr preferRelativeResize="0"/>
          <p:nvPr/>
        </p:nvPicPr>
        <p:blipFill>
          <a:blip r:embed="rId2">
            <a:alphaModFix/>
          </a:blip>
          <a:stretch>
            <a:fillRect/>
          </a:stretch>
        </p:blipFill>
        <p:spPr>
          <a:xfrm>
            <a:off x="-1" y="-361900"/>
            <a:ext cx="9144003" cy="6518663"/>
          </a:xfrm>
          <a:prstGeom prst="rect">
            <a:avLst/>
          </a:prstGeom>
          <a:noFill/>
          <a:ln>
            <a:noFill/>
          </a:ln>
        </p:spPr>
      </p:pic>
      <p:sp>
        <p:nvSpPr>
          <p:cNvPr id="27" name="Google Shape;27;p5"/>
          <p:cNvSpPr txBox="1"/>
          <p:nvPr>
            <p:ph type="title"/>
          </p:nvPr>
        </p:nvSpPr>
        <p:spPr>
          <a:xfrm>
            <a:off x="713225" y="536450"/>
            <a:ext cx="7717500" cy="565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grpSp>
        <p:nvGrpSpPr>
          <p:cNvPr id="30" name="Google Shape;30;p5"/>
          <p:cNvGrpSpPr/>
          <p:nvPr/>
        </p:nvGrpSpPr>
        <p:grpSpPr>
          <a:xfrm>
            <a:off x="720025" y="4331513"/>
            <a:ext cx="1660050" cy="554100"/>
            <a:chOff x="439750" y="360325"/>
            <a:chExt cx="1660050" cy="554100"/>
          </a:xfrm>
        </p:grpSpPr>
        <p:sp>
          <p:nvSpPr>
            <p:cNvPr id="31" name="Google Shape;31;p5"/>
            <p:cNvSpPr/>
            <p:nvPr/>
          </p:nvSpPr>
          <p:spPr>
            <a:xfrm>
              <a:off x="439750" y="360325"/>
              <a:ext cx="600900" cy="554100"/>
            </a:xfrm>
            <a:prstGeom prst="chevron">
              <a:avLst>
                <a:gd fmla="val 50000" name="adj"/>
              </a:avLst>
            </a:prstGeom>
            <a:noFill/>
            <a:ln cap="flat" cmpd="sng" w="9525">
              <a:solidFill>
                <a:srgbClr val="00AB8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a:off x="959725" y="360325"/>
              <a:ext cx="600900" cy="554100"/>
            </a:xfrm>
            <a:prstGeom prst="chevron">
              <a:avLst>
                <a:gd fmla="val 50000" name="adj"/>
              </a:avLst>
            </a:prstGeom>
            <a:noFill/>
            <a:ln cap="flat" cmpd="sng" w="9525">
              <a:solidFill>
                <a:srgbClr val="00AB8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1498900" y="360325"/>
              <a:ext cx="600900" cy="554100"/>
            </a:xfrm>
            <a:prstGeom prst="chevron">
              <a:avLst>
                <a:gd fmla="val 50000" name="adj"/>
              </a:avLst>
            </a:prstGeom>
            <a:noFill/>
            <a:ln cap="flat" cmpd="sng" w="9525">
              <a:solidFill>
                <a:srgbClr val="00AB8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pic>
        <p:nvPicPr>
          <p:cNvPr id="35" name="Google Shape;35;p6"/>
          <p:cNvPicPr preferRelativeResize="0"/>
          <p:nvPr/>
        </p:nvPicPr>
        <p:blipFill>
          <a:blip r:embed="rId2">
            <a:alphaModFix/>
          </a:blip>
          <a:stretch>
            <a:fillRect/>
          </a:stretch>
        </p:blipFill>
        <p:spPr>
          <a:xfrm>
            <a:off x="-1" y="-361900"/>
            <a:ext cx="9144003" cy="6518663"/>
          </a:xfrm>
          <a:prstGeom prst="rect">
            <a:avLst/>
          </a:prstGeom>
          <a:noFill/>
          <a:ln>
            <a:noFill/>
          </a:ln>
        </p:spPr>
      </p:pic>
      <p:sp>
        <p:nvSpPr>
          <p:cNvPr id="36" name="Google Shape;36;p6"/>
          <p:cNvSpPr txBox="1"/>
          <p:nvPr>
            <p:ph type="title"/>
          </p:nvPr>
        </p:nvSpPr>
        <p:spPr>
          <a:xfrm>
            <a:off x="713225" y="536450"/>
            <a:ext cx="7717500" cy="5655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id="37" name="Google Shape;37;p6"/>
          <p:cNvPicPr preferRelativeResize="0"/>
          <p:nvPr/>
        </p:nvPicPr>
        <p:blipFill>
          <a:blip r:embed="rId3">
            <a:alphaModFix/>
          </a:blip>
          <a:stretch>
            <a:fillRect/>
          </a:stretch>
        </p:blipFill>
        <p:spPr>
          <a:xfrm rot="2700003">
            <a:off x="7065474" y="-1392003"/>
            <a:ext cx="4916873" cy="3637251"/>
          </a:xfrm>
          <a:prstGeom prst="rect">
            <a:avLst/>
          </a:prstGeom>
          <a:noFill/>
          <a:ln>
            <a:noFill/>
          </a:ln>
        </p:spPr>
      </p:pic>
      <p:pic>
        <p:nvPicPr>
          <p:cNvPr id="38" name="Google Shape;38;p6"/>
          <p:cNvPicPr preferRelativeResize="0"/>
          <p:nvPr/>
        </p:nvPicPr>
        <p:blipFill>
          <a:blip r:embed="rId3">
            <a:alphaModFix/>
          </a:blip>
          <a:stretch>
            <a:fillRect/>
          </a:stretch>
        </p:blipFill>
        <p:spPr>
          <a:xfrm flipH="1" rot="-2700003">
            <a:off x="-2868427" y="-1392003"/>
            <a:ext cx="4916873" cy="3637251"/>
          </a:xfrm>
          <a:prstGeom prst="rect">
            <a:avLst/>
          </a:prstGeom>
          <a:noFill/>
          <a:ln>
            <a:noFill/>
          </a:ln>
        </p:spPr>
      </p:pic>
      <p:pic>
        <p:nvPicPr>
          <p:cNvPr id="39" name="Google Shape;39;p6"/>
          <p:cNvPicPr preferRelativeResize="0"/>
          <p:nvPr/>
        </p:nvPicPr>
        <p:blipFill>
          <a:blip r:embed="rId3">
            <a:alphaModFix/>
          </a:blip>
          <a:stretch>
            <a:fillRect/>
          </a:stretch>
        </p:blipFill>
        <p:spPr>
          <a:xfrm flipH="1" rot="-8100000">
            <a:off x="-3058917" y="2668693"/>
            <a:ext cx="4916876" cy="3637251"/>
          </a:xfrm>
          <a:prstGeom prst="rect">
            <a:avLst/>
          </a:prstGeom>
          <a:noFill/>
          <a:ln>
            <a:noFill/>
          </a:ln>
        </p:spPr>
      </p:pic>
      <p:pic>
        <p:nvPicPr>
          <p:cNvPr id="40" name="Google Shape;40;p6"/>
          <p:cNvPicPr preferRelativeResize="0"/>
          <p:nvPr/>
        </p:nvPicPr>
        <p:blipFill>
          <a:blip r:embed="rId3">
            <a:alphaModFix/>
          </a:blip>
          <a:stretch>
            <a:fillRect/>
          </a:stretch>
        </p:blipFill>
        <p:spPr>
          <a:xfrm rot="8100000">
            <a:off x="7286033" y="2668693"/>
            <a:ext cx="4916876" cy="36372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pic>
        <p:nvPicPr>
          <p:cNvPr id="42" name="Google Shape;42;p7"/>
          <p:cNvPicPr preferRelativeResize="0"/>
          <p:nvPr/>
        </p:nvPicPr>
        <p:blipFill>
          <a:blip r:embed="rId2">
            <a:alphaModFix/>
          </a:blip>
          <a:stretch>
            <a:fillRect/>
          </a:stretch>
        </p:blipFill>
        <p:spPr>
          <a:xfrm>
            <a:off x="-1" y="-361900"/>
            <a:ext cx="9144003" cy="6518663"/>
          </a:xfrm>
          <a:prstGeom prst="rect">
            <a:avLst/>
          </a:prstGeom>
          <a:noFill/>
          <a:ln>
            <a:noFill/>
          </a:ln>
        </p:spPr>
      </p:pic>
      <p:pic>
        <p:nvPicPr>
          <p:cNvPr id="43" name="Google Shape;43;p7"/>
          <p:cNvPicPr preferRelativeResize="0"/>
          <p:nvPr/>
        </p:nvPicPr>
        <p:blipFill>
          <a:blip r:embed="rId3">
            <a:alphaModFix/>
          </a:blip>
          <a:stretch>
            <a:fillRect/>
          </a:stretch>
        </p:blipFill>
        <p:spPr>
          <a:xfrm rot="8099999">
            <a:off x="-4038473" y="-3812434"/>
            <a:ext cx="7657250" cy="8935621"/>
          </a:xfrm>
          <a:prstGeom prst="rect">
            <a:avLst/>
          </a:prstGeom>
          <a:noFill/>
          <a:ln>
            <a:noFill/>
          </a:ln>
        </p:spPr>
      </p:pic>
      <p:pic>
        <p:nvPicPr>
          <p:cNvPr id="44" name="Google Shape;44;p7"/>
          <p:cNvPicPr preferRelativeResize="0"/>
          <p:nvPr/>
        </p:nvPicPr>
        <p:blipFill>
          <a:blip r:embed="rId4">
            <a:alphaModFix/>
          </a:blip>
          <a:stretch>
            <a:fillRect/>
          </a:stretch>
        </p:blipFill>
        <p:spPr>
          <a:xfrm flipH="1" rot="493135">
            <a:off x="7547268" y="-817276"/>
            <a:ext cx="2675654" cy="2713553"/>
          </a:xfrm>
          <a:prstGeom prst="rect">
            <a:avLst/>
          </a:prstGeom>
          <a:noFill/>
          <a:ln>
            <a:noFill/>
          </a:ln>
        </p:spPr>
      </p:pic>
      <p:sp>
        <p:nvSpPr>
          <p:cNvPr id="45" name="Google Shape;45;p7"/>
          <p:cNvSpPr txBox="1"/>
          <p:nvPr>
            <p:ph type="title"/>
          </p:nvPr>
        </p:nvSpPr>
        <p:spPr>
          <a:xfrm>
            <a:off x="713225" y="536450"/>
            <a:ext cx="7717500" cy="565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 name="Google Shape;46;p7"/>
          <p:cNvSpPr txBox="1"/>
          <p:nvPr>
            <p:ph idx="1" type="subTitle"/>
          </p:nvPr>
        </p:nvSpPr>
        <p:spPr>
          <a:xfrm>
            <a:off x="2197650" y="3078475"/>
            <a:ext cx="4748700" cy="408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7" name="Shape 47"/>
        <p:cNvGrpSpPr/>
        <p:nvPr/>
      </p:nvGrpSpPr>
      <p:grpSpPr>
        <a:xfrm>
          <a:off x="0" y="0"/>
          <a:ext cx="0" cy="0"/>
          <a:chOff x="0" y="0"/>
          <a:chExt cx="0" cy="0"/>
        </a:xfrm>
      </p:grpSpPr>
      <p:pic>
        <p:nvPicPr>
          <p:cNvPr id="48" name="Google Shape;48;p8"/>
          <p:cNvPicPr preferRelativeResize="0"/>
          <p:nvPr/>
        </p:nvPicPr>
        <p:blipFill>
          <a:blip r:embed="rId2">
            <a:alphaModFix/>
          </a:blip>
          <a:stretch>
            <a:fillRect/>
          </a:stretch>
        </p:blipFill>
        <p:spPr>
          <a:xfrm>
            <a:off x="-1" y="-361900"/>
            <a:ext cx="9144003" cy="6518663"/>
          </a:xfrm>
          <a:prstGeom prst="rect">
            <a:avLst/>
          </a:prstGeom>
          <a:noFill/>
          <a:ln>
            <a:noFill/>
          </a:ln>
        </p:spPr>
      </p:pic>
      <p:sp>
        <p:nvSpPr>
          <p:cNvPr id="49" name="Google Shape;49;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50" name="Google Shape;50;p8"/>
          <p:cNvGrpSpPr/>
          <p:nvPr/>
        </p:nvGrpSpPr>
        <p:grpSpPr>
          <a:xfrm rot="5400000">
            <a:off x="4173082" y="3083650"/>
            <a:ext cx="786600" cy="2666275"/>
            <a:chOff x="8357395" y="2343975"/>
            <a:chExt cx="786600" cy="2666275"/>
          </a:xfrm>
        </p:grpSpPr>
        <p:sp>
          <p:nvSpPr>
            <p:cNvPr id="51" name="Google Shape;51;p8"/>
            <p:cNvSpPr/>
            <p:nvPr/>
          </p:nvSpPr>
          <p:spPr>
            <a:xfrm>
              <a:off x="8357395" y="2343975"/>
              <a:ext cx="786600" cy="786900"/>
            </a:xfrm>
            <a:prstGeom prst="mathMultiply">
              <a:avLst>
                <a:gd fmla="val 23520" name="adj1"/>
              </a:avLst>
            </a:prstGeom>
            <a:noFill/>
            <a:ln cap="flat" cmpd="sng" w="9525">
              <a:solidFill>
                <a:srgbClr val="00AB8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p:nvPr/>
          </p:nvSpPr>
          <p:spPr>
            <a:xfrm>
              <a:off x="8357395" y="2970433"/>
              <a:ext cx="786600" cy="786900"/>
            </a:xfrm>
            <a:prstGeom prst="mathMultiply">
              <a:avLst>
                <a:gd fmla="val 23520" name="adj1"/>
              </a:avLst>
            </a:prstGeom>
            <a:noFill/>
            <a:ln cap="flat" cmpd="sng" w="9525">
              <a:solidFill>
                <a:srgbClr val="00AB8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a:off x="8357395" y="3596892"/>
              <a:ext cx="786600" cy="786900"/>
            </a:xfrm>
            <a:prstGeom prst="mathMultiply">
              <a:avLst>
                <a:gd fmla="val 23520" name="adj1"/>
              </a:avLst>
            </a:prstGeom>
            <a:noFill/>
            <a:ln cap="flat" cmpd="sng" w="9525">
              <a:solidFill>
                <a:srgbClr val="00AB8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a:off x="8357395" y="4223350"/>
              <a:ext cx="786600" cy="786900"/>
            </a:xfrm>
            <a:prstGeom prst="mathMultiply">
              <a:avLst>
                <a:gd fmla="val 23520" name="adj1"/>
              </a:avLst>
            </a:prstGeom>
            <a:noFill/>
            <a:ln cap="flat" cmpd="sng" w="9525">
              <a:solidFill>
                <a:srgbClr val="00AB8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pic>
        <p:nvPicPr>
          <p:cNvPr id="56" name="Google Shape;56;p9"/>
          <p:cNvPicPr preferRelativeResize="0"/>
          <p:nvPr/>
        </p:nvPicPr>
        <p:blipFill>
          <a:blip r:embed="rId2">
            <a:alphaModFix/>
          </a:blip>
          <a:stretch>
            <a:fillRect/>
          </a:stretch>
        </p:blipFill>
        <p:spPr>
          <a:xfrm>
            <a:off x="-1" y="-361900"/>
            <a:ext cx="9144003" cy="6518663"/>
          </a:xfrm>
          <a:prstGeom prst="rect">
            <a:avLst/>
          </a:prstGeom>
          <a:noFill/>
          <a:ln>
            <a:noFill/>
          </a:ln>
        </p:spPr>
      </p:pic>
      <p:pic>
        <p:nvPicPr>
          <p:cNvPr id="57" name="Google Shape;57;p9"/>
          <p:cNvPicPr preferRelativeResize="0"/>
          <p:nvPr/>
        </p:nvPicPr>
        <p:blipFill>
          <a:blip r:embed="rId3">
            <a:alphaModFix/>
          </a:blip>
          <a:stretch>
            <a:fillRect/>
          </a:stretch>
        </p:blipFill>
        <p:spPr>
          <a:xfrm flipH="1">
            <a:off x="-3615437" y="-361900"/>
            <a:ext cx="8812037" cy="6518674"/>
          </a:xfrm>
          <a:prstGeom prst="rect">
            <a:avLst/>
          </a:prstGeom>
          <a:noFill/>
          <a:ln>
            <a:noFill/>
          </a:ln>
        </p:spPr>
      </p:pic>
      <p:grpSp>
        <p:nvGrpSpPr>
          <p:cNvPr id="58" name="Google Shape;58;p9"/>
          <p:cNvGrpSpPr/>
          <p:nvPr/>
        </p:nvGrpSpPr>
        <p:grpSpPr>
          <a:xfrm rot="5400000">
            <a:off x="7055395" y="3156100"/>
            <a:ext cx="786600" cy="2666275"/>
            <a:chOff x="8357395" y="2343975"/>
            <a:chExt cx="786600" cy="2666275"/>
          </a:xfrm>
        </p:grpSpPr>
        <p:sp>
          <p:nvSpPr>
            <p:cNvPr id="59" name="Google Shape;59;p9"/>
            <p:cNvSpPr/>
            <p:nvPr/>
          </p:nvSpPr>
          <p:spPr>
            <a:xfrm>
              <a:off x="8357395" y="2343975"/>
              <a:ext cx="786600" cy="786900"/>
            </a:xfrm>
            <a:prstGeom prst="mathMultiply">
              <a:avLst>
                <a:gd fmla="val 23520" name="adj1"/>
              </a:avLst>
            </a:prstGeom>
            <a:noFill/>
            <a:ln cap="flat" cmpd="sng" w="9525">
              <a:solidFill>
                <a:srgbClr val="00AB8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p:nvPr/>
          </p:nvSpPr>
          <p:spPr>
            <a:xfrm>
              <a:off x="8357395" y="2970433"/>
              <a:ext cx="786600" cy="786900"/>
            </a:xfrm>
            <a:prstGeom prst="mathMultiply">
              <a:avLst>
                <a:gd fmla="val 23520" name="adj1"/>
              </a:avLst>
            </a:prstGeom>
            <a:noFill/>
            <a:ln cap="flat" cmpd="sng" w="9525">
              <a:solidFill>
                <a:srgbClr val="00AB8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p:nvPr/>
          </p:nvSpPr>
          <p:spPr>
            <a:xfrm>
              <a:off x="8357395" y="3596892"/>
              <a:ext cx="786600" cy="786900"/>
            </a:xfrm>
            <a:prstGeom prst="mathMultiply">
              <a:avLst>
                <a:gd fmla="val 23520" name="adj1"/>
              </a:avLst>
            </a:prstGeom>
            <a:noFill/>
            <a:ln cap="flat" cmpd="sng" w="9525">
              <a:solidFill>
                <a:srgbClr val="00AB8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p:nvPr/>
          </p:nvSpPr>
          <p:spPr>
            <a:xfrm>
              <a:off x="8357395" y="4223350"/>
              <a:ext cx="786600" cy="786900"/>
            </a:xfrm>
            <a:prstGeom prst="mathMultiply">
              <a:avLst>
                <a:gd fmla="val 23520" name="adj1"/>
              </a:avLst>
            </a:prstGeom>
            <a:noFill/>
            <a:ln cap="flat" cmpd="sng" w="9525">
              <a:solidFill>
                <a:srgbClr val="00AB8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3" name="Google Shape;63;p9"/>
          <p:cNvPicPr preferRelativeResize="0"/>
          <p:nvPr/>
        </p:nvPicPr>
        <p:blipFill>
          <a:blip r:embed="rId4">
            <a:alphaModFix/>
          </a:blip>
          <a:stretch>
            <a:fillRect/>
          </a:stretch>
        </p:blipFill>
        <p:spPr>
          <a:xfrm flipH="1">
            <a:off x="7092947" y="-628300"/>
            <a:ext cx="2675651" cy="2713550"/>
          </a:xfrm>
          <a:prstGeom prst="rect">
            <a:avLst/>
          </a:prstGeom>
          <a:noFill/>
          <a:ln>
            <a:noFill/>
          </a:ln>
        </p:spPr>
      </p:pic>
      <p:sp>
        <p:nvSpPr>
          <p:cNvPr id="64" name="Google Shape;6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5" name="Google Shape;6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pic>
        <p:nvPicPr>
          <p:cNvPr id="67" name="Google Shape;67;p10"/>
          <p:cNvPicPr preferRelativeResize="0"/>
          <p:nvPr/>
        </p:nvPicPr>
        <p:blipFill>
          <a:blip r:embed="rId2">
            <a:alphaModFix/>
          </a:blip>
          <a:stretch>
            <a:fillRect/>
          </a:stretch>
        </p:blipFill>
        <p:spPr>
          <a:xfrm>
            <a:off x="-1" y="-361900"/>
            <a:ext cx="9144003" cy="6518663"/>
          </a:xfrm>
          <a:prstGeom prst="rect">
            <a:avLst/>
          </a:prstGeom>
          <a:noFill/>
          <a:ln>
            <a:noFill/>
          </a:ln>
        </p:spPr>
      </p:pic>
      <p:sp>
        <p:nvSpPr>
          <p:cNvPr id="68" name="Google Shape;68;p10"/>
          <p:cNvSpPr txBox="1"/>
          <p:nvPr>
            <p:ph idx="1" type="body"/>
          </p:nvPr>
        </p:nvSpPr>
        <p:spPr>
          <a:xfrm>
            <a:off x="713225" y="395772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800"/>
              <a:buFont typeface="Aldrich"/>
              <a:buNone/>
              <a:defRPr sz="2800">
                <a:latin typeface="Aldrich"/>
                <a:ea typeface="Aldrich"/>
                <a:cs typeface="Aldrich"/>
                <a:sym typeface="Aldrich"/>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2"/>
            </a:gs>
            <a:gs pos="100000">
              <a:schemeClr val="dk2"/>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6450"/>
            <a:ext cx="7717500" cy="565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Aldrich"/>
              <a:buNone/>
              <a:defRPr b="1" sz="2800">
                <a:solidFill>
                  <a:schemeClr val="lt1"/>
                </a:solidFill>
                <a:latin typeface="Aldrich"/>
                <a:ea typeface="Aldrich"/>
                <a:cs typeface="Aldrich"/>
                <a:sym typeface="Aldrich"/>
              </a:defRPr>
            </a:lvl1pPr>
            <a:lvl2pPr lvl="1">
              <a:spcBef>
                <a:spcPts val="0"/>
              </a:spcBef>
              <a:spcAft>
                <a:spcPts val="0"/>
              </a:spcAft>
              <a:buClr>
                <a:schemeClr val="lt1"/>
              </a:buClr>
              <a:buSzPts val="2800"/>
              <a:buFont typeface="Aldrich"/>
              <a:buNone/>
              <a:defRPr b="1" sz="2800">
                <a:solidFill>
                  <a:schemeClr val="lt1"/>
                </a:solidFill>
                <a:latin typeface="Aldrich"/>
                <a:ea typeface="Aldrich"/>
                <a:cs typeface="Aldrich"/>
                <a:sym typeface="Aldrich"/>
              </a:defRPr>
            </a:lvl2pPr>
            <a:lvl3pPr lvl="2">
              <a:spcBef>
                <a:spcPts val="0"/>
              </a:spcBef>
              <a:spcAft>
                <a:spcPts val="0"/>
              </a:spcAft>
              <a:buClr>
                <a:schemeClr val="lt1"/>
              </a:buClr>
              <a:buSzPts val="2800"/>
              <a:buFont typeface="Aldrich"/>
              <a:buNone/>
              <a:defRPr b="1" sz="2800">
                <a:solidFill>
                  <a:schemeClr val="lt1"/>
                </a:solidFill>
                <a:latin typeface="Aldrich"/>
                <a:ea typeface="Aldrich"/>
                <a:cs typeface="Aldrich"/>
                <a:sym typeface="Aldrich"/>
              </a:defRPr>
            </a:lvl3pPr>
            <a:lvl4pPr lvl="3">
              <a:spcBef>
                <a:spcPts val="0"/>
              </a:spcBef>
              <a:spcAft>
                <a:spcPts val="0"/>
              </a:spcAft>
              <a:buClr>
                <a:schemeClr val="lt1"/>
              </a:buClr>
              <a:buSzPts val="2800"/>
              <a:buFont typeface="Aldrich"/>
              <a:buNone/>
              <a:defRPr b="1" sz="2800">
                <a:solidFill>
                  <a:schemeClr val="lt1"/>
                </a:solidFill>
                <a:latin typeface="Aldrich"/>
                <a:ea typeface="Aldrich"/>
                <a:cs typeface="Aldrich"/>
                <a:sym typeface="Aldrich"/>
              </a:defRPr>
            </a:lvl4pPr>
            <a:lvl5pPr lvl="4">
              <a:spcBef>
                <a:spcPts val="0"/>
              </a:spcBef>
              <a:spcAft>
                <a:spcPts val="0"/>
              </a:spcAft>
              <a:buClr>
                <a:schemeClr val="lt1"/>
              </a:buClr>
              <a:buSzPts val="2800"/>
              <a:buFont typeface="Aldrich"/>
              <a:buNone/>
              <a:defRPr b="1" sz="2800">
                <a:solidFill>
                  <a:schemeClr val="lt1"/>
                </a:solidFill>
                <a:latin typeface="Aldrich"/>
                <a:ea typeface="Aldrich"/>
                <a:cs typeface="Aldrich"/>
                <a:sym typeface="Aldrich"/>
              </a:defRPr>
            </a:lvl5pPr>
            <a:lvl6pPr lvl="5">
              <a:spcBef>
                <a:spcPts val="0"/>
              </a:spcBef>
              <a:spcAft>
                <a:spcPts val="0"/>
              </a:spcAft>
              <a:buClr>
                <a:schemeClr val="lt1"/>
              </a:buClr>
              <a:buSzPts val="2800"/>
              <a:buFont typeface="Aldrich"/>
              <a:buNone/>
              <a:defRPr b="1" sz="2800">
                <a:solidFill>
                  <a:schemeClr val="lt1"/>
                </a:solidFill>
                <a:latin typeface="Aldrich"/>
                <a:ea typeface="Aldrich"/>
                <a:cs typeface="Aldrich"/>
                <a:sym typeface="Aldrich"/>
              </a:defRPr>
            </a:lvl6pPr>
            <a:lvl7pPr lvl="6">
              <a:spcBef>
                <a:spcPts val="0"/>
              </a:spcBef>
              <a:spcAft>
                <a:spcPts val="0"/>
              </a:spcAft>
              <a:buClr>
                <a:schemeClr val="lt1"/>
              </a:buClr>
              <a:buSzPts val="2800"/>
              <a:buFont typeface="Aldrich"/>
              <a:buNone/>
              <a:defRPr b="1" sz="2800">
                <a:solidFill>
                  <a:schemeClr val="lt1"/>
                </a:solidFill>
                <a:latin typeface="Aldrich"/>
                <a:ea typeface="Aldrich"/>
                <a:cs typeface="Aldrich"/>
                <a:sym typeface="Aldrich"/>
              </a:defRPr>
            </a:lvl7pPr>
            <a:lvl8pPr lvl="7">
              <a:spcBef>
                <a:spcPts val="0"/>
              </a:spcBef>
              <a:spcAft>
                <a:spcPts val="0"/>
              </a:spcAft>
              <a:buClr>
                <a:schemeClr val="lt1"/>
              </a:buClr>
              <a:buSzPts val="2800"/>
              <a:buFont typeface="Aldrich"/>
              <a:buNone/>
              <a:defRPr b="1" sz="2800">
                <a:solidFill>
                  <a:schemeClr val="lt1"/>
                </a:solidFill>
                <a:latin typeface="Aldrich"/>
                <a:ea typeface="Aldrich"/>
                <a:cs typeface="Aldrich"/>
                <a:sym typeface="Aldrich"/>
              </a:defRPr>
            </a:lvl8pPr>
            <a:lvl9pPr lvl="8">
              <a:spcBef>
                <a:spcPts val="0"/>
              </a:spcBef>
              <a:spcAft>
                <a:spcPts val="0"/>
              </a:spcAft>
              <a:buClr>
                <a:schemeClr val="lt1"/>
              </a:buClr>
              <a:buSzPts val="2800"/>
              <a:buFont typeface="Aldrich"/>
              <a:buNone/>
              <a:defRPr b="1" sz="2800">
                <a:solidFill>
                  <a:schemeClr val="lt1"/>
                </a:solidFill>
                <a:latin typeface="Aldrich"/>
                <a:ea typeface="Aldrich"/>
                <a:cs typeface="Aldrich"/>
                <a:sym typeface="Aldrich"/>
              </a:defRPr>
            </a:lvl9pPr>
          </a:lstStyle>
          <a:p/>
        </p:txBody>
      </p:sp>
      <p:sp>
        <p:nvSpPr>
          <p:cNvPr id="7" name="Google Shape;7;p1"/>
          <p:cNvSpPr txBox="1"/>
          <p:nvPr>
            <p:ph idx="1" type="body"/>
          </p:nvPr>
        </p:nvSpPr>
        <p:spPr>
          <a:xfrm>
            <a:off x="713225" y="1310975"/>
            <a:ext cx="7717500" cy="32961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1pPr>
            <a:lvl2pPr indent="-317500" lvl="1" marL="9144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2pPr>
            <a:lvl3pPr indent="-317500" lvl="2" marL="13716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3pPr>
            <a:lvl4pPr indent="-317500" lvl="3" marL="18288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4pPr>
            <a:lvl5pPr indent="-317500" lvl="4" marL="22860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5pPr>
            <a:lvl6pPr indent="-317500" lvl="5" marL="27432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6pPr>
            <a:lvl7pPr indent="-317500" lvl="6" marL="32004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7pPr>
            <a:lvl8pPr indent="-317500" lvl="7" marL="36576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8pPr>
            <a:lvl9pPr indent="-317500" lvl="8" marL="41148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74" name="Shape 74"/>
        <p:cNvGrpSpPr/>
        <p:nvPr/>
      </p:nvGrpSpPr>
      <p:grpSpPr>
        <a:xfrm>
          <a:off x="0" y="0"/>
          <a:ext cx="0" cy="0"/>
          <a:chOff x="0" y="0"/>
          <a:chExt cx="0" cy="0"/>
        </a:xfrm>
      </p:grpSpPr>
      <p:sp>
        <p:nvSpPr>
          <p:cNvPr id="75" name="Google Shape;75;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76" name="Google Shape;76;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s://about.gitlab.com/topics/ci-cd/" TargetMode="External"/><Relationship Id="rId4" Type="http://schemas.openxmlformats.org/officeDocument/2006/relationships/hyperlink" Target="https://www.redhat.com/en/topics/devops/what-cicd-pipeline" TargetMode="External"/><Relationship Id="rId5" Type="http://schemas.openxmlformats.org/officeDocument/2006/relationships/hyperlink" Target="https://www.ibm.com/cloud/blog/ci-cd-pipeline" TargetMode="External"/><Relationship Id="rId6" Type="http://schemas.openxmlformats.org/officeDocument/2006/relationships/hyperlink" Target="https://slidesgo.com/theme/software-testing-company-infographics#search-futuristic&amp;position-12&amp;results-236&amp;rs=searc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5"/>
          <p:cNvPicPr preferRelativeResize="0"/>
          <p:nvPr/>
        </p:nvPicPr>
        <p:blipFill>
          <a:blip r:embed="rId3">
            <a:alphaModFix/>
          </a:blip>
          <a:stretch>
            <a:fillRect/>
          </a:stretch>
        </p:blipFill>
        <p:spPr>
          <a:xfrm rot="10800000">
            <a:off x="6598325" y="-2798065"/>
            <a:ext cx="7657249" cy="8935624"/>
          </a:xfrm>
          <a:prstGeom prst="rect">
            <a:avLst/>
          </a:prstGeom>
          <a:noFill/>
          <a:ln>
            <a:noFill/>
          </a:ln>
        </p:spPr>
      </p:pic>
      <p:sp>
        <p:nvSpPr>
          <p:cNvPr id="83" name="Google Shape;83;p15"/>
          <p:cNvSpPr txBox="1"/>
          <p:nvPr>
            <p:ph type="ctrTitle"/>
          </p:nvPr>
        </p:nvSpPr>
        <p:spPr>
          <a:xfrm>
            <a:off x="2092225" y="873680"/>
            <a:ext cx="4959300" cy="291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600"/>
              <a:t>Understanding</a:t>
            </a:r>
            <a:endParaRPr sz="4600"/>
          </a:p>
          <a:p>
            <a:pPr indent="0" lvl="0" marL="0" rtl="0" algn="ctr">
              <a:spcBef>
                <a:spcPts val="0"/>
              </a:spcBef>
              <a:spcAft>
                <a:spcPts val="0"/>
              </a:spcAft>
              <a:buNone/>
            </a:pPr>
            <a:r>
              <a:rPr lang="en" sz="4600"/>
              <a:t>CI/CD</a:t>
            </a:r>
            <a:br>
              <a:rPr lang="en" sz="4600"/>
            </a:br>
            <a:r>
              <a:rPr lang="en" sz="4600"/>
              <a:t>Pipelines</a:t>
            </a:r>
            <a:endParaRPr b="0" sz="4000"/>
          </a:p>
        </p:txBody>
      </p:sp>
      <p:sp>
        <p:nvSpPr>
          <p:cNvPr id="84" name="Google Shape;84;p15"/>
          <p:cNvSpPr txBox="1"/>
          <p:nvPr>
            <p:ph idx="1" type="subTitle"/>
          </p:nvPr>
        </p:nvSpPr>
        <p:spPr>
          <a:xfrm>
            <a:off x="2092475" y="3890443"/>
            <a:ext cx="4959300" cy="47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By Edwin Choi</a:t>
            </a:r>
            <a:endParaRPr/>
          </a:p>
        </p:txBody>
      </p:sp>
      <p:pic>
        <p:nvPicPr>
          <p:cNvPr id="85" name="Google Shape;85;p15"/>
          <p:cNvPicPr preferRelativeResize="0"/>
          <p:nvPr/>
        </p:nvPicPr>
        <p:blipFill>
          <a:blip r:embed="rId4">
            <a:alphaModFix/>
          </a:blip>
          <a:stretch>
            <a:fillRect/>
          </a:stretch>
        </p:blipFill>
        <p:spPr>
          <a:xfrm flipH="1" rot="-5400000">
            <a:off x="-2385215" y="-260920"/>
            <a:ext cx="4916874" cy="3637250"/>
          </a:xfrm>
          <a:prstGeom prst="rect">
            <a:avLst/>
          </a:prstGeom>
          <a:noFill/>
          <a:ln>
            <a:noFill/>
          </a:ln>
        </p:spPr>
      </p:pic>
      <p:pic>
        <p:nvPicPr>
          <p:cNvPr id="86" name="Google Shape;86;p15"/>
          <p:cNvPicPr preferRelativeResize="0"/>
          <p:nvPr/>
        </p:nvPicPr>
        <p:blipFill>
          <a:blip r:embed="rId4">
            <a:alphaModFix/>
          </a:blip>
          <a:stretch>
            <a:fillRect/>
          </a:stretch>
        </p:blipFill>
        <p:spPr>
          <a:xfrm rot="-5400000">
            <a:off x="-2385215" y="1767155"/>
            <a:ext cx="4916874" cy="3637250"/>
          </a:xfrm>
          <a:prstGeom prst="rect">
            <a:avLst/>
          </a:prstGeom>
          <a:noFill/>
          <a:ln>
            <a:noFill/>
          </a:ln>
        </p:spPr>
      </p:pic>
      <p:grpSp>
        <p:nvGrpSpPr>
          <p:cNvPr id="87" name="Google Shape;87;p15"/>
          <p:cNvGrpSpPr/>
          <p:nvPr/>
        </p:nvGrpSpPr>
        <p:grpSpPr>
          <a:xfrm>
            <a:off x="1483569" y="3153493"/>
            <a:ext cx="1120875" cy="554100"/>
            <a:chOff x="439750" y="360325"/>
            <a:chExt cx="1120875" cy="554100"/>
          </a:xfrm>
        </p:grpSpPr>
        <p:sp>
          <p:nvSpPr>
            <p:cNvPr id="88" name="Google Shape;88;p15"/>
            <p:cNvSpPr/>
            <p:nvPr/>
          </p:nvSpPr>
          <p:spPr>
            <a:xfrm>
              <a:off x="439750" y="360325"/>
              <a:ext cx="600900" cy="554100"/>
            </a:xfrm>
            <a:prstGeom prst="chevron">
              <a:avLst>
                <a:gd fmla="val 50000"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959725" y="360325"/>
              <a:ext cx="600900" cy="554100"/>
            </a:xfrm>
            <a:prstGeom prst="chevron">
              <a:avLst>
                <a:gd fmla="val 50000"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15"/>
          <p:cNvGrpSpPr/>
          <p:nvPr/>
        </p:nvGrpSpPr>
        <p:grpSpPr>
          <a:xfrm rot="-5400000">
            <a:off x="6824815" y="2053514"/>
            <a:ext cx="786600" cy="1413358"/>
            <a:chOff x="8357395" y="3596892"/>
            <a:chExt cx="786600" cy="1413358"/>
          </a:xfrm>
        </p:grpSpPr>
        <p:sp>
          <p:nvSpPr>
            <p:cNvPr id="91" name="Google Shape;91;p15"/>
            <p:cNvSpPr/>
            <p:nvPr/>
          </p:nvSpPr>
          <p:spPr>
            <a:xfrm>
              <a:off x="8357395" y="4223350"/>
              <a:ext cx="786600" cy="786900"/>
            </a:xfrm>
            <a:prstGeom prst="mathMultiply">
              <a:avLst>
                <a:gd fmla="val 23520" name="adj1"/>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8357395" y="3596892"/>
              <a:ext cx="786600" cy="786900"/>
            </a:xfrm>
            <a:prstGeom prst="mathMultiply">
              <a:avLst>
                <a:gd fmla="val 23520" name="adj1"/>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713225" y="536450"/>
            <a:ext cx="7717500" cy="56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Continuous Deployment (CD)</a:t>
            </a:r>
            <a:endParaRPr/>
          </a:p>
        </p:txBody>
      </p:sp>
      <p:grpSp>
        <p:nvGrpSpPr>
          <p:cNvPr id="208" name="Google Shape;208;p24"/>
          <p:cNvGrpSpPr/>
          <p:nvPr/>
        </p:nvGrpSpPr>
        <p:grpSpPr>
          <a:xfrm>
            <a:off x="757333" y="1183200"/>
            <a:ext cx="1853150" cy="3180800"/>
            <a:chOff x="757350" y="1168775"/>
            <a:chExt cx="2465279" cy="3180800"/>
          </a:xfrm>
        </p:grpSpPr>
        <p:sp>
          <p:nvSpPr>
            <p:cNvPr id="209" name="Google Shape;209;p24"/>
            <p:cNvSpPr/>
            <p:nvPr/>
          </p:nvSpPr>
          <p:spPr>
            <a:xfrm>
              <a:off x="757350" y="2059075"/>
              <a:ext cx="2460600" cy="2290500"/>
            </a:xfrm>
            <a:prstGeom prst="roundRect">
              <a:avLst>
                <a:gd fmla="val 0" name="adj"/>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000"/>
                </a:spcBef>
                <a:spcAft>
                  <a:spcPts val="0"/>
                </a:spcAft>
                <a:buNone/>
              </a:pPr>
              <a:r>
                <a:rPr lang="en">
                  <a:solidFill>
                    <a:schemeClr val="lt1"/>
                  </a:solidFill>
                  <a:latin typeface="Advent Pro Medium"/>
                  <a:ea typeface="Advent Pro Medium"/>
                  <a:cs typeface="Advent Pro Medium"/>
                  <a:sym typeface="Advent Pro Medium"/>
                </a:rPr>
                <a:t>The CD pipeline deploys the built artifacts to a staging environment, which is similar to the production environment. </a:t>
              </a:r>
              <a:endParaRPr>
                <a:solidFill>
                  <a:schemeClr val="lt1"/>
                </a:solidFill>
                <a:latin typeface="Advent Pro Medium"/>
                <a:ea typeface="Advent Pro Medium"/>
                <a:cs typeface="Advent Pro Medium"/>
                <a:sym typeface="Advent Pro Medium"/>
              </a:endParaRPr>
            </a:p>
            <a:p>
              <a:pPr indent="0" lvl="0" marL="0" rtl="0" algn="l">
                <a:spcBef>
                  <a:spcPts val="1000"/>
                </a:spcBef>
                <a:spcAft>
                  <a:spcPts val="1000"/>
                </a:spcAft>
                <a:buNone/>
              </a:pPr>
              <a:r>
                <a:rPr lang="en">
                  <a:solidFill>
                    <a:schemeClr val="lt1"/>
                  </a:solidFill>
                  <a:latin typeface="Advent Pro Medium"/>
                  <a:ea typeface="Advent Pro Medium"/>
                  <a:cs typeface="Advent Pro Medium"/>
                  <a:sym typeface="Advent Pro Medium"/>
                </a:rPr>
                <a:t>It is here that additional tests are performed.</a:t>
              </a:r>
              <a:br>
                <a:rPr lang="en">
                  <a:solidFill>
                    <a:schemeClr val="lt1"/>
                  </a:solidFill>
                  <a:latin typeface="Advent Pro Medium"/>
                  <a:ea typeface="Advent Pro Medium"/>
                  <a:cs typeface="Advent Pro Medium"/>
                  <a:sym typeface="Advent Pro Medium"/>
                </a:rPr>
              </a:br>
              <a:r>
                <a:rPr lang="en">
                  <a:solidFill>
                    <a:schemeClr val="lt1"/>
                  </a:solidFill>
                  <a:latin typeface="Advent Pro Medium"/>
                  <a:ea typeface="Advent Pro Medium"/>
                  <a:cs typeface="Advent Pro Medium"/>
                  <a:sym typeface="Advent Pro Medium"/>
                </a:rPr>
                <a:t>(ie. integration, load, etc)</a:t>
              </a:r>
              <a:endParaRPr>
                <a:solidFill>
                  <a:schemeClr val="lt1"/>
                </a:solidFill>
                <a:latin typeface="Advent Pro Medium"/>
                <a:ea typeface="Advent Pro Medium"/>
                <a:cs typeface="Advent Pro Medium"/>
                <a:sym typeface="Advent Pro Medium"/>
              </a:endParaRPr>
            </a:p>
          </p:txBody>
        </p:sp>
        <p:sp>
          <p:nvSpPr>
            <p:cNvPr id="210" name="Google Shape;210;p24"/>
            <p:cNvSpPr/>
            <p:nvPr/>
          </p:nvSpPr>
          <p:spPr>
            <a:xfrm>
              <a:off x="762029" y="1168775"/>
              <a:ext cx="2460600" cy="767400"/>
            </a:xfrm>
            <a:prstGeom prst="roundRect">
              <a:avLst>
                <a:gd fmla="val 0" name="adj"/>
              </a:avLst>
            </a:prstGeom>
            <a:noFill/>
            <a:ln cap="flat" cmpd="sng" w="9525">
              <a:solidFill>
                <a:schemeClr val="accent1"/>
              </a:solidFill>
              <a:prstDash val="solid"/>
              <a:round/>
              <a:headEnd len="sm" w="sm" type="none"/>
              <a:tailEnd len="sm" w="sm" type="none"/>
            </a:ln>
          </p:spPr>
          <p:txBody>
            <a:bodyPr anchorCtr="0" anchor="ctr" bIns="18287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Aldrich"/>
                  <a:ea typeface="Aldrich"/>
                  <a:cs typeface="Aldrich"/>
                  <a:sym typeface="Aldrich"/>
                </a:rPr>
                <a:t>Staging Environment</a:t>
              </a:r>
              <a:endParaRPr sz="1800">
                <a:solidFill>
                  <a:schemeClr val="accent1"/>
                </a:solidFill>
                <a:latin typeface="Aldrich"/>
                <a:ea typeface="Aldrich"/>
                <a:cs typeface="Aldrich"/>
                <a:sym typeface="Aldrich"/>
              </a:endParaRPr>
            </a:p>
          </p:txBody>
        </p:sp>
      </p:grpSp>
      <p:grpSp>
        <p:nvGrpSpPr>
          <p:cNvPr id="211" name="Google Shape;211;p24"/>
          <p:cNvGrpSpPr/>
          <p:nvPr/>
        </p:nvGrpSpPr>
        <p:grpSpPr>
          <a:xfrm>
            <a:off x="2698250" y="1183200"/>
            <a:ext cx="1851372" cy="3180800"/>
            <a:chOff x="3339387" y="1168775"/>
            <a:chExt cx="2462913" cy="3180800"/>
          </a:xfrm>
        </p:grpSpPr>
        <p:sp>
          <p:nvSpPr>
            <p:cNvPr id="212" name="Google Shape;212;p24"/>
            <p:cNvSpPr/>
            <p:nvPr/>
          </p:nvSpPr>
          <p:spPr>
            <a:xfrm>
              <a:off x="3339387" y="1168775"/>
              <a:ext cx="2460600" cy="767400"/>
            </a:xfrm>
            <a:prstGeom prst="roundRect">
              <a:avLst>
                <a:gd fmla="val 0" name="adj"/>
              </a:avLst>
            </a:prstGeom>
            <a:noFill/>
            <a:ln cap="flat" cmpd="sng" w="9525">
              <a:solidFill>
                <a:schemeClr val="accent1"/>
              </a:solidFill>
              <a:prstDash val="solid"/>
              <a:round/>
              <a:headEnd len="sm" w="sm" type="none"/>
              <a:tailEnd len="sm" w="sm" type="none"/>
            </a:ln>
          </p:spPr>
          <p:txBody>
            <a:bodyPr anchorCtr="0" anchor="ctr" bIns="18287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Aldrich"/>
                  <a:ea typeface="Aldrich"/>
                  <a:cs typeface="Aldrich"/>
                  <a:sym typeface="Aldrich"/>
                </a:rPr>
                <a:t>Security Scanning</a:t>
              </a:r>
              <a:endParaRPr sz="1800">
                <a:solidFill>
                  <a:schemeClr val="accent1"/>
                </a:solidFill>
                <a:latin typeface="Aldrich"/>
                <a:ea typeface="Aldrich"/>
                <a:cs typeface="Aldrich"/>
                <a:sym typeface="Aldrich"/>
              </a:endParaRPr>
            </a:p>
          </p:txBody>
        </p:sp>
        <p:sp>
          <p:nvSpPr>
            <p:cNvPr id="213" name="Google Shape;213;p24"/>
            <p:cNvSpPr/>
            <p:nvPr/>
          </p:nvSpPr>
          <p:spPr>
            <a:xfrm>
              <a:off x="3341700" y="2059075"/>
              <a:ext cx="2460600" cy="2290500"/>
            </a:xfrm>
            <a:prstGeom prst="roundRect">
              <a:avLst>
                <a:gd fmla="val 0" name="adj"/>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000"/>
                </a:spcBef>
                <a:spcAft>
                  <a:spcPts val="0"/>
                </a:spcAft>
                <a:buNone/>
              </a:pPr>
              <a:r>
                <a:rPr lang="en">
                  <a:solidFill>
                    <a:schemeClr val="lt1"/>
                  </a:solidFill>
                  <a:latin typeface="Advent Pro Medium"/>
                  <a:ea typeface="Advent Pro Medium"/>
                  <a:cs typeface="Advent Pro Medium"/>
                  <a:sym typeface="Advent Pro Medium"/>
                </a:rPr>
                <a:t>Security tools like SAST and DAST are used to identify vulnerabilities and ensure the app meets security needs.</a:t>
              </a:r>
              <a:endParaRPr>
                <a:solidFill>
                  <a:schemeClr val="lt1"/>
                </a:solidFill>
                <a:latin typeface="Advent Pro Medium"/>
                <a:ea typeface="Advent Pro Medium"/>
                <a:cs typeface="Advent Pro Medium"/>
                <a:sym typeface="Advent Pro Medium"/>
              </a:endParaRPr>
            </a:p>
            <a:p>
              <a:pPr indent="0" lvl="0" marL="0" rtl="0" algn="l">
                <a:spcBef>
                  <a:spcPts val="1000"/>
                </a:spcBef>
                <a:spcAft>
                  <a:spcPts val="1000"/>
                </a:spcAft>
                <a:buNone/>
              </a:pPr>
              <a:r>
                <a:rPr lang="en">
                  <a:solidFill>
                    <a:schemeClr val="lt1"/>
                  </a:solidFill>
                  <a:latin typeface="Advent Pro Medium"/>
                  <a:ea typeface="Advent Pro Medium"/>
                  <a:cs typeface="Advent Pro Medium"/>
                  <a:sym typeface="Advent Pro Medium"/>
                </a:rPr>
                <a:t>(S)(D)AST: application security testing, </a:t>
              </a:r>
              <a:r>
                <a:rPr b="1" lang="en">
                  <a:solidFill>
                    <a:schemeClr val="lt1"/>
                  </a:solidFill>
                  <a:latin typeface="Advent Pro"/>
                  <a:ea typeface="Advent Pro"/>
                  <a:cs typeface="Advent Pro"/>
                  <a:sym typeface="Advent Pro"/>
                </a:rPr>
                <a:t>static</a:t>
              </a:r>
              <a:r>
                <a:rPr lang="en">
                  <a:solidFill>
                    <a:schemeClr val="lt1"/>
                  </a:solidFill>
                  <a:latin typeface="Advent Pro Medium"/>
                  <a:ea typeface="Advent Pro Medium"/>
                  <a:cs typeface="Advent Pro Medium"/>
                  <a:sym typeface="Advent Pro Medium"/>
                </a:rPr>
                <a:t> or </a:t>
              </a:r>
              <a:r>
                <a:rPr b="1" lang="en">
                  <a:solidFill>
                    <a:schemeClr val="lt1"/>
                  </a:solidFill>
                  <a:latin typeface="Advent Pro"/>
                  <a:ea typeface="Advent Pro"/>
                  <a:cs typeface="Advent Pro"/>
                  <a:sym typeface="Advent Pro"/>
                </a:rPr>
                <a:t>dynamic</a:t>
              </a:r>
              <a:endParaRPr b="1">
                <a:solidFill>
                  <a:schemeClr val="lt1"/>
                </a:solidFill>
                <a:latin typeface="Advent Pro"/>
                <a:ea typeface="Advent Pro"/>
                <a:cs typeface="Advent Pro"/>
                <a:sym typeface="Advent Pro"/>
              </a:endParaRPr>
            </a:p>
          </p:txBody>
        </p:sp>
      </p:grpSp>
      <p:grpSp>
        <p:nvGrpSpPr>
          <p:cNvPr id="214" name="Google Shape;214;p24"/>
          <p:cNvGrpSpPr/>
          <p:nvPr/>
        </p:nvGrpSpPr>
        <p:grpSpPr>
          <a:xfrm>
            <a:off x="4637050" y="1183200"/>
            <a:ext cx="1855228" cy="3180800"/>
            <a:chOff x="5918607" y="1168775"/>
            <a:chExt cx="2468043" cy="3180800"/>
          </a:xfrm>
        </p:grpSpPr>
        <p:sp>
          <p:nvSpPr>
            <p:cNvPr id="215" name="Google Shape;215;p24"/>
            <p:cNvSpPr/>
            <p:nvPr/>
          </p:nvSpPr>
          <p:spPr>
            <a:xfrm>
              <a:off x="5918607" y="1168775"/>
              <a:ext cx="2460600" cy="781800"/>
            </a:xfrm>
            <a:prstGeom prst="roundRect">
              <a:avLst>
                <a:gd fmla="val 0" name="adj"/>
              </a:avLst>
            </a:prstGeom>
            <a:noFill/>
            <a:ln cap="flat" cmpd="sng" w="9525">
              <a:solidFill>
                <a:schemeClr val="accent1"/>
              </a:solidFill>
              <a:prstDash val="solid"/>
              <a:round/>
              <a:headEnd len="sm" w="sm" type="none"/>
              <a:tailEnd len="sm" w="sm" type="none"/>
            </a:ln>
          </p:spPr>
          <p:txBody>
            <a:bodyPr anchorCtr="0" anchor="ctr" bIns="18287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Aldrich"/>
                  <a:ea typeface="Aldrich"/>
                  <a:cs typeface="Aldrich"/>
                  <a:sym typeface="Aldrich"/>
                </a:rPr>
                <a:t>UAT</a:t>
              </a:r>
              <a:endParaRPr sz="1800">
                <a:solidFill>
                  <a:schemeClr val="accent1"/>
                </a:solidFill>
                <a:latin typeface="Aldrich"/>
                <a:ea typeface="Aldrich"/>
                <a:cs typeface="Aldrich"/>
                <a:sym typeface="Aldrich"/>
              </a:endParaRPr>
            </a:p>
          </p:txBody>
        </p:sp>
        <p:sp>
          <p:nvSpPr>
            <p:cNvPr id="216" name="Google Shape;216;p24"/>
            <p:cNvSpPr/>
            <p:nvPr/>
          </p:nvSpPr>
          <p:spPr>
            <a:xfrm>
              <a:off x="5926050" y="2059075"/>
              <a:ext cx="2460600" cy="2290500"/>
            </a:xfrm>
            <a:prstGeom prst="roundRect">
              <a:avLst>
                <a:gd fmla="val 0" name="adj"/>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000"/>
                </a:spcBef>
                <a:spcAft>
                  <a:spcPts val="1000"/>
                </a:spcAft>
                <a:buNone/>
              </a:pPr>
              <a:r>
                <a:rPr lang="en">
                  <a:solidFill>
                    <a:schemeClr val="lt1"/>
                  </a:solidFill>
                  <a:latin typeface="Advent Pro Medium"/>
                  <a:ea typeface="Advent Pro Medium"/>
                  <a:cs typeface="Advent Pro Medium"/>
                  <a:sym typeface="Advent Pro Medium"/>
                </a:rPr>
                <a:t>User application testing, or UAT, is where the staging environment may become accessible to end-users for further validation.</a:t>
              </a:r>
              <a:endParaRPr>
                <a:solidFill>
                  <a:schemeClr val="lt1"/>
                </a:solidFill>
                <a:latin typeface="Advent Pro Medium"/>
                <a:ea typeface="Advent Pro Medium"/>
                <a:cs typeface="Advent Pro Medium"/>
                <a:sym typeface="Advent Pro Medium"/>
              </a:endParaRPr>
            </a:p>
          </p:txBody>
        </p:sp>
      </p:grpSp>
      <p:cxnSp>
        <p:nvCxnSpPr>
          <p:cNvPr id="217" name="Google Shape;217;p24"/>
          <p:cNvCxnSpPr>
            <a:stCxn id="210" idx="3"/>
            <a:endCxn id="212" idx="1"/>
          </p:cNvCxnSpPr>
          <p:nvPr/>
        </p:nvCxnSpPr>
        <p:spPr>
          <a:xfrm>
            <a:off x="2610483" y="1566900"/>
            <a:ext cx="87900" cy="0"/>
          </a:xfrm>
          <a:prstGeom prst="straightConnector1">
            <a:avLst/>
          </a:prstGeom>
          <a:noFill/>
          <a:ln cap="flat" cmpd="sng" w="9525">
            <a:solidFill>
              <a:schemeClr val="accent1"/>
            </a:solidFill>
            <a:prstDash val="solid"/>
            <a:round/>
            <a:headEnd len="med" w="med" type="none"/>
            <a:tailEnd len="med" w="med" type="none"/>
          </a:ln>
        </p:spPr>
      </p:cxnSp>
      <p:grpSp>
        <p:nvGrpSpPr>
          <p:cNvPr id="218" name="Google Shape;218;p24"/>
          <p:cNvGrpSpPr/>
          <p:nvPr/>
        </p:nvGrpSpPr>
        <p:grpSpPr>
          <a:xfrm>
            <a:off x="6579700" y="1183200"/>
            <a:ext cx="1851035" cy="3180800"/>
            <a:chOff x="5924185" y="1168775"/>
            <a:chExt cx="2462465" cy="3180800"/>
          </a:xfrm>
        </p:grpSpPr>
        <p:sp>
          <p:nvSpPr>
            <p:cNvPr id="219" name="Google Shape;219;p24"/>
            <p:cNvSpPr/>
            <p:nvPr/>
          </p:nvSpPr>
          <p:spPr>
            <a:xfrm>
              <a:off x="5924185" y="1168775"/>
              <a:ext cx="2460600" cy="778200"/>
            </a:xfrm>
            <a:prstGeom prst="roundRect">
              <a:avLst>
                <a:gd fmla="val 0" name="adj"/>
              </a:avLst>
            </a:prstGeom>
            <a:noFill/>
            <a:ln cap="flat" cmpd="sng" w="9525">
              <a:solidFill>
                <a:schemeClr val="accent1"/>
              </a:solidFill>
              <a:prstDash val="solid"/>
              <a:round/>
              <a:headEnd len="sm" w="sm" type="none"/>
              <a:tailEnd len="sm" w="sm" type="none"/>
            </a:ln>
          </p:spPr>
          <p:txBody>
            <a:bodyPr anchorCtr="0" anchor="ctr" bIns="18287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Aldrich"/>
                  <a:ea typeface="Aldrich"/>
                  <a:cs typeface="Aldrich"/>
                  <a:sym typeface="Aldrich"/>
                </a:rPr>
                <a:t>Approval Gates</a:t>
              </a:r>
              <a:endParaRPr sz="1800">
                <a:solidFill>
                  <a:schemeClr val="accent1"/>
                </a:solidFill>
                <a:latin typeface="Aldrich"/>
                <a:ea typeface="Aldrich"/>
                <a:cs typeface="Aldrich"/>
                <a:sym typeface="Aldrich"/>
              </a:endParaRPr>
            </a:p>
          </p:txBody>
        </p:sp>
        <p:sp>
          <p:nvSpPr>
            <p:cNvPr id="220" name="Google Shape;220;p24"/>
            <p:cNvSpPr/>
            <p:nvPr/>
          </p:nvSpPr>
          <p:spPr>
            <a:xfrm>
              <a:off x="5926050" y="2059075"/>
              <a:ext cx="2460600" cy="2290500"/>
            </a:xfrm>
            <a:prstGeom prst="roundRect">
              <a:avLst>
                <a:gd fmla="val 0" name="adj"/>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000"/>
                </a:spcBef>
                <a:spcAft>
                  <a:spcPts val="1000"/>
                </a:spcAft>
                <a:buNone/>
              </a:pPr>
              <a:r>
                <a:rPr lang="en">
                  <a:solidFill>
                    <a:schemeClr val="lt1"/>
                  </a:solidFill>
                  <a:latin typeface="Advent Pro Medium"/>
                  <a:ea typeface="Advent Pro Medium"/>
                  <a:cs typeface="Advent Pro Medium"/>
                  <a:sym typeface="Advent Pro Medium"/>
                </a:rPr>
                <a:t>In some cases, manual approvals may be required at specific stages before the app can progress into production.</a:t>
              </a:r>
              <a:endParaRPr>
                <a:solidFill>
                  <a:schemeClr val="lt1"/>
                </a:solidFill>
                <a:latin typeface="Advent Pro Medium"/>
                <a:ea typeface="Advent Pro Medium"/>
                <a:cs typeface="Advent Pro Medium"/>
                <a:sym typeface="Advent Pro Medium"/>
              </a:endParaRPr>
            </a:p>
          </p:txBody>
        </p:sp>
      </p:grpSp>
      <p:cxnSp>
        <p:nvCxnSpPr>
          <p:cNvPr id="221" name="Google Shape;221;p24"/>
          <p:cNvCxnSpPr>
            <a:endCxn id="219" idx="1"/>
          </p:cNvCxnSpPr>
          <p:nvPr/>
        </p:nvCxnSpPr>
        <p:spPr>
          <a:xfrm>
            <a:off x="6490300" y="1572300"/>
            <a:ext cx="89400" cy="0"/>
          </a:xfrm>
          <a:prstGeom prst="straightConnector1">
            <a:avLst/>
          </a:prstGeom>
          <a:noFill/>
          <a:ln cap="flat" cmpd="sng" w="9525">
            <a:solidFill>
              <a:schemeClr val="accent1"/>
            </a:solidFill>
            <a:prstDash val="solid"/>
            <a:round/>
            <a:headEnd len="med" w="med" type="none"/>
            <a:tailEnd len="med" w="med" type="none"/>
          </a:ln>
        </p:spPr>
      </p:cxnSp>
      <p:cxnSp>
        <p:nvCxnSpPr>
          <p:cNvPr id="222" name="Google Shape;222;p24"/>
          <p:cNvCxnSpPr/>
          <p:nvPr/>
        </p:nvCxnSpPr>
        <p:spPr>
          <a:xfrm>
            <a:off x="4550388" y="1566900"/>
            <a:ext cx="89400" cy="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p:nvPr/>
        </p:nvSpPr>
        <p:spPr>
          <a:xfrm>
            <a:off x="2063564" y="1181400"/>
            <a:ext cx="2445000" cy="3186900"/>
          </a:xfrm>
          <a:prstGeom prst="roundRect">
            <a:avLst>
              <a:gd fmla="val 0" name="adj"/>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000"/>
              </a:spcBef>
              <a:spcAft>
                <a:spcPts val="1000"/>
              </a:spcAft>
              <a:buNone/>
            </a:pPr>
            <a:r>
              <a:rPr lang="en">
                <a:solidFill>
                  <a:schemeClr val="lt1"/>
                </a:solidFill>
                <a:latin typeface="Advent Pro Medium"/>
                <a:ea typeface="Advent Pro Medium"/>
                <a:cs typeface="Advent Pro Medium"/>
                <a:sym typeface="Advent Pro Medium"/>
              </a:rPr>
              <a:t>Once all the necessary tests and approvals have been successfully completed, the CD pipeline deploys the tested and validated artifacts to the production environment.</a:t>
            </a:r>
            <a:endParaRPr>
              <a:solidFill>
                <a:schemeClr val="lt1"/>
              </a:solidFill>
              <a:latin typeface="Advent Pro Medium"/>
              <a:ea typeface="Advent Pro Medium"/>
              <a:cs typeface="Advent Pro Medium"/>
              <a:sym typeface="Advent Pro Medium"/>
            </a:endParaRPr>
          </a:p>
        </p:txBody>
      </p:sp>
      <p:sp>
        <p:nvSpPr>
          <p:cNvPr id="228" name="Google Shape;228;p25"/>
          <p:cNvSpPr txBox="1"/>
          <p:nvPr>
            <p:ph type="title"/>
          </p:nvPr>
        </p:nvSpPr>
        <p:spPr>
          <a:xfrm>
            <a:off x="713225" y="536450"/>
            <a:ext cx="7717500" cy="56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Production Deployment</a:t>
            </a:r>
            <a:endParaRPr/>
          </a:p>
        </p:txBody>
      </p:sp>
      <p:sp>
        <p:nvSpPr>
          <p:cNvPr id="229" name="Google Shape;229;p25"/>
          <p:cNvSpPr/>
          <p:nvPr/>
        </p:nvSpPr>
        <p:spPr>
          <a:xfrm>
            <a:off x="4635425" y="1712050"/>
            <a:ext cx="2445000" cy="2656200"/>
          </a:xfrm>
          <a:prstGeom prst="roundRect">
            <a:avLst>
              <a:gd fmla="val 0" name="adj"/>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000"/>
              </a:spcBef>
              <a:spcAft>
                <a:spcPts val="1000"/>
              </a:spcAft>
              <a:buNone/>
            </a:pPr>
            <a:r>
              <a:rPr lang="en">
                <a:solidFill>
                  <a:schemeClr val="lt1"/>
                </a:solidFill>
                <a:latin typeface="Advent Pro Medium"/>
                <a:ea typeface="Advent Pro Medium"/>
                <a:cs typeface="Advent Pro Medium"/>
                <a:sym typeface="Advent Pro Medium"/>
              </a:rPr>
              <a:t>Continuous monitoring tools are then employed to track the app’s performance, availability, and security in the production environment.</a:t>
            </a:r>
            <a:endParaRPr>
              <a:solidFill>
                <a:schemeClr val="lt1"/>
              </a:solidFill>
              <a:latin typeface="Advent Pro Medium"/>
              <a:ea typeface="Advent Pro Medium"/>
              <a:cs typeface="Advent Pro Medium"/>
              <a:sym typeface="Advent Pro Medium"/>
            </a:endParaRPr>
          </a:p>
        </p:txBody>
      </p:sp>
      <p:cxnSp>
        <p:nvCxnSpPr>
          <p:cNvPr id="230" name="Google Shape;230;p25"/>
          <p:cNvCxnSpPr/>
          <p:nvPr/>
        </p:nvCxnSpPr>
        <p:spPr>
          <a:xfrm>
            <a:off x="4514108" y="2774850"/>
            <a:ext cx="115800" cy="0"/>
          </a:xfrm>
          <a:prstGeom prst="straightConnector1">
            <a:avLst/>
          </a:prstGeom>
          <a:noFill/>
          <a:ln cap="flat" cmpd="sng" w="9525">
            <a:solidFill>
              <a:schemeClr val="accent1"/>
            </a:solidFill>
            <a:prstDash val="solid"/>
            <a:round/>
            <a:headEnd len="med" w="med" type="none"/>
            <a:tailEnd len="med" w="med" type="none"/>
          </a:ln>
        </p:spPr>
      </p:cxnSp>
      <p:sp>
        <p:nvSpPr>
          <p:cNvPr id="231" name="Google Shape;231;p25"/>
          <p:cNvSpPr/>
          <p:nvPr/>
        </p:nvSpPr>
        <p:spPr>
          <a:xfrm>
            <a:off x="4635425" y="1181400"/>
            <a:ext cx="2445000" cy="451200"/>
          </a:xfrm>
          <a:prstGeom prst="roundRect">
            <a:avLst>
              <a:gd fmla="val 0" name="adj"/>
            </a:avLst>
          </a:prstGeom>
          <a:noFill/>
          <a:ln cap="flat" cmpd="sng" w="9525">
            <a:solidFill>
              <a:schemeClr val="accent1"/>
            </a:solidFill>
            <a:prstDash val="solid"/>
            <a:round/>
            <a:headEnd len="sm" w="sm" type="none"/>
            <a:tailEnd len="sm" w="sm" type="none"/>
          </a:ln>
        </p:spPr>
        <p:txBody>
          <a:bodyPr anchorCtr="0" anchor="t" bIns="182875" lIns="91425" spcFirstLastPara="1" rIns="91425" wrap="square" tIns="91425">
            <a:noAutofit/>
          </a:bodyPr>
          <a:lstStyle/>
          <a:p>
            <a:pPr indent="0" lvl="0" marL="0" rtl="0" algn="l">
              <a:spcBef>
                <a:spcPts val="0"/>
              </a:spcBef>
              <a:spcAft>
                <a:spcPts val="0"/>
              </a:spcAft>
              <a:buNone/>
            </a:pPr>
            <a:r>
              <a:rPr lang="en" sz="1600">
                <a:solidFill>
                  <a:schemeClr val="accent1"/>
                </a:solidFill>
                <a:latin typeface="Aldrich"/>
                <a:ea typeface="Aldrich"/>
                <a:cs typeface="Aldrich"/>
                <a:sym typeface="Aldrich"/>
              </a:rPr>
              <a:t>Monitoring &amp; Alerting</a:t>
            </a:r>
            <a:endParaRPr sz="1600">
              <a:solidFill>
                <a:schemeClr val="accent1"/>
              </a:solidFill>
              <a:latin typeface="Aldrich"/>
              <a:ea typeface="Aldrich"/>
              <a:cs typeface="Aldrich"/>
              <a:sym typeface="Aldrich"/>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p:nvPr/>
        </p:nvSpPr>
        <p:spPr>
          <a:xfrm>
            <a:off x="2063564" y="1181400"/>
            <a:ext cx="2445000" cy="3186900"/>
          </a:xfrm>
          <a:prstGeom prst="roundRect">
            <a:avLst>
              <a:gd fmla="val 0" name="adj"/>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000"/>
              </a:spcBef>
              <a:spcAft>
                <a:spcPts val="1000"/>
              </a:spcAft>
              <a:buNone/>
            </a:pPr>
            <a:r>
              <a:rPr lang="en">
                <a:solidFill>
                  <a:schemeClr val="lt1"/>
                </a:solidFill>
                <a:latin typeface="Advent Pro Medium"/>
                <a:ea typeface="Advent Pro Medium"/>
                <a:cs typeface="Advent Pro Medium"/>
                <a:sym typeface="Advent Pro Medium"/>
              </a:rPr>
              <a:t>Throughout the CI/CD pipeline, various metrics and logs are collected to provide continuous feedback on the code quality, test results, security vulnerabilities, and deployment success rates.</a:t>
            </a:r>
            <a:endParaRPr>
              <a:solidFill>
                <a:schemeClr val="lt1"/>
              </a:solidFill>
              <a:latin typeface="Advent Pro Medium"/>
              <a:ea typeface="Advent Pro Medium"/>
              <a:cs typeface="Advent Pro Medium"/>
              <a:sym typeface="Advent Pro Medium"/>
            </a:endParaRPr>
          </a:p>
        </p:txBody>
      </p:sp>
      <p:sp>
        <p:nvSpPr>
          <p:cNvPr id="237" name="Google Shape;237;p26"/>
          <p:cNvSpPr txBox="1"/>
          <p:nvPr>
            <p:ph type="title"/>
          </p:nvPr>
        </p:nvSpPr>
        <p:spPr>
          <a:xfrm>
            <a:off x="713225" y="536450"/>
            <a:ext cx="7717500" cy="56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Continuous Feedback &amp; Improvement</a:t>
            </a:r>
            <a:endParaRPr/>
          </a:p>
        </p:txBody>
      </p:sp>
      <p:sp>
        <p:nvSpPr>
          <p:cNvPr id="238" name="Google Shape;238;p26"/>
          <p:cNvSpPr/>
          <p:nvPr/>
        </p:nvSpPr>
        <p:spPr>
          <a:xfrm>
            <a:off x="4635425" y="1181350"/>
            <a:ext cx="2445000" cy="3186900"/>
          </a:xfrm>
          <a:prstGeom prst="roundRect">
            <a:avLst>
              <a:gd fmla="val 0" name="adj"/>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000"/>
              </a:spcBef>
              <a:spcAft>
                <a:spcPts val="0"/>
              </a:spcAft>
              <a:buNone/>
            </a:pPr>
            <a:r>
              <a:rPr lang="en">
                <a:solidFill>
                  <a:schemeClr val="lt1"/>
                </a:solidFill>
                <a:latin typeface="Advent Pro Medium"/>
                <a:ea typeface="Advent Pro Medium"/>
                <a:cs typeface="Advent Pro Medium"/>
                <a:sym typeface="Advent Pro Medium"/>
              </a:rPr>
              <a:t>The DevSecOps team analyzes these metrics and collaborates with development, operations, and security teams in order to:</a:t>
            </a:r>
            <a:endParaRPr>
              <a:solidFill>
                <a:schemeClr val="lt1"/>
              </a:solidFill>
              <a:latin typeface="Advent Pro Medium"/>
              <a:ea typeface="Advent Pro Medium"/>
              <a:cs typeface="Advent Pro Medium"/>
              <a:sym typeface="Advent Pro Medium"/>
            </a:endParaRPr>
          </a:p>
          <a:p>
            <a:pPr indent="-317500" lvl="0" marL="457200" rtl="0" algn="l">
              <a:spcBef>
                <a:spcPts val="100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Identify areas for improvement.</a:t>
            </a:r>
            <a:endParaRPr>
              <a:solidFill>
                <a:schemeClr val="lt1"/>
              </a:solidFill>
              <a:latin typeface="Advent Pro Medium"/>
              <a:ea typeface="Advent Pro Medium"/>
              <a:cs typeface="Advent Pro Medium"/>
              <a:sym typeface="Advent Pro Medium"/>
            </a:endParaRPr>
          </a:p>
          <a:p>
            <a:pPr indent="-317500" lvl="0" marL="457200" rtl="0" algn="l">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Optimize the pipeline.</a:t>
            </a:r>
            <a:endParaRPr>
              <a:solidFill>
                <a:schemeClr val="lt1"/>
              </a:solidFill>
              <a:latin typeface="Advent Pro Medium"/>
              <a:ea typeface="Advent Pro Medium"/>
              <a:cs typeface="Advent Pro Medium"/>
              <a:sym typeface="Advent Pro Medium"/>
            </a:endParaRPr>
          </a:p>
          <a:p>
            <a:pPr indent="-317500" lvl="0" marL="457200" rtl="0" algn="l">
              <a:spcBef>
                <a:spcPts val="0"/>
              </a:spcBef>
              <a:spcAft>
                <a:spcPts val="0"/>
              </a:spcAft>
              <a:buClr>
                <a:schemeClr val="lt1"/>
              </a:buClr>
              <a:buSzPts val="1400"/>
              <a:buFont typeface="Advent Pro Medium"/>
              <a:buChar char="-"/>
            </a:pPr>
            <a:r>
              <a:rPr lang="en">
                <a:solidFill>
                  <a:schemeClr val="lt1"/>
                </a:solidFill>
                <a:latin typeface="Advent Pro Medium"/>
                <a:ea typeface="Advent Pro Medium"/>
                <a:cs typeface="Advent Pro Medium"/>
                <a:sym typeface="Advent Pro Medium"/>
              </a:rPr>
              <a:t>Enhance the overall delivery process.</a:t>
            </a:r>
            <a:endParaRPr>
              <a:solidFill>
                <a:schemeClr val="lt1"/>
              </a:solidFill>
              <a:latin typeface="Advent Pro Medium"/>
              <a:ea typeface="Advent Pro Medium"/>
              <a:cs typeface="Advent Pro Medium"/>
              <a:sym typeface="Advent Pro Medium"/>
            </a:endParaRPr>
          </a:p>
        </p:txBody>
      </p:sp>
      <p:cxnSp>
        <p:nvCxnSpPr>
          <p:cNvPr id="239" name="Google Shape;239;p26"/>
          <p:cNvCxnSpPr/>
          <p:nvPr/>
        </p:nvCxnSpPr>
        <p:spPr>
          <a:xfrm>
            <a:off x="4514108" y="2774850"/>
            <a:ext cx="115800" cy="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7"/>
          <p:cNvSpPr txBox="1"/>
          <p:nvPr>
            <p:ph type="title"/>
          </p:nvPr>
        </p:nvSpPr>
        <p:spPr>
          <a:xfrm>
            <a:off x="713225" y="536450"/>
            <a:ext cx="6894900" cy="101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Overview</a:t>
            </a:r>
            <a:endParaRPr>
              <a:solidFill>
                <a:schemeClr val="lt1"/>
              </a:solidFill>
            </a:endParaRPr>
          </a:p>
        </p:txBody>
      </p:sp>
      <p:sp>
        <p:nvSpPr>
          <p:cNvPr id="245" name="Google Shape;245;p27"/>
          <p:cNvSpPr txBox="1"/>
          <p:nvPr>
            <p:ph idx="1" type="body"/>
          </p:nvPr>
        </p:nvSpPr>
        <p:spPr>
          <a:xfrm>
            <a:off x="982650" y="1945475"/>
            <a:ext cx="7178700" cy="2375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CI/CD pipeline ensures that code changes go through rigorous testing, security checks, and a controlled deployment process before reaching the production stage.</a:t>
            </a:r>
            <a:endParaRPr/>
          </a:p>
          <a:p>
            <a:pPr indent="-304800" lvl="0" marL="457200" rtl="0" algn="l">
              <a:spcBef>
                <a:spcPts val="1600"/>
              </a:spcBef>
              <a:spcAft>
                <a:spcPts val="0"/>
              </a:spcAft>
              <a:buSzPts val="1200"/>
              <a:buChar char="●"/>
            </a:pPr>
            <a:r>
              <a:rPr lang="en"/>
              <a:t>This practice emphasizes collaboration, automation, and continuous improvement, which coincide with the principles of DevSecOps to deliver secure, reliable, and high-quality software solutions.</a:t>
            </a:r>
            <a:endParaRPr/>
          </a:p>
          <a:p>
            <a:pPr indent="0" lvl="0" marL="0" rtl="0" algn="l">
              <a:spcBef>
                <a:spcPts val="1600"/>
              </a:spcBef>
              <a:spcAft>
                <a:spcPts val="0"/>
              </a:spcAft>
              <a:buNone/>
            </a:pPr>
            <a:r>
              <a:t/>
            </a:r>
            <a:endParaRPr>
              <a:solidFill>
                <a:schemeClr val="lt1"/>
              </a:solidFill>
            </a:endParaRPr>
          </a:p>
          <a:p>
            <a:pPr indent="0" lvl="0" marL="0" rtl="0" algn="l">
              <a:spcBef>
                <a:spcPts val="1600"/>
              </a:spcBef>
              <a:spcAft>
                <a:spcPts val="1600"/>
              </a:spcAft>
              <a:buNone/>
            </a:pPr>
            <a:r>
              <a:t/>
            </a:r>
            <a:endParaRPr>
              <a:solidFill>
                <a:schemeClr val="lt1"/>
              </a:solidFill>
            </a:endParaRPr>
          </a:p>
        </p:txBody>
      </p:sp>
      <p:pic>
        <p:nvPicPr>
          <p:cNvPr id="246" name="Google Shape;246;p27"/>
          <p:cNvPicPr preferRelativeResize="0"/>
          <p:nvPr/>
        </p:nvPicPr>
        <p:blipFill>
          <a:blip r:embed="rId3">
            <a:alphaModFix/>
          </a:blip>
          <a:stretch>
            <a:fillRect/>
          </a:stretch>
        </p:blipFill>
        <p:spPr>
          <a:xfrm rot="2699997">
            <a:off x="6116016" y="-668061"/>
            <a:ext cx="4400439" cy="259557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250" name="Shape 250"/>
        <p:cNvGrpSpPr/>
        <p:nvPr/>
      </p:nvGrpSpPr>
      <p:grpSpPr>
        <a:xfrm>
          <a:off x="0" y="0"/>
          <a:ext cx="0" cy="0"/>
          <a:chOff x="0" y="0"/>
          <a:chExt cx="0" cy="0"/>
        </a:xfrm>
      </p:grpSpPr>
      <p:sp>
        <p:nvSpPr>
          <p:cNvPr id="251" name="Google Shape;251;p28"/>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Cited Works</a:t>
            </a:r>
            <a:endParaRPr sz="2400">
              <a:solidFill>
                <a:srgbClr val="FFFFFF"/>
              </a:solidFill>
            </a:endParaRPr>
          </a:p>
        </p:txBody>
      </p:sp>
      <p:sp>
        <p:nvSpPr>
          <p:cNvPr id="252" name="Google Shape;252;p28"/>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t/>
            </a:r>
            <a:endParaRPr b="1" sz="12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b="1" lang="en" sz="1200">
                <a:solidFill>
                  <a:srgbClr val="FFFFFF"/>
                </a:solidFill>
              </a:rPr>
              <a:t>GitLab - What is CI/CD?</a:t>
            </a:r>
            <a:br>
              <a:rPr lang="en" sz="1000">
                <a:solidFill>
                  <a:srgbClr val="FFFFFF"/>
                </a:solidFill>
              </a:rPr>
            </a:br>
            <a:r>
              <a:rPr lang="en" sz="1000" u="sng">
                <a:solidFill>
                  <a:schemeClr val="hlink"/>
                </a:solidFill>
                <a:hlinkClick r:id="rId3"/>
              </a:rPr>
              <a:t>https://about.gitlab.com/topics/ci-cd/</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b="1" lang="en" sz="1200">
                <a:solidFill>
                  <a:srgbClr val="FFFFFF"/>
                </a:solidFill>
              </a:rPr>
              <a:t>Red Hat - What is a CI/CD pipeline?</a:t>
            </a:r>
            <a:br>
              <a:rPr lang="en" sz="1000">
                <a:solidFill>
                  <a:srgbClr val="FFFFFF"/>
                </a:solidFill>
              </a:rPr>
            </a:br>
            <a:r>
              <a:rPr lang="en" sz="1000" u="sng">
                <a:solidFill>
                  <a:schemeClr val="hlink"/>
                </a:solidFill>
                <a:hlinkClick r:id="rId4"/>
              </a:rPr>
              <a:t>https://www.redhat.com/en/topics/devops/what-cicd-pipeline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b="1" lang="en" sz="1200">
                <a:solidFill>
                  <a:srgbClr val="FFFFFF"/>
                </a:solidFill>
              </a:rPr>
              <a:t>IBM - What Are CI/CD and the CI/CD Pipeline?</a:t>
            </a:r>
            <a:br>
              <a:rPr lang="en" sz="1000">
                <a:solidFill>
                  <a:srgbClr val="FFFFFF"/>
                </a:solidFill>
              </a:rPr>
            </a:br>
            <a:r>
              <a:rPr lang="en" sz="1000" u="sng">
                <a:solidFill>
                  <a:schemeClr val="hlink"/>
                </a:solidFill>
                <a:hlinkClick r:id="rId5"/>
              </a:rPr>
              <a:t>https://www.ibm.com/cloud/blog/ci-cd-pipeline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b="1" lang="en" sz="1200">
                <a:solidFill>
                  <a:srgbClr val="FFFFFF"/>
                </a:solidFill>
              </a:rPr>
              <a:t>Slidesgo - Slide template</a:t>
            </a:r>
            <a:br>
              <a:rPr lang="en" sz="1000">
                <a:solidFill>
                  <a:srgbClr val="FFFFFF"/>
                </a:solidFill>
              </a:rPr>
            </a:br>
            <a:r>
              <a:rPr lang="en" sz="1000" u="sng">
                <a:solidFill>
                  <a:schemeClr val="hlink"/>
                </a:solidFill>
                <a:hlinkClick r:id="rId6"/>
              </a:rPr>
              <a:t>https://slidesgo.com/theme/software-testing-company-infographics#search-futuristic&amp;position-12&amp;results-236&amp;rs=search</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t/>
            </a:r>
            <a:endParaRPr sz="10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title"/>
          </p:nvPr>
        </p:nvSpPr>
        <p:spPr>
          <a:xfrm>
            <a:off x="713225" y="536450"/>
            <a:ext cx="6894900" cy="101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is CI/CD?</a:t>
            </a:r>
            <a:endParaRPr>
              <a:solidFill>
                <a:schemeClr val="lt1"/>
              </a:solidFill>
            </a:endParaRPr>
          </a:p>
        </p:txBody>
      </p:sp>
      <p:sp>
        <p:nvSpPr>
          <p:cNvPr id="98" name="Google Shape;98;p16"/>
          <p:cNvSpPr txBox="1"/>
          <p:nvPr>
            <p:ph idx="1" type="body"/>
          </p:nvPr>
        </p:nvSpPr>
        <p:spPr>
          <a:xfrm>
            <a:off x="982650" y="1945475"/>
            <a:ext cx="7178700" cy="2375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CI/CD is an abbreviation for </a:t>
            </a:r>
            <a:r>
              <a:rPr b="1" lang="en">
                <a:latin typeface="Advent Pro"/>
                <a:ea typeface="Advent Pro"/>
                <a:cs typeface="Advent Pro"/>
                <a:sym typeface="Advent Pro"/>
              </a:rPr>
              <a:t>Continuous Integration</a:t>
            </a:r>
            <a:r>
              <a:rPr lang="en"/>
              <a:t> and </a:t>
            </a:r>
            <a:r>
              <a:rPr b="1" lang="en">
                <a:latin typeface="Advent Pro"/>
                <a:ea typeface="Advent Pro"/>
                <a:cs typeface="Advent Pro"/>
                <a:sym typeface="Advent Pro"/>
              </a:rPr>
              <a:t>Continuous Deployment</a:t>
            </a:r>
            <a:r>
              <a:rPr lang="en"/>
              <a:t>. It is a set of processes used to automate the building, testing, and deployment of software applications. </a:t>
            </a:r>
            <a:endParaRPr/>
          </a:p>
          <a:p>
            <a:pPr indent="-317500" lvl="0" marL="457200" rtl="0" algn="l">
              <a:spcBef>
                <a:spcPts val="1600"/>
              </a:spcBef>
              <a:spcAft>
                <a:spcPts val="0"/>
              </a:spcAft>
              <a:buSzPts val="1400"/>
              <a:buChar char="●"/>
            </a:pPr>
            <a:r>
              <a:rPr lang="en"/>
              <a:t>The primary goal of CI/CD pipelines is to:</a:t>
            </a:r>
            <a:endParaRPr/>
          </a:p>
          <a:p>
            <a:pPr indent="-317500" lvl="1" marL="914400" rtl="0" algn="l">
              <a:spcBef>
                <a:spcPts val="1600"/>
              </a:spcBef>
              <a:spcAft>
                <a:spcPts val="0"/>
              </a:spcAft>
              <a:buSzPts val="1400"/>
              <a:buChar char="○"/>
            </a:pPr>
            <a:r>
              <a:rPr lang="en"/>
              <a:t>Streamline the software delivery process</a:t>
            </a:r>
            <a:endParaRPr/>
          </a:p>
          <a:p>
            <a:pPr indent="-317500" lvl="1" marL="914400" rtl="0" algn="l">
              <a:spcBef>
                <a:spcPts val="0"/>
              </a:spcBef>
              <a:spcAft>
                <a:spcPts val="0"/>
              </a:spcAft>
              <a:buSzPts val="1400"/>
              <a:buChar char="○"/>
            </a:pPr>
            <a:r>
              <a:rPr lang="en"/>
              <a:t>Improve collaboration</a:t>
            </a:r>
            <a:endParaRPr/>
          </a:p>
          <a:p>
            <a:pPr indent="-317500" lvl="1" marL="914400" rtl="0" algn="l">
              <a:spcBef>
                <a:spcPts val="0"/>
              </a:spcBef>
              <a:spcAft>
                <a:spcPts val="0"/>
              </a:spcAft>
              <a:buSzPts val="1400"/>
              <a:buChar char="○"/>
            </a:pPr>
            <a:r>
              <a:rPr lang="en"/>
              <a:t>Accelerate the time needed to deliver software changes to production</a:t>
            </a:r>
            <a:endParaRPr>
              <a:solidFill>
                <a:schemeClr val="lt1"/>
              </a:solidFill>
            </a:endParaRPr>
          </a:p>
          <a:p>
            <a:pPr indent="0" lvl="0" marL="0" rtl="0" algn="l">
              <a:spcBef>
                <a:spcPts val="0"/>
              </a:spcBef>
              <a:spcAft>
                <a:spcPts val="1600"/>
              </a:spcAft>
              <a:buNone/>
            </a:pPr>
            <a:r>
              <a:t/>
            </a:r>
            <a:endParaRPr>
              <a:solidFill>
                <a:schemeClr val="lt1"/>
              </a:solidFill>
            </a:endParaRPr>
          </a:p>
        </p:txBody>
      </p:sp>
      <p:pic>
        <p:nvPicPr>
          <p:cNvPr id="99" name="Google Shape;99;p16"/>
          <p:cNvPicPr preferRelativeResize="0"/>
          <p:nvPr/>
        </p:nvPicPr>
        <p:blipFill>
          <a:blip r:embed="rId3">
            <a:alphaModFix/>
          </a:blip>
          <a:stretch>
            <a:fillRect/>
          </a:stretch>
        </p:blipFill>
        <p:spPr>
          <a:xfrm rot="2699997">
            <a:off x="6116016" y="-668061"/>
            <a:ext cx="4400439" cy="259557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713225" y="536450"/>
            <a:ext cx="6894900" cy="101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Breakdown of Continuous Integration (CI)</a:t>
            </a:r>
            <a:endParaRPr>
              <a:solidFill>
                <a:schemeClr val="lt1"/>
              </a:solidFill>
            </a:endParaRPr>
          </a:p>
        </p:txBody>
      </p:sp>
      <p:sp>
        <p:nvSpPr>
          <p:cNvPr id="105" name="Google Shape;105;p17"/>
          <p:cNvSpPr txBox="1"/>
          <p:nvPr>
            <p:ph idx="1" type="body"/>
          </p:nvPr>
        </p:nvSpPr>
        <p:spPr>
          <a:xfrm>
            <a:off x="982650" y="1945475"/>
            <a:ext cx="7178700" cy="2375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CI involves integrating code changes from multiple developers into a shared repository, such as Git, regularly. This ensures that code changes are validated and merged together as frequently as possible.</a:t>
            </a:r>
            <a:endParaRPr/>
          </a:p>
          <a:p>
            <a:pPr indent="-317500" lvl="0" marL="457200" rtl="0" algn="l">
              <a:spcBef>
                <a:spcPts val="1600"/>
              </a:spcBef>
              <a:spcAft>
                <a:spcPts val="0"/>
              </a:spcAft>
              <a:buSzPts val="1400"/>
              <a:buChar char="●"/>
            </a:pPr>
            <a:r>
              <a:rPr lang="en"/>
              <a:t>CI pipelines usually include steps such as compiling code, running automated tests, and checking for code quality and style. </a:t>
            </a:r>
            <a:endParaRPr/>
          </a:p>
          <a:p>
            <a:pPr indent="-317500" lvl="0" marL="457200" rtl="0" algn="l">
              <a:spcBef>
                <a:spcPts val="1600"/>
              </a:spcBef>
              <a:spcAft>
                <a:spcPts val="0"/>
              </a:spcAft>
              <a:buSzPts val="1400"/>
              <a:buChar char="●"/>
            </a:pPr>
            <a:r>
              <a:rPr lang="en"/>
              <a:t>Through the practice of CI, teams can identify issues or conflicts early on, thereby enabling faster feedback loops and mitigating the risk of integration problems.</a:t>
            </a:r>
            <a:endParaRPr/>
          </a:p>
          <a:p>
            <a:pPr indent="0" lvl="0" marL="0" rtl="0" algn="l">
              <a:spcBef>
                <a:spcPts val="1600"/>
              </a:spcBef>
              <a:spcAft>
                <a:spcPts val="0"/>
              </a:spcAft>
              <a:buNone/>
            </a:pPr>
            <a:r>
              <a:t/>
            </a:r>
            <a:endParaRPr>
              <a:solidFill>
                <a:schemeClr val="lt1"/>
              </a:solidFill>
            </a:endParaRPr>
          </a:p>
          <a:p>
            <a:pPr indent="0" lvl="0" marL="0" rtl="0" algn="l">
              <a:spcBef>
                <a:spcPts val="1600"/>
              </a:spcBef>
              <a:spcAft>
                <a:spcPts val="1600"/>
              </a:spcAft>
              <a:buNone/>
            </a:pPr>
            <a:r>
              <a:t/>
            </a:r>
            <a:endParaRPr>
              <a:solidFill>
                <a:schemeClr val="lt1"/>
              </a:solidFill>
            </a:endParaRPr>
          </a:p>
        </p:txBody>
      </p:sp>
      <p:pic>
        <p:nvPicPr>
          <p:cNvPr id="106" name="Google Shape;106;p17"/>
          <p:cNvPicPr preferRelativeResize="0"/>
          <p:nvPr/>
        </p:nvPicPr>
        <p:blipFill>
          <a:blip r:embed="rId3">
            <a:alphaModFix/>
          </a:blip>
          <a:stretch>
            <a:fillRect/>
          </a:stretch>
        </p:blipFill>
        <p:spPr>
          <a:xfrm rot="2699997">
            <a:off x="6116016" y="-668061"/>
            <a:ext cx="4400439" cy="259557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713225" y="536450"/>
            <a:ext cx="6894900" cy="101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Breakdown of Continuous Deployment (CD)</a:t>
            </a:r>
            <a:endParaRPr>
              <a:solidFill>
                <a:schemeClr val="lt1"/>
              </a:solidFill>
            </a:endParaRPr>
          </a:p>
        </p:txBody>
      </p:sp>
      <p:sp>
        <p:nvSpPr>
          <p:cNvPr id="112" name="Google Shape;112;p18"/>
          <p:cNvSpPr txBox="1"/>
          <p:nvPr>
            <p:ph idx="1" type="body"/>
          </p:nvPr>
        </p:nvSpPr>
        <p:spPr>
          <a:xfrm>
            <a:off x="982650" y="1945475"/>
            <a:ext cx="7178700" cy="2375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CD focuses on automating the deployment and delivery of software changes to production environments. </a:t>
            </a:r>
            <a:endParaRPr/>
          </a:p>
          <a:p>
            <a:pPr indent="-304800" lvl="0" marL="457200" rtl="0" algn="l">
              <a:spcBef>
                <a:spcPts val="1600"/>
              </a:spcBef>
              <a:spcAft>
                <a:spcPts val="0"/>
              </a:spcAft>
              <a:buSzPts val="1200"/>
              <a:buChar char="●"/>
            </a:pPr>
            <a:r>
              <a:rPr lang="en"/>
              <a:t>CD pipelines include the additional stages that follow the CI process, such as deploying the app to staging environments, running additional tests, and then deploying the app to production if all tests are successfully passed.</a:t>
            </a:r>
            <a:endParaRPr/>
          </a:p>
          <a:p>
            <a:pPr indent="-304800" lvl="0" marL="457200" rtl="0" algn="l">
              <a:spcBef>
                <a:spcPts val="1600"/>
              </a:spcBef>
              <a:spcAft>
                <a:spcPts val="0"/>
              </a:spcAft>
              <a:buSzPts val="1200"/>
              <a:buChar char="●"/>
            </a:pPr>
            <a:r>
              <a:rPr lang="en"/>
              <a:t>CD pipelines also help ensure that software changes are delivered quickly, reliably, and with minimal manual intervention.</a:t>
            </a:r>
            <a:endParaRPr/>
          </a:p>
          <a:p>
            <a:pPr indent="0" lvl="0" marL="0" rtl="0" algn="l">
              <a:spcBef>
                <a:spcPts val="1600"/>
              </a:spcBef>
              <a:spcAft>
                <a:spcPts val="0"/>
              </a:spcAft>
              <a:buNone/>
            </a:pPr>
            <a:r>
              <a:t/>
            </a:r>
            <a:endParaRPr>
              <a:solidFill>
                <a:schemeClr val="lt1"/>
              </a:solidFill>
            </a:endParaRPr>
          </a:p>
          <a:p>
            <a:pPr indent="0" lvl="0" marL="0" rtl="0" algn="l">
              <a:spcBef>
                <a:spcPts val="1600"/>
              </a:spcBef>
              <a:spcAft>
                <a:spcPts val="1600"/>
              </a:spcAft>
              <a:buNone/>
            </a:pPr>
            <a:r>
              <a:t/>
            </a:r>
            <a:endParaRPr>
              <a:solidFill>
                <a:schemeClr val="lt1"/>
              </a:solidFill>
            </a:endParaRPr>
          </a:p>
        </p:txBody>
      </p:sp>
      <p:pic>
        <p:nvPicPr>
          <p:cNvPr id="113" name="Google Shape;113;p18"/>
          <p:cNvPicPr preferRelativeResize="0"/>
          <p:nvPr/>
        </p:nvPicPr>
        <p:blipFill>
          <a:blip r:embed="rId3">
            <a:alphaModFix/>
          </a:blip>
          <a:stretch>
            <a:fillRect/>
          </a:stretch>
        </p:blipFill>
        <p:spPr>
          <a:xfrm rot="2699997">
            <a:off x="6116016" y="-668061"/>
            <a:ext cx="4400439" cy="259557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19"/>
          <p:cNvPicPr preferRelativeResize="0"/>
          <p:nvPr/>
        </p:nvPicPr>
        <p:blipFill>
          <a:blip r:embed="rId3">
            <a:alphaModFix/>
          </a:blip>
          <a:stretch>
            <a:fillRect/>
          </a:stretch>
        </p:blipFill>
        <p:spPr>
          <a:xfrm>
            <a:off x="776025" y="550500"/>
            <a:ext cx="7591949" cy="43102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713225" y="536450"/>
            <a:ext cx="7717500" cy="56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CI/CD Pipeline Process</a:t>
            </a:r>
            <a:endParaRPr/>
          </a:p>
        </p:txBody>
      </p:sp>
      <p:cxnSp>
        <p:nvCxnSpPr>
          <p:cNvPr id="124" name="Google Shape;124;p20"/>
          <p:cNvCxnSpPr>
            <a:stCxn id="125" idx="3"/>
            <a:endCxn id="126" idx="3"/>
          </p:cNvCxnSpPr>
          <p:nvPr/>
        </p:nvCxnSpPr>
        <p:spPr>
          <a:xfrm>
            <a:off x="2870400" y="1685932"/>
            <a:ext cx="487500" cy="0"/>
          </a:xfrm>
          <a:prstGeom prst="straightConnector1">
            <a:avLst/>
          </a:prstGeom>
          <a:noFill/>
          <a:ln cap="flat" cmpd="sng" w="9525">
            <a:solidFill>
              <a:schemeClr val="accent1"/>
            </a:solidFill>
            <a:prstDash val="solid"/>
            <a:round/>
            <a:headEnd len="med" w="med" type="none"/>
            <a:tailEnd len="med" w="med" type="none"/>
          </a:ln>
        </p:spPr>
      </p:cxnSp>
      <p:cxnSp>
        <p:nvCxnSpPr>
          <p:cNvPr id="127" name="Google Shape;127;p20"/>
          <p:cNvCxnSpPr>
            <a:stCxn id="128" idx="3"/>
            <a:endCxn id="129" idx="3"/>
          </p:cNvCxnSpPr>
          <p:nvPr/>
        </p:nvCxnSpPr>
        <p:spPr>
          <a:xfrm rot="10800000">
            <a:off x="2870403" y="2878749"/>
            <a:ext cx="498300" cy="0"/>
          </a:xfrm>
          <a:prstGeom prst="straightConnector1">
            <a:avLst/>
          </a:prstGeom>
          <a:noFill/>
          <a:ln cap="flat" cmpd="sng" w="9525">
            <a:solidFill>
              <a:schemeClr val="accent1"/>
            </a:solidFill>
            <a:prstDash val="solid"/>
            <a:round/>
            <a:headEnd len="med" w="med" type="none"/>
            <a:tailEnd len="med" w="med" type="none"/>
          </a:ln>
        </p:spPr>
      </p:cxnSp>
      <p:cxnSp>
        <p:nvCxnSpPr>
          <p:cNvPr id="130" name="Google Shape;130;p20"/>
          <p:cNvCxnSpPr>
            <a:stCxn id="131" idx="3"/>
            <a:endCxn id="132" idx="3"/>
          </p:cNvCxnSpPr>
          <p:nvPr/>
        </p:nvCxnSpPr>
        <p:spPr>
          <a:xfrm rot="10800000">
            <a:off x="2870478" y="4071611"/>
            <a:ext cx="487500" cy="0"/>
          </a:xfrm>
          <a:prstGeom prst="straightConnector1">
            <a:avLst/>
          </a:prstGeom>
          <a:noFill/>
          <a:ln cap="flat" cmpd="sng" w="9525">
            <a:solidFill>
              <a:schemeClr val="accent1"/>
            </a:solidFill>
            <a:prstDash val="solid"/>
            <a:round/>
            <a:headEnd len="med" w="med" type="none"/>
            <a:tailEnd len="med" w="med" type="none"/>
          </a:ln>
        </p:spPr>
      </p:cxnSp>
      <p:cxnSp>
        <p:nvCxnSpPr>
          <p:cNvPr id="133" name="Google Shape;133;p20"/>
          <p:cNvCxnSpPr>
            <a:stCxn id="134" idx="1"/>
            <a:endCxn id="135" idx="1"/>
          </p:cNvCxnSpPr>
          <p:nvPr/>
        </p:nvCxnSpPr>
        <p:spPr>
          <a:xfrm>
            <a:off x="5794303" y="1685949"/>
            <a:ext cx="479400" cy="0"/>
          </a:xfrm>
          <a:prstGeom prst="straightConnector1">
            <a:avLst/>
          </a:prstGeom>
          <a:noFill/>
          <a:ln cap="flat" cmpd="sng" w="9525">
            <a:solidFill>
              <a:schemeClr val="accent1"/>
            </a:solidFill>
            <a:prstDash val="solid"/>
            <a:round/>
            <a:headEnd len="med" w="med" type="none"/>
            <a:tailEnd len="med" w="med" type="none"/>
          </a:ln>
        </p:spPr>
      </p:cxnSp>
      <p:cxnSp>
        <p:nvCxnSpPr>
          <p:cNvPr id="136" name="Google Shape;136;p20"/>
          <p:cNvCxnSpPr>
            <a:stCxn id="137" idx="1"/>
            <a:endCxn id="138" idx="1"/>
          </p:cNvCxnSpPr>
          <p:nvPr/>
        </p:nvCxnSpPr>
        <p:spPr>
          <a:xfrm rot="10800000">
            <a:off x="5794200" y="2878707"/>
            <a:ext cx="479400" cy="0"/>
          </a:xfrm>
          <a:prstGeom prst="straightConnector1">
            <a:avLst/>
          </a:prstGeom>
          <a:noFill/>
          <a:ln cap="flat" cmpd="sng" w="9525">
            <a:solidFill>
              <a:schemeClr val="accent1"/>
            </a:solidFill>
            <a:prstDash val="solid"/>
            <a:round/>
            <a:headEnd len="med" w="med" type="none"/>
            <a:tailEnd len="med" w="med" type="none"/>
          </a:ln>
        </p:spPr>
      </p:cxnSp>
      <p:cxnSp>
        <p:nvCxnSpPr>
          <p:cNvPr id="139" name="Google Shape;139;p20"/>
          <p:cNvCxnSpPr>
            <a:stCxn id="140" idx="1"/>
            <a:endCxn id="141" idx="1"/>
          </p:cNvCxnSpPr>
          <p:nvPr/>
        </p:nvCxnSpPr>
        <p:spPr>
          <a:xfrm rot="10800000">
            <a:off x="5794200" y="4071562"/>
            <a:ext cx="479400" cy="0"/>
          </a:xfrm>
          <a:prstGeom prst="straightConnector1">
            <a:avLst/>
          </a:prstGeom>
          <a:noFill/>
          <a:ln cap="flat" cmpd="sng" w="9525">
            <a:solidFill>
              <a:schemeClr val="accent1"/>
            </a:solidFill>
            <a:prstDash val="solid"/>
            <a:round/>
            <a:headEnd len="med" w="med" type="none"/>
            <a:tailEnd len="med" w="med" type="none"/>
          </a:ln>
        </p:spPr>
      </p:cxnSp>
      <p:sp>
        <p:nvSpPr>
          <p:cNvPr id="125" name="Google Shape;125;p20"/>
          <p:cNvSpPr/>
          <p:nvPr/>
        </p:nvSpPr>
        <p:spPr>
          <a:xfrm>
            <a:off x="1057500" y="1151182"/>
            <a:ext cx="1812900" cy="1069500"/>
          </a:xfrm>
          <a:prstGeom prst="roundRect">
            <a:avLst>
              <a:gd fmla="val 0"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rgbClr val="00AB8D"/>
              </a:solidFill>
              <a:latin typeface="Aldrich"/>
              <a:ea typeface="Aldrich"/>
              <a:cs typeface="Aldrich"/>
              <a:sym typeface="Aldrich"/>
            </a:endParaRPr>
          </a:p>
        </p:txBody>
      </p:sp>
      <p:sp>
        <p:nvSpPr>
          <p:cNvPr id="129" name="Google Shape;129;p20"/>
          <p:cNvSpPr/>
          <p:nvPr/>
        </p:nvSpPr>
        <p:spPr>
          <a:xfrm>
            <a:off x="1057500" y="2343957"/>
            <a:ext cx="1812900" cy="1069500"/>
          </a:xfrm>
          <a:prstGeom prst="roundRect">
            <a:avLst>
              <a:gd fmla="val 0"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rgbClr val="00AB8D"/>
              </a:solidFill>
              <a:latin typeface="Aldrich"/>
              <a:ea typeface="Aldrich"/>
              <a:cs typeface="Aldrich"/>
              <a:sym typeface="Aldrich"/>
            </a:endParaRPr>
          </a:p>
        </p:txBody>
      </p:sp>
      <p:sp>
        <p:nvSpPr>
          <p:cNvPr id="132" name="Google Shape;132;p20"/>
          <p:cNvSpPr/>
          <p:nvPr/>
        </p:nvSpPr>
        <p:spPr>
          <a:xfrm>
            <a:off x="1057500" y="3536812"/>
            <a:ext cx="1812900" cy="1069500"/>
          </a:xfrm>
          <a:prstGeom prst="roundRect">
            <a:avLst>
              <a:gd fmla="val 0"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solidFill>
                <a:srgbClr val="00AB8D"/>
              </a:solidFill>
              <a:latin typeface="Aldrich"/>
              <a:ea typeface="Aldrich"/>
              <a:cs typeface="Aldrich"/>
              <a:sym typeface="Aldrich"/>
            </a:endParaRPr>
          </a:p>
        </p:txBody>
      </p:sp>
      <p:sp>
        <p:nvSpPr>
          <p:cNvPr id="135" name="Google Shape;135;p20"/>
          <p:cNvSpPr/>
          <p:nvPr/>
        </p:nvSpPr>
        <p:spPr>
          <a:xfrm>
            <a:off x="6273600" y="1151182"/>
            <a:ext cx="1812900" cy="1069500"/>
          </a:xfrm>
          <a:prstGeom prst="roundRect">
            <a:avLst>
              <a:gd fmla="val 0"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t/>
            </a:r>
            <a:endParaRPr sz="1800">
              <a:solidFill>
                <a:srgbClr val="00AB8D"/>
              </a:solidFill>
              <a:latin typeface="Aldrich"/>
              <a:ea typeface="Aldrich"/>
              <a:cs typeface="Aldrich"/>
              <a:sym typeface="Aldrich"/>
            </a:endParaRPr>
          </a:p>
        </p:txBody>
      </p:sp>
      <p:sp>
        <p:nvSpPr>
          <p:cNvPr id="137" name="Google Shape;137;p20"/>
          <p:cNvSpPr/>
          <p:nvPr/>
        </p:nvSpPr>
        <p:spPr>
          <a:xfrm>
            <a:off x="6273600" y="2343957"/>
            <a:ext cx="1812900" cy="1069500"/>
          </a:xfrm>
          <a:prstGeom prst="roundRect">
            <a:avLst>
              <a:gd fmla="val 0"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t/>
            </a:r>
            <a:endParaRPr sz="1800">
              <a:solidFill>
                <a:srgbClr val="00AB8D"/>
              </a:solidFill>
              <a:latin typeface="Aldrich"/>
              <a:ea typeface="Aldrich"/>
              <a:cs typeface="Aldrich"/>
              <a:sym typeface="Aldrich"/>
            </a:endParaRPr>
          </a:p>
        </p:txBody>
      </p:sp>
      <p:sp>
        <p:nvSpPr>
          <p:cNvPr id="140" name="Google Shape;140;p20"/>
          <p:cNvSpPr/>
          <p:nvPr/>
        </p:nvSpPr>
        <p:spPr>
          <a:xfrm>
            <a:off x="6273600" y="3536812"/>
            <a:ext cx="1812900" cy="1069500"/>
          </a:xfrm>
          <a:prstGeom prst="roundRect">
            <a:avLst>
              <a:gd fmla="val 0"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t/>
            </a:r>
            <a:endParaRPr>
              <a:solidFill>
                <a:schemeClr val="lt1"/>
              </a:solidFill>
              <a:latin typeface="Advent Pro Medium"/>
              <a:ea typeface="Advent Pro Medium"/>
              <a:cs typeface="Advent Pro Medium"/>
              <a:sym typeface="Advent Pro Medium"/>
            </a:endParaRPr>
          </a:p>
        </p:txBody>
      </p:sp>
      <p:sp>
        <p:nvSpPr>
          <p:cNvPr id="142" name="Google Shape;142;p20"/>
          <p:cNvSpPr/>
          <p:nvPr/>
        </p:nvSpPr>
        <p:spPr>
          <a:xfrm>
            <a:off x="3092780" y="990767"/>
            <a:ext cx="1390200" cy="1390200"/>
          </a:xfrm>
          <a:prstGeom prst="mathMultiply">
            <a:avLst>
              <a:gd fmla="val 23520" name="adj1"/>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p:nvPr/>
        </p:nvSpPr>
        <p:spPr>
          <a:xfrm>
            <a:off x="3092780" y="2183655"/>
            <a:ext cx="1390200" cy="1390200"/>
          </a:xfrm>
          <a:prstGeom prst="mathMultiply">
            <a:avLst>
              <a:gd fmla="val 23520" name="adj1"/>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p:nvPr/>
        </p:nvSpPr>
        <p:spPr>
          <a:xfrm>
            <a:off x="3092780" y="3376517"/>
            <a:ext cx="1390200" cy="1390200"/>
          </a:xfrm>
          <a:prstGeom prst="mathMultiply">
            <a:avLst>
              <a:gd fmla="val 23520" name="adj1"/>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p:nvPr/>
        </p:nvSpPr>
        <p:spPr>
          <a:xfrm>
            <a:off x="4669305" y="990792"/>
            <a:ext cx="1390200" cy="1390200"/>
          </a:xfrm>
          <a:prstGeom prst="mathMultiply">
            <a:avLst>
              <a:gd fmla="val 23520" name="adj1"/>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p:nvPr/>
        </p:nvSpPr>
        <p:spPr>
          <a:xfrm>
            <a:off x="4669305" y="2183655"/>
            <a:ext cx="1390200" cy="1390200"/>
          </a:xfrm>
          <a:prstGeom prst="mathMultiply">
            <a:avLst>
              <a:gd fmla="val 23520" name="adj1"/>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a:off x="4669305" y="3376542"/>
            <a:ext cx="1390200" cy="1390200"/>
          </a:xfrm>
          <a:prstGeom prst="mathMultiply">
            <a:avLst>
              <a:gd fmla="val 23520" name="adj1"/>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 name="Google Shape;148;p20"/>
          <p:cNvGrpSpPr/>
          <p:nvPr/>
        </p:nvGrpSpPr>
        <p:grpSpPr>
          <a:xfrm>
            <a:off x="1138200" y="1218650"/>
            <a:ext cx="3079578" cy="693000"/>
            <a:chOff x="1138200" y="1225358"/>
            <a:chExt cx="3079578" cy="693000"/>
          </a:xfrm>
        </p:grpSpPr>
        <p:sp>
          <p:nvSpPr>
            <p:cNvPr id="149" name="Google Shape;149;p20"/>
            <p:cNvSpPr txBox="1"/>
            <p:nvPr/>
          </p:nvSpPr>
          <p:spPr>
            <a:xfrm>
              <a:off x="1138200" y="1225358"/>
              <a:ext cx="1651500" cy="693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Aldrich"/>
                  <a:ea typeface="Aldrich"/>
                  <a:cs typeface="Aldrich"/>
                  <a:sym typeface="Aldrich"/>
                </a:rPr>
                <a:t>Code Repository</a:t>
              </a:r>
              <a:endParaRPr sz="1800">
                <a:solidFill>
                  <a:schemeClr val="accent1"/>
                </a:solidFill>
                <a:latin typeface="Aldrich"/>
                <a:ea typeface="Aldrich"/>
                <a:cs typeface="Aldrich"/>
                <a:sym typeface="Aldrich"/>
              </a:endParaRPr>
            </a:p>
          </p:txBody>
        </p:sp>
        <p:sp>
          <p:nvSpPr>
            <p:cNvPr id="126" name="Google Shape;126;p20"/>
            <p:cNvSpPr txBox="1"/>
            <p:nvPr/>
          </p:nvSpPr>
          <p:spPr>
            <a:xfrm flipH="1">
              <a:off x="3357978" y="1466981"/>
              <a:ext cx="859800" cy="45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lt1"/>
                  </a:solidFill>
                  <a:latin typeface="Aldrich"/>
                  <a:ea typeface="Aldrich"/>
                  <a:cs typeface="Aldrich"/>
                  <a:sym typeface="Aldrich"/>
                </a:rPr>
                <a:t>01</a:t>
              </a:r>
              <a:endParaRPr sz="3500">
                <a:solidFill>
                  <a:schemeClr val="lt1"/>
                </a:solidFill>
                <a:latin typeface="Aldrich"/>
                <a:ea typeface="Aldrich"/>
                <a:cs typeface="Aldrich"/>
                <a:sym typeface="Aldrich"/>
              </a:endParaRPr>
            </a:p>
          </p:txBody>
        </p:sp>
      </p:grpSp>
      <p:grpSp>
        <p:nvGrpSpPr>
          <p:cNvPr id="150" name="Google Shape;150;p20"/>
          <p:cNvGrpSpPr/>
          <p:nvPr/>
        </p:nvGrpSpPr>
        <p:grpSpPr>
          <a:xfrm>
            <a:off x="1138200" y="2411397"/>
            <a:ext cx="3090303" cy="923700"/>
            <a:chOff x="1138200" y="2418105"/>
            <a:chExt cx="3090303" cy="923700"/>
          </a:xfrm>
        </p:grpSpPr>
        <p:sp>
          <p:nvSpPr>
            <p:cNvPr id="151" name="Google Shape;151;p20"/>
            <p:cNvSpPr txBox="1"/>
            <p:nvPr/>
          </p:nvSpPr>
          <p:spPr>
            <a:xfrm>
              <a:off x="1138200" y="2418105"/>
              <a:ext cx="1651500" cy="923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Aldrich"/>
                  <a:ea typeface="Aldrich"/>
                  <a:cs typeface="Aldrich"/>
                  <a:sym typeface="Aldrich"/>
                </a:rPr>
                <a:t>Continuous Integration (CI) Stage</a:t>
              </a:r>
              <a:endParaRPr sz="1800">
                <a:solidFill>
                  <a:schemeClr val="accent1"/>
                </a:solidFill>
                <a:latin typeface="Aldrich"/>
                <a:ea typeface="Aldrich"/>
                <a:cs typeface="Aldrich"/>
                <a:sym typeface="Aldrich"/>
              </a:endParaRPr>
            </a:p>
          </p:txBody>
        </p:sp>
        <p:sp>
          <p:nvSpPr>
            <p:cNvPr id="128" name="Google Shape;128;p20"/>
            <p:cNvSpPr txBox="1"/>
            <p:nvPr/>
          </p:nvSpPr>
          <p:spPr>
            <a:xfrm flipH="1">
              <a:off x="3368703" y="2659856"/>
              <a:ext cx="859800" cy="45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lt1"/>
                  </a:solidFill>
                  <a:latin typeface="Aldrich"/>
                  <a:ea typeface="Aldrich"/>
                  <a:cs typeface="Aldrich"/>
                  <a:sym typeface="Aldrich"/>
                </a:rPr>
                <a:t>02</a:t>
              </a:r>
              <a:endParaRPr sz="3500">
                <a:solidFill>
                  <a:schemeClr val="lt1"/>
                </a:solidFill>
                <a:latin typeface="Aldrich"/>
                <a:ea typeface="Aldrich"/>
                <a:cs typeface="Aldrich"/>
                <a:sym typeface="Aldrich"/>
              </a:endParaRPr>
            </a:p>
          </p:txBody>
        </p:sp>
      </p:grpSp>
      <p:grpSp>
        <p:nvGrpSpPr>
          <p:cNvPr id="152" name="Google Shape;152;p20"/>
          <p:cNvGrpSpPr/>
          <p:nvPr/>
        </p:nvGrpSpPr>
        <p:grpSpPr>
          <a:xfrm>
            <a:off x="4934503" y="1218637"/>
            <a:ext cx="3071297" cy="923700"/>
            <a:chOff x="4934503" y="1225345"/>
            <a:chExt cx="3071297" cy="923700"/>
          </a:xfrm>
        </p:grpSpPr>
        <p:sp>
          <p:nvSpPr>
            <p:cNvPr id="153" name="Google Shape;153;p20"/>
            <p:cNvSpPr txBox="1"/>
            <p:nvPr/>
          </p:nvSpPr>
          <p:spPr>
            <a:xfrm>
              <a:off x="6354300" y="1225345"/>
              <a:ext cx="1651500" cy="923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accent1"/>
                  </a:solidFill>
                  <a:latin typeface="Aldrich"/>
                  <a:ea typeface="Aldrich"/>
                  <a:cs typeface="Aldrich"/>
                  <a:sym typeface="Aldrich"/>
                </a:rPr>
                <a:t>Continuous Deployment (CD) Stage</a:t>
              </a:r>
              <a:endParaRPr sz="1800">
                <a:solidFill>
                  <a:schemeClr val="accent1"/>
                </a:solidFill>
                <a:latin typeface="Aldrich"/>
                <a:ea typeface="Aldrich"/>
                <a:cs typeface="Aldrich"/>
                <a:sym typeface="Aldrich"/>
              </a:endParaRPr>
            </a:p>
          </p:txBody>
        </p:sp>
        <p:sp>
          <p:nvSpPr>
            <p:cNvPr id="134" name="Google Shape;134;p20"/>
            <p:cNvSpPr txBox="1"/>
            <p:nvPr/>
          </p:nvSpPr>
          <p:spPr>
            <a:xfrm flipH="1">
              <a:off x="4934503" y="1467056"/>
              <a:ext cx="859800" cy="45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lt1"/>
                  </a:solidFill>
                  <a:latin typeface="Aldrich"/>
                  <a:ea typeface="Aldrich"/>
                  <a:cs typeface="Aldrich"/>
                  <a:sym typeface="Aldrich"/>
                </a:rPr>
                <a:t>04</a:t>
              </a:r>
              <a:endParaRPr sz="3500">
                <a:solidFill>
                  <a:schemeClr val="lt1"/>
                </a:solidFill>
                <a:latin typeface="Aldrich"/>
                <a:ea typeface="Aldrich"/>
                <a:cs typeface="Aldrich"/>
                <a:sym typeface="Aldrich"/>
              </a:endParaRPr>
            </a:p>
          </p:txBody>
        </p:sp>
      </p:grpSp>
      <p:grpSp>
        <p:nvGrpSpPr>
          <p:cNvPr id="154" name="Google Shape;154;p20"/>
          <p:cNvGrpSpPr/>
          <p:nvPr/>
        </p:nvGrpSpPr>
        <p:grpSpPr>
          <a:xfrm>
            <a:off x="4934503" y="2411409"/>
            <a:ext cx="3071297" cy="693000"/>
            <a:chOff x="4934503" y="2418116"/>
            <a:chExt cx="3071297" cy="693000"/>
          </a:xfrm>
        </p:grpSpPr>
        <p:sp>
          <p:nvSpPr>
            <p:cNvPr id="155" name="Google Shape;155;p20"/>
            <p:cNvSpPr txBox="1"/>
            <p:nvPr/>
          </p:nvSpPr>
          <p:spPr>
            <a:xfrm>
              <a:off x="6354300" y="2418116"/>
              <a:ext cx="1651500" cy="6930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accent1"/>
                  </a:solidFill>
                  <a:latin typeface="Aldrich"/>
                  <a:ea typeface="Aldrich"/>
                  <a:cs typeface="Aldrich"/>
                  <a:sym typeface="Aldrich"/>
                </a:rPr>
                <a:t>Production Deployment</a:t>
              </a:r>
              <a:endParaRPr sz="1800">
                <a:solidFill>
                  <a:schemeClr val="accent1"/>
                </a:solidFill>
                <a:latin typeface="Aldrich"/>
                <a:ea typeface="Aldrich"/>
                <a:cs typeface="Aldrich"/>
                <a:sym typeface="Aldrich"/>
              </a:endParaRPr>
            </a:p>
          </p:txBody>
        </p:sp>
        <p:sp>
          <p:nvSpPr>
            <p:cNvPr id="138" name="Google Shape;138;p20"/>
            <p:cNvSpPr txBox="1"/>
            <p:nvPr/>
          </p:nvSpPr>
          <p:spPr>
            <a:xfrm flipH="1">
              <a:off x="4934503" y="2659881"/>
              <a:ext cx="859800" cy="45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lt1"/>
                  </a:solidFill>
                  <a:latin typeface="Aldrich"/>
                  <a:ea typeface="Aldrich"/>
                  <a:cs typeface="Aldrich"/>
                  <a:sym typeface="Aldrich"/>
                </a:rPr>
                <a:t>05</a:t>
              </a:r>
              <a:endParaRPr sz="3500">
                <a:solidFill>
                  <a:schemeClr val="lt1"/>
                </a:solidFill>
                <a:latin typeface="Aldrich"/>
                <a:ea typeface="Aldrich"/>
                <a:cs typeface="Aldrich"/>
                <a:sym typeface="Aldrich"/>
              </a:endParaRPr>
            </a:p>
          </p:txBody>
        </p:sp>
      </p:grpSp>
      <p:grpSp>
        <p:nvGrpSpPr>
          <p:cNvPr id="156" name="Google Shape;156;p20"/>
          <p:cNvGrpSpPr/>
          <p:nvPr/>
        </p:nvGrpSpPr>
        <p:grpSpPr>
          <a:xfrm>
            <a:off x="4934503" y="3604175"/>
            <a:ext cx="3071297" cy="923700"/>
            <a:chOff x="4934503" y="3610883"/>
            <a:chExt cx="3071297" cy="923700"/>
          </a:xfrm>
        </p:grpSpPr>
        <p:sp>
          <p:nvSpPr>
            <p:cNvPr id="157" name="Google Shape;157;p20"/>
            <p:cNvSpPr txBox="1"/>
            <p:nvPr/>
          </p:nvSpPr>
          <p:spPr>
            <a:xfrm>
              <a:off x="6273600" y="3610883"/>
              <a:ext cx="1732200" cy="923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accent1"/>
                  </a:solidFill>
                  <a:latin typeface="Aldrich"/>
                  <a:ea typeface="Aldrich"/>
                  <a:cs typeface="Aldrich"/>
                  <a:sym typeface="Aldrich"/>
                </a:rPr>
                <a:t>Continuous Feedback &amp; Improvement</a:t>
              </a:r>
              <a:endParaRPr sz="1800">
                <a:solidFill>
                  <a:schemeClr val="accent1"/>
                </a:solidFill>
                <a:latin typeface="Aldrich"/>
                <a:ea typeface="Aldrich"/>
                <a:cs typeface="Aldrich"/>
                <a:sym typeface="Aldrich"/>
              </a:endParaRPr>
            </a:p>
          </p:txBody>
        </p:sp>
        <p:sp>
          <p:nvSpPr>
            <p:cNvPr id="141" name="Google Shape;141;p20"/>
            <p:cNvSpPr txBox="1"/>
            <p:nvPr/>
          </p:nvSpPr>
          <p:spPr>
            <a:xfrm flipH="1">
              <a:off x="4934503" y="3852719"/>
              <a:ext cx="859800" cy="45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lt1"/>
                  </a:solidFill>
                  <a:latin typeface="Aldrich"/>
                  <a:ea typeface="Aldrich"/>
                  <a:cs typeface="Aldrich"/>
                  <a:sym typeface="Aldrich"/>
                </a:rPr>
                <a:t>06</a:t>
              </a:r>
              <a:endParaRPr sz="3500">
                <a:solidFill>
                  <a:schemeClr val="lt1"/>
                </a:solidFill>
                <a:latin typeface="Aldrich"/>
                <a:ea typeface="Aldrich"/>
                <a:cs typeface="Aldrich"/>
                <a:sym typeface="Aldrich"/>
              </a:endParaRPr>
            </a:p>
          </p:txBody>
        </p:sp>
      </p:grpSp>
      <p:grpSp>
        <p:nvGrpSpPr>
          <p:cNvPr id="158" name="Google Shape;158;p20"/>
          <p:cNvGrpSpPr/>
          <p:nvPr/>
        </p:nvGrpSpPr>
        <p:grpSpPr>
          <a:xfrm>
            <a:off x="1138200" y="3604198"/>
            <a:ext cx="3079578" cy="693013"/>
            <a:chOff x="1138200" y="3610906"/>
            <a:chExt cx="3079578" cy="693013"/>
          </a:xfrm>
        </p:grpSpPr>
        <p:sp>
          <p:nvSpPr>
            <p:cNvPr id="159" name="Google Shape;159;p20"/>
            <p:cNvSpPr txBox="1"/>
            <p:nvPr/>
          </p:nvSpPr>
          <p:spPr>
            <a:xfrm>
              <a:off x="1138200" y="3610906"/>
              <a:ext cx="1651500" cy="693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Aldrich"/>
                  <a:ea typeface="Aldrich"/>
                  <a:cs typeface="Aldrich"/>
                  <a:sym typeface="Aldrich"/>
                </a:rPr>
                <a:t>Artifact Repository</a:t>
              </a:r>
              <a:endParaRPr sz="1800">
                <a:solidFill>
                  <a:schemeClr val="accent1"/>
                </a:solidFill>
                <a:latin typeface="Aldrich"/>
                <a:ea typeface="Aldrich"/>
                <a:cs typeface="Aldrich"/>
                <a:sym typeface="Aldrich"/>
              </a:endParaRPr>
            </a:p>
          </p:txBody>
        </p:sp>
        <p:sp>
          <p:nvSpPr>
            <p:cNvPr id="131" name="Google Shape;131;p20"/>
            <p:cNvSpPr txBox="1"/>
            <p:nvPr/>
          </p:nvSpPr>
          <p:spPr>
            <a:xfrm flipH="1">
              <a:off x="3357978" y="3852719"/>
              <a:ext cx="859800" cy="45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500">
                  <a:solidFill>
                    <a:schemeClr val="lt1"/>
                  </a:solidFill>
                  <a:latin typeface="Aldrich"/>
                  <a:ea typeface="Aldrich"/>
                  <a:cs typeface="Aldrich"/>
                  <a:sym typeface="Aldrich"/>
                </a:rPr>
                <a:t>03</a:t>
              </a:r>
              <a:endParaRPr sz="3500">
                <a:solidFill>
                  <a:schemeClr val="lt1"/>
                </a:solidFill>
                <a:latin typeface="Aldrich"/>
                <a:ea typeface="Aldrich"/>
                <a:cs typeface="Aldrich"/>
                <a:sym typeface="Aldrich"/>
              </a:endParaRPr>
            </a:p>
          </p:txBody>
        </p:sp>
      </p:grpSp>
      <p:cxnSp>
        <p:nvCxnSpPr>
          <p:cNvPr id="160" name="Google Shape;160;p20"/>
          <p:cNvCxnSpPr>
            <a:stCxn id="131" idx="1"/>
            <a:endCxn id="134" idx="3"/>
          </p:cNvCxnSpPr>
          <p:nvPr/>
        </p:nvCxnSpPr>
        <p:spPr>
          <a:xfrm flipH="1" rot="10800000">
            <a:off x="4217778" y="1686011"/>
            <a:ext cx="716700" cy="2385600"/>
          </a:xfrm>
          <a:prstGeom prst="bentConnector3">
            <a:avLst>
              <a:gd fmla="val 50002" name="adj1"/>
            </a:avLst>
          </a:prstGeom>
          <a:noFill/>
          <a:ln cap="flat" cmpd="sng" w="9525">
            <a:solidFill>
              <a:schemeClr val="accent1"/>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p:nvPr/>
        </p:nvSpPr>
        <p:spPr>
          <a:xfrm>
            <a:off x="2603425" y="1184750"/>
            <a:ext cx="4153800" cy="1086900"/>
          </a:xfrm>
          <a:prstGeom prst="roundRect">
            <a:avLst>
              <a:gd fmla="val 0" name="adj"/>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000"/>
              </a:spcBef>
              <a:spcAft>
                <a:spcPts val="1000"/>
              </a:spcAft>
              <a:buNone/>
            </a:pPr>
            <a:r>
              <a:rPr lang="en">
                <a:solidFill>
                  <a:schemeClr val="lt1"/>
                </a:solidFill>
                <a:latin typeface="Advent Pro Medium"/>
                <a:ea typeface="Advent Pro Medium"/>
                <a:cs typeface="Advent Pro Medium"/>
                <a:sym typeface="Advent Pro Medium"/>
              </a:rPr>
              <a:t>The CI/CD pipeline begins with a code repository, such as Git, Subversion, and Mercurial, where developers commit their code changes.</a:t>
            </a:r>
            <a:endParaRPr>
              <a:solidFill>
                <a:schemeClr val="lt1"/>
              </a:solidFill>
              <a:latin typeface="Advent Pro Medium"/>
              <a:ea typeface="Advent Pro Medium"/>
              <a:cs typeface="Advent Pro Medium"/>
              <a:sym typeface="Advent Pro Medium"/>
            </a:endParaRPr>
          </a:p>
        </p:txBody>
      </p:sp>
      <p:sp>
        <p:nvSpPr>
          <p:cNvPr id="166" name="Google Shape;166;p21"/>
          <p:cNvSpPr txBox="1"/>
          <p:nvPr>
            <p:ph type="title"/>
          </p:nvPr>
        </p:nvSpPr>
        <p:spPr>
          <a:xfrm>
            <a:off x="713225" y="536450"/>
            <a:ext cx="7717500" cy="56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Code Repository</a:t>
            </a:r>
            <a:endParaRPr/>
          </a:p>
        </p:txBody>
      </p:sp>
      <p:pic>
        <p:nvPicPr>
          <p:cNvPr id="167" name="Google Shape;167;p21"/>
          <p:cNvPicPr preferRelativeResize="0"/>
          <p:nvPr/>
        </p:nvPicPr>
        <p:blipFill>
          <a:blip r:embed="rId3">
            <a:alphaModFix/>
          </a:blip>
          <a:stretch>
            <a:fillRect/>
          </a:stretch>
        </p:blipFill>
        <p:spPr>
          <a:xfrm>
            <a:off x="2730850" y="3119088"/>
            <a:ext cx="1086975" cy="1086975"/>
          </a:xfrm>
          <a:prstGeom prst="rect">
            <a:avLst/>
          </a:prstGeom>
          <a:noFill/>
          <a:ln>
            <a:noFill/>
          </a:ln>
        </p:spPr>
      </p:pic>
      <p:pic>
        <p:nvPicPr>
          <p:cNvPr id="168" name="Google Shape;168;p21"/>
          <p:cNvPicPr preferRelativeResize="0"/>
          <p:nvPr/>
        </p:nvPicPr>
        <p:blipFill>
          <a:blip r:embed="rId4">
            <a:alphaModFix/>
          </a:blip>
          <a:stretch>
            <a:fillRect/>
          </a:stretch>
        </p:blipFill>
        <p:spPr>
          <a:xfrm>
            <a:off x="3647012" y="3012400"/>
            <a:ext cx="1951027" cy="1300374"/>
          </a:xfrm>
          <a:prstGeom prst="rect">
            <a:avLst/>
          </a:prstGeom>
          <a:noFill/>
          <a:ln>
            <a:noFill/>
          </a:ln>
        </p:spPr>
      </p:pic>
      <p:pic>
        <p:nvPicPr>
          <p:cNvPr id="169" name="Google Shape;169;p21"/>
          <p:cNvPicPr preferRelativeResize="0"/>
          <p:nvPr/>
        </p:nvPicPr>
        <p:blipFill>
          <a:blip r:embed="rId5">
            <a:alphaModFix/>
          </a:blip>
          <a:stretch>
            <a:fillRect/>
          </a:stretch>
        </p:blipFill>
        <p:spPr>
          <a:xfrm>
            <a:off x="5355050" y="2905700"/>
            <a:ext cx="1300375" cy="1300375"/>
          </a:xfrm>
          <a:prstGeom prst="rect">
            <a:avLst/>
          </a:prstGeom>
          <a:noFill/>
          <a:ln>
            <a:noFill/>
          </a:ln>
        </p:spPr>
      </p:pic>
      <p:sp>
        <p:nvSpPr>
          <p:cNvPr id="170" name="Google Shape;170;p21"/>
          <p:cNvSpPr/>
          <p:nvPr/>
        </p:nvSpPr>
        <p:spPr>
          <a:xfrm>
            <a:off x="2603425" y="2867925"/>
            <a:ext cx="4153800" cy="1445100"/>
          </a:xfrm>
          <a:prstGeom prst="roundRect">
            <a:avLst>
              <a:gd fmla="val 0" name="adj"/>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000"/>
              </a:spcBef>
              <a:spcAft>
                <a:spcPts val="1000"/>
              </a:spcAft>
              <a:buNone/>
            </a:pPr>
            <a:r>
              <a:t/>
            </a:r>
            <a:endParaRPr>
              <a:solidFill>
                <a:schemeClr val="lt1"/>
              </a:solidFill>
              <a:latin typeface="Advent Pro Medium"/>
              <a:ea typeface="Advent Pro Medium"/>
              <a:cs typeface="Advent Pro Medium"/>
              <a:sym typeface="Advent Pro Medium"/>
            </a:endParaRPr>
          </a:p>
        </p:txBody>
      </p:sp>
      <p:cxnSp>
        <p:nvCxnSpPr>
          <p:cNvPr id="171" name="Google Shape;171;p21"/>
          <p:cNvCxnSpPr/>
          <p:nvPr/>
        </p:nvCxnSpPr>
        <p:spPr>
          <a:xfrm>
            <a:off x="4622525" y="2273550"/>
            <a:ext cx="0" cy="59640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2"/>
          <p:cNvSpPr txBox="1"/>
          <p:nvPr>
            <p:ph type="title"/>
          </p:nvPr>
        </p:nvSpPr>
        <p:spPr>
          <a:xfrm>
            <a:off x="713225" y="536450"/>
            <a:ext cx="7717500" cy="56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Continuous Integration (CI)</a:t>
            </a:r>
            <a:endParaRPr/>
          </a:p>
        </p:txBody>
      </p:sp>
      <p:grpSp>
        <p:nvGrpSpPr>
          <p:cNvPr id="177" name="Google Shape;177;p22"/>
          <p:cNvGrpSpPr/>
          <p:nvPr/>
        </p:nvGrpSpPr>
        <p:grpSpPr>
          <a:xfrm>
            <a:off x="757333" y="1183200"/>
            <a:ext cx="1853150" cy="3180800"/>
            <a:chOff x="757350" y="1168775"/>
            <a:chExt cx="2465279" cy="3180800"/>
          </a:xfrm>
        </p:grpSpPr>
        <p:sp>
          <p:nvSpPr>
            <p:cNvPr id="178" name="Google Shape;178;p22"/>
            <p:cNvSpPr/>
            <p:nvPr/>
          </p:nvSpPr>
          <p:spPr>
            <a:xfrm>
              <a:off x="757350" y="2059075"/>
              <a:ext cx="2460600" cy="2290500"/>
            </a:xfrm>
            <a:prstGeom prst="roundRect">
              <a:avLst>
                <a:gd fmla="val 0" name="adj"/>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000"/>
                </a:spcBef>
                <a:spcAft>
                  <a:spcPts val="0"/>
                </a:spcAft>
                <a:buNone/>
              </a:pPr>
              <a:r>
                <a:rPr lang="en">
                  <a:solidFill>
                    <a:schemeClr val="lt1"/>
                  </a:solidFill>
                  <a:latin typeface="Advent Pro Medium"/>
                  <a:ea typeface="Advent Pro Medium"/>
                  <a:cs typeface="Advent Pro Medium"/>
                  <a:sym typeface="Advent Pro Medium"/>
                </a:rPr>
                <a:t>Upon code changes being pushed to the repo, the CI pipeline triggers a code build.</a:t>
              </a:r>
              <a:endParaRPr>
                <a:solidFill>
                  <a:schemeClr val="lt1"/>
                </a:solidFill>
                <a:latin typeface="Advent Pro Medium"/>
                <a:ea typeface="Advent Pro Medium"/>
                <a:cs typeface="Advent Pro Medium"/>
                <a:sym typeface="Advent Pro Medium"/>
              </a:endParaRPr>
            </a:p>
            <a:p>
              <a:pPr indent="0" lvl="0" marL="0" rtl="0" algn="l">
                <a:spcBef>
                  <a:spcPts val="1000"/>
                </a:spcBef>
                <a:spcAft>
                  <a:spcPts val="1000"/>
                </a:spcAft>
                <a:buNone/>
              </a:pPr>
              <a:r>
                <a:rPr lang="en">
                  <a:solidFill>
                    <a:schemeClr val="lt1"/>
                  </a:solidFill>
                  <a:latin typeface="Advent Pro Medium"/>
                  <a:ea typeface="Advent Pro Medium"/>
                  <a:cs typeface="Advent Pro Medium"/>
                  <a:sym typeface="Advent Pro Medium"/>
                </a:rPr>
                <a:t>i</a:t>
              </a:r>
              <a:r>
                <a:rPr lang="en">
                  <a:solidFill>
                    <a:schemeClr val="lt1"/>
                  </a:solidFill>
                  <a:latin typeface="Advent Pro Medium"/>
                  <a:ea typeface="Advent Pro Medium"/>
                  <a:cs typeface="Advent Pro Medium"/>
                  <a:sym typeface="Advent Pro Medium"/>
                </a:rPr>
                <a:t>e. compilation, dependency resolution, executable artifact generation</a:t>
              </a:r>
              <a:endParaRPr>
                <a:solidFill>
                  <a:schemeClr val="lt1"/>
                </a:solidFill>
                <a:latin typeface="Advent Pro Medium"/>
                <a:ea typeface="Advent Pro Medium"/>
                <a:cs typeface="Advent Pro Medium"/>
                <a:sym typeface="Advent Pro Medium"/>
              </a:endParaRPr>
            </a:p>
          </p:txBody>
        </p:sp>
        <p:sp>
          <p:nvSpPr>
            <p:cNvPr id="179" name="Google Shape;179;p22"/>
            <p:cNvSpPr/>
            <p:nvPr/>
          </p:nvSpPr>
          <p:spPr>
            <a:xfrm>
              <a:off x="762029" y="1168775"/>
              <a:ext cx="2460600" cy="767400"/>
            </a:xfrm>
            <a:prstGeom prst="roundRect">
              <a:avLst>
                <a:gd fmla="val 0" name="adj"/>
              </a:avLst>
            </a:prstGeom>
            <a:noFill/>
            <a:ln cap="flat" cmpd="sng" w="9525">
              <a:solidFill>
                <a:schemeClr val="accent1"/>
              </a:solidFill>
              <a:prstDash val="solid"/>
              <a:round/>
              <a:headEnd len="sm" w="sm" type="none"/>
              <a:tailEnd len="sm" w="sm" type="none"/>
            </a:ln>
          </p:spPr>
          <p:txBody>
            <a:bodyPr anchorCtr="0" anchor="ctr" bIns="18287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Aldrich"/>
                  <a:ea typeface="Aldrich"/>
                  <a:cs typeface="Aldrich"/>
                  <a:sym typeface="Aldrich"/>
                </a:rPr>
                <a:t>Code Build</a:t>
              </a:r>
              <a:endParaRPr sz="1800">
                <a:solidFill>
                  <a:schemeClr val="accent1"/>
                </a:solidFill>
                <a:latin typeface="Aldrich"/>
                <a:ea typeface="Aldrich"/>
                <a:cs typeface="Aldrich"/>
                <a:sym typeface="Aldrich"/>
              </a:endParaRPr>
            </a:p>
          </p:txBody>
        </p:sp>
      </p:grpSp>
      <p:grpSp>
        <p:nvGrpSpPr>
          <p:cNvPr id="180" name="Google Shape;180;p22"/>
          <p:cNvGrpSpPr/>
          <p:nvPr/>
        </p:nvGrpSpPr>
        <p:grpSpPr>
          <a:xfrm>
            <a:off x="2698250" y="1183200"/>
            <a:ext cx="1851372" cy="3180800"/>
            <a:chOff x="3339387" y="1168775"/>
            <a:chExt cx="2462913" cy="3180800"/>
          </a:xfrm>
        </p:grpSpPr>
        <p:sp>
          <p:nvSpPr>
            <p:cNvPr id="181" name="Google Shape;181;p22"/>
            <p:cNvSpPr/>
            <p:nvPr/>
          </p:nvSpPr>
          <p:spPr>
            <a:xfrm>
              <a:off x="3339387" y="1168775"/>
              <a:ext cx="2460600" cy="767400"/>
            </a:xfrm>
            <a:prstGeom prst="roundRect">
              <a:avLst>
                <a:gd fmla="val 0" name="adj"/>
              </a:avLst>
            </a:prstGeom>
            <a:noFill/>
            <a:ln cap="flat" cmpd="sng" w="9525">
              <a:solidFill>
                <a:schemeClr val="accent1"/>
              </a:solidFill>
              <a:prstDash val="solid"/>
              <a:round/>
              <a:headEnd len="sm" w="sm" type="none"/>
              <a:tailEnd len="sm" w="sm" type="none"/>
            </a:ln>
          </p:spPr>
          <p:txBody>
            <a:bodyPr anchorCtr="0" anchor="ctr" bIns="18287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Aldrich"/>
                  <a:ea typeface="Aldrich"/>
                  <a:cs typeface="Aldrich"/>
                  <a:sym typeface="Aldrich"/>
                </a:rPr>
                <a:t>Unit Testing</a:t>
              </a:r>
              <a:endParaRPr sz="1800">
                <a:solidFill>
                  <a:schemeClr val="accent1"/>
                </a:solidFill>
                <a:latin typeface="Aldrich"/>
                <a:ea typeface="Aldrich"/>
                <a:cs typeface="Aldrich"/>
                <a:sym typeface="Aldrich"/>
              </a:endParaRPr>
            </a:p>
          </p:txBody>
        </p:sp>
        <p:sp>
          <p:nvSpPr>
            <p:cNvPr id="182" name="Google Shape;182;p22"/>
            <p:cNvSpPr/>
            <p:nvPr/>
          </p:nvSpPr>
          <p:spPr>
            <a:xfrm>
              <a:off x="3341700" y="2059075"/>
              <a:ext cx="2460600" cy="2290500"/>
            </a:xfrm>
            <a:prstGeom prst="roundRect">
              <a:avLst>
                <a:gd fmla="val 0" name="adj"/>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000"/>
                </a:spcBef>
                <a:spcAft>
                  <a:spcPts val="1000"/>
                </a:spcAft>
                <a:buNone/>
              </a:pPr>
              <a:r>
                <a:rPr lang="en">
                  <a:solidFill>
                    <a:schemeClr val="lt1"/>
                  </a:solidFill>
                  <a:latin typeface="Advent Pro Medium"/>
                  <a:ea typeface="Advent Pro Medium"/>
                  <a:cs typeface="Advent Pro Medium"/>
                  <a:sym typeface="Advent Pro Medium"/>
                </a:rPr>
                <a:t>Automated tests are then run to ensure that individual components function correctly and meet requirements.</a:t>
              </a:r>
              <a:endParaRPr>
                <a:solidFill>
                  <a:schemeClr val="lt1"/>
                </a:solidFill>
                <a:latin typeface="Advent Pro Medium"/>
                <a:ea typeface="Advent Pro Medium"/>
                <a:cs typeface="Advent Pro Medium"/>
                <a:sym typeface="Advent Pro Medium"/>
              </a:endParaRPr>
            </a:p>
          </p:txBody>
        </p:sp>
      </p:grpSp>
      <p:grpSp>
        <p:nvGrpSpPr>
          <p:cNvPr id="183" name="Google Shape;183;p22"/>
          <p:cNvGrpSpPr/>
          <p:nvPr/>
        </p:nvGrpSpPr>
        <p:grpSpPr>
          <a:xfrm>
            <a:off x="4637050" y="1183200"/>
            <a:ext cx="1855228" cy="3180800"/>
            <a:chOff x="5918607" y="1168775"/>
            <a:chExt cx="2468043" cy="3180800"/>
          </a:xfrm>
        </p:grpSpPr>
        <p:sp>
          <p:nvSpPr>
            <p:cNvPr id="184" name="Google Shape;184;p22"/>
            <p:cNvSpPr/>
            <p:nvPr/>
          </p:nvSpPr>
          <p:spPr>
            <a:xfrm>
              <a:off x="5918607" y="1168775"/>
              <a:ext cx="2460600" cy="781800"/>
            </a:xfrm>
            <a:prstGeom prst="roundRect">
              <a:avLst>
                <a:gd fmla="val 0" name="adj"/>
              </a:avLst>
            </a:prstGeom>
            <a:noFill/>
            <a:ln cap="flat" cmpd="sng" w="9525">
              <a:solidFill>
                <a:schemeClr val="accent1"/>
              </a:solidFill>
              <a:prstDash val="solid"/>
              <a:round/>
              <a:headEnd len="sm" w="sm" type="none"/>
              <a:tailEnd len="sm" w="sm" type="none"/>
            </a:ln>
          </p:spPr>
          <p:txBody>
            <a:bodyPr anchorCtr="0" anchor="ctr" bIns="18287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Aldrich"/>
                  <a:ea typeface="Aldrich"/>
                  <a:cs typeface="Aldrich"/>
                  <a:sym typeface="Aldrich"/>
                </a:rPr>
                <a:t>Static Code Analysis</a:t>
              </a:r>
              <a:endParaRPr sz="1800">
                <a:solidFill>
                  <a:schemeClr val="accent1"/>
                </a:solidFill>
                <a:latin typeface="Aldrich"/>
                <a:ea typeface="Aldrich"/>
                <a:cs typeface="Aldrich"/>
                <a:sym typeface="Aldrich"/>
              </a:endParaRPr>
            </a:p>
          </p:txBody>
        </p:sp>
        <p:sp>
          <p:nvSpPr>
            <p:cNvPr id="185" name="Google Shape;185;p22"/>
            <p:cNvSpPr/>
            <p:nvPr/>
          </p:nvSpPr>
          <p:spPr>
            <a:xfrm>
              <a:off x="5926050" y="2059075"/>
              <a:ext cx="2460600" cy="2290500"/>
            </a:xfrm>
            <a:prstGeom prst="roundRect">
              <a:avLst>
                <a:gd fmla="val 0" name="adj"/>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000"/>
                </a:spcBef>
                <a:spcAft>
                  <a:spcPts val="1000"/>
                </a:spcAft>
                <a:buNone/>
              </a:pPr>
              <a:r>
                <a:rPr lang="en">
                  <a:solidFill>
                    <a:schemeClr val="lt1"/>
                  </a:solidFill>
                  <a:latin typeface="Advent Pro Medium"/>
                  <a:ea typeface="Advent Pro Medium"/>
                  <a:cs typeface="Advent Pro Medium"/>
                  <a:sym typeface="Advent Pro Medium"/>
                </a:rPr>
                <a:t>SCA tools scan the codebase for potential bugs, security vulnerabilities, and to ensure the code meets predefined standards.</a:t>
              </a:r>
              <a:endParaRPr>
                <a:solidFill>
                  <a:schemeClr val="lt1"/>
                </a:solidFill>
                <a:latin typeface="Advent Pro Medium"/>
                <a:ea typeface="Advent Pro Medium"/>
                <a:cs typeface="Advent Pro Medium"/>
                <a:sym typeface="Advent Pro Medium"/>
              </a:endParaRPr>
            </a:p>
          </p:txBody>
        </p:sp>
      </p:grpSp>
      <p:cxnSp>
        <p:nvCxnSpPr>
          <p:cNvPr id="186" name="Google Shape;186;p22"/>
          <p:cNvCxnSpPr>
            <a:stCxn id="179" idx="3"/>
            <a:endCxn id="181" idx="1"/>
          </p:cNvCxnSpPr>
          <p:nvPr/>
        </p:nvCxnSpPr>
        <p:spPr>
          <a:xfrm>
            <a:off x="2610483" y="1566900"/>
            <a:ext cx="87900" cy="0"/>
          </a:xfrm>
          <a:prstGeom prst="straightConnector1">
            <a:avLst/>
          </a:prstGeom>
          <a:noFill/>
          <a:ln cap="flat" cmpd="sng" w="9525">
            <a:solidFill>
              <a:schemeClr val="accent1"/>
            </a:solidFill>
            <a:prstDash val="solid"/>
            <a:round/>
            <a:headEnd len="med" w="med" type="none"/>
            <a:tailEnd len="med" w="med" type="none"/>
          </a:ln>
        </p:spPr>
      </p:cxnSp>
      <p:grpSp>
        <p:nvGrpSpPr>
          <p:cNvPr id="187" name="Google Shape;187;p22"/>
          <p:cNvGrpSpPr/>
          <p:nvPr/>
        </p:nvGrpSpPr>
        <p:grpSpPr>
          <a:xfrm>
            <a:off x="6579700" y="1183200"/>
            <a:ext cx="1851035" cy="3180800"/>
            <a:chOff x="5924185" y="1168775"/>
            <a:chExt cx="2462465" cy="3180800"/>
          </a:xfrm>
        </p:grpSpPr>
        <p:sp>
          <p:nvSpPr>
            <p:cNvPr id="188" name="Google Shape;188;p22"/>
            <p:cNvSpPr/>
            <p:nvPr/>
          </p:nvSpPr>
          <p:spPr>
            <a:xfrm>
              <a:off x="5924185" y="1168775"/>
              <a:ext cx="2460600" cy="778200"/>
            </a:xfrm>
            <a:prstGeom prst="roundRect">
              <a:avLst>
                <a:gd fmla="val 0" name="adj"/>
              </a:avLst>
            </a:prstGeom>
            <a:noFill/>
            <a:ln cap="flat" cmpd="sng" w="9525">
              <a:solidFill>
                <a:schemeClr val="accent1"/>
              </a:solidFill>
              <a:prstDash val="solid"/>
              <a:round/>
              <a:headEnd len="sm" w="sm" type="none"/>
              <a:tailEnd len="sm" w="sm" type="none"/>
            </a:ln>
          </p:spPr>
          <p:txBody>
            <a:bodyPr anchorCtr="0" anchor="ctr" bIns="18287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Aldrich"/>
                  <a:ea typeface="Aldrich"/>
                  <a:cs typeface="Aldrich"/>
                  <a:sym typeface="Aldrich"/>
                </a:rPr>
                <a:t>Code Coverage</a:t>
              </a:r>
              <a:endParaRPr sz="1800">
                <a:solidFill>
                  <a:schemeClr val="accent1"/>
                </a:solidFill>
                <a:latin typeface="Aldrich"/>
                <a:ea typeface="Aldrich"/>
                <a:cs typeface="Aldrich"/>
                <a:sym typeface="Aldrich"/>
              </a:endParaRPr>
            </a:p>
          </p:txBody>
        </p:sp>
        <p:sp>
          <p:nvSpPr>
            <p:cNvPr id="189" name="Google Shape;189;p22"/>
            <p:cNvSpPr/>
            <p:nvPr/>
          </p:nvSpPr>
          <p:spPr>
            <a:xfrm>
              <a:off x="5926050" y="2059075"/>
              <a:ext cx="2460600" cy="2290500"/>
            </a:xfrm>
            <a:prstGeom prst="roundRect">
              <a:avLst>
                <a:gd fmla="val 0" name="adj"/>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000"/>
                </a:spcBef>
                <a:spcAft>
                  <a:spcPts val="1000"/>
                </a:spcAft>
                <a:buNone/>
              </a:pPr>
              <a:r>
                <a:rPr lang="en">
                  <a:solidFill>
                    <a:schemeClr val="lt1"/>
                  </a:solidFill>
                  <a:latin typeface="Advent Pro Medium"/>
                  <a:ea typeface="Advent Pro Medium"/>
                  <a:cs typeface="Advent Pro Medium"/>
                  <a:sym typeface="Advent Pro Medium"/>
                </a:rPr>
                <a:t>The CI pipeline collects code coverage metrics to measure the</a:t>
              </a:r>
              <a:r>
                <a:rPr lang="en">
                  <a:solidFill>
                    <a:schemeClr val="lt1"/>
                  </a:solidFill>
                  <a:latin typeface="Advent Pro Medium"/>
                  <a:ea typeface="Advent Pro Medium"/>
                  <a:cs typeface="Advent Pro Medium"/>
                  <a:sym typeface="Advent Pro Medium"/>
                </a:rPr>
                <a:t> </a:t>
              </a:r>
              <a:r>
                <a:rPr lang="en">
                  <a:solidFill>
                    <a:schemeClr val="lt1"/>
                  </a:solidFill>
                  <a:latin typeface="Advent Pro Medium"/>
                  <a:ea typeface="Advent Pro Medium"/>
                  <a:cs typeface="Advent Pro Medium"/>
                  <a:sym typeface="Advent Pro Medium"/>
                </a:rPr>
                <a:t>efficiency of unit tests.</a:t>
              </a:r>
              <a:endParaRPr>
                <a:solidFill>
                  <a:schemeClr val="lt1"/>
                </a:solidFill>
                <a:latin typeface="Advent Pro Medium"/>
                <a:ea typeface="Advent Pro Medium"/>
                <a:cs typeface="Advent Pro Medium"/>
                <a:sym typeface="Advent Pro Medium"/>
              </a:endParaRPr>
            </a:p>
          </p:txBody>
        </p:sp>
      </p:grpSp>
      <p:cxnSp>
        <p:nvCxnSpPr>
          <p:cNvPr id="190" name="Google Shape;190;p22"/>
          <p:cNvCxnSpPr>
            <a:endCxn id="188" idx="1"/>
          </p:cNvCxnSpPr>
          <p:nvPr/>
        </p:nvCxnSpPr>
        <p:spPr>
          <a:xfrm>
            <a:off x="6490300" y="1572300"/>
            <a:ext cx="89400" cy="0"/>
          </a:xfrm>
          <a:prstGeom prst="straightConnector1">
            <a:avLst/>
          </a:prstGeom>
          <a:noFill/>
          <a:ln cap="flat" cmpd="sng" w="9525">
            <a:solidFill>
              <a:schemeClr val="accent1"/>
            </a:solidFill>
            <a:prstDash val="solid"/>
            <a:round/>
            <a:headEnd len="med" w="med" type="none"/>
            <a:tailEnd len="med" w="med" type="none"/>
          </a:ln>
        </p:spPr>
      </p:cxnSp>
      <p:cxnSp>
        <p:nvCxnSpPr>
          <p:cNvPr id="191" name="Google Shape;191;p22"/>
          <p:cNvCxnSpPr/>
          <p:nvPr/>
        </p:nvCxnSpPr>
        <p:spPr>
          <a:xfrm>
            <a:off x="4550388" y="1566900"/>
            <a:ext cx="89400" cy="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p:nvPr/>
        </p:nvSpPr>
        <p:spPr>
          <a:xfrm>
            <a:off x="2415725" y="1184750"/>
            <a:ext cx="4312500" cy="1801800"/>
          </a:xfrm>
          <a:prstGeom prst="roundRect">
            <a:avLst>
              <a:gd fmla="val 0" name="adj"/>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000"/>
              </a:spcBef>
              <a:spcAft>
                <a:spcPts val="0"/>
              </a:spcAft>
              <a:buNone/>
            </a:pPr>
            <a:r>
              <a:rPr lang="en">
                <a:solidFill>
                  <a:schemeClr val="lt1"/>
                </a:solidFill>
                <a:latin typeface="Advent Pro Medium"/>
                <a:ea typeface="Advent Pro Medium"/>
                <a:cs typeface="Advent Pro Medium"/>
                <a:sym typeface="Advent Pro Medium"/>
              </a:rPr>
              <a:t>The successfully built and tested artifacts are stored in an artifact repository, such as Nexus, JFrog, or Docker Registry, for future use.</a:t>
            </a:r>
            <a:endParaRPr>
              <a:solidFill>
                <a:schemeClr val="lt1"/>
              </a:solidFill>
              <a:latin typeface="Advent Pro Medium"/>
              <a:ea typeface="Advent Pro Medium"/>
              <a:cs typeface="Advent Pro Medium"/>
              <a:sym typeface="Advent Pro Medium"/>
            </a:endParaRPr>
          </a:p>
          <a:p>
            <a:pPr indent="0" lvl="0" marL="0" rtl="0" algn="l">
              <a:spcBef>
                <a:spcPts val="1000"/>
              </a:spcBef>
              <a:spcAft>
                <a:spcPts val="1000"/>
              </a:spcAft>
              <a:buNone/>
            </a:pPr>
            <a:r>
              <a:rPr lang="en">
                <a:solidFill>
                  <a:schemeClr val="lt1"/>
                </a:solidFill>
                <a:latin typeface="Advent Pro Medium"/>
                <a:ea typeface="Advent Pro Medium"/>
                <a:cs typeface="Advent Pro Medium"/>
                <a:sym typeface="Advent Pro Medium"/>
              </a:rPr>
              <a:t>Artifacts can be classified as compiled code, libraries, binaries, </a:t>
            </a:r>
            <a:r>
              <a:rPr lang="en">
                <a:solidFill>
                  <a:schemeClr val="lt1"/>
                </a:solidFill>
                <a:latin typeface="Advent Pro Medium"/>
                <a:ea typeface="Advent Pro Medium"/>
                <a:cs typeface="Advent Pro Medium"/>
                <a:sym typeface="Advent Pro Medium"/>
              </a:rPr>
              <a:t>e</a:t>
            </a:r>
            <a:r>
              <a:rPr lang="en">
                <a:solidFill>
                  <a:schemeClr val="lt1"/>
                </a:solidFill>
                <a:latin typeface="Advent Pro Medium"/>
                <a:ea typeface="Advent Pro Medium"/>
                <a:cs typeface="Advent Pro Medium"/>
                <a:sym typeface="Advent Pro Medium"/>
              </a:rPr>
              <a:t>xecutables, or any other deliverable produced during the building and testing phases.</a:t>
            </a:r>
            <a:endParaRPr>
              <a:solidFill>
                <a:schemeClr val="lt1"/>
              </a:solidFill>
              <a:latin typeface="Advent Pro Medium"/>
              <a:ea typeface="Advent Pro Medium"/>
              <a:cs typeface="Advent Pro Medium"/>
              <a:sym typeface="Advent Pro Medium"/>
            </a:endParaRPr>
          </a:p>
        </p:txBody>
      </p:sp>
      <p:sp>
        <p:nvSpPr>
          <p:cNvPr id="197" name="Google Shape;197;p23"/>
          <p:cNvSpPr txBox="1"/>
          <p:nvPr>
            <p:ph type="title"/>
          </p:nvPr>
        </p:nvSpPr>
        <p:spPr>
          <a:xfrm>
            <a:off x="713225" y="536450"/>
            <a:ext cx="7717500" cy="56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Artifact Repository</a:t>
            </a:r>
            <a:endParaRPr/>
          </a:p>
        </p:txBody>
      </p:sp>
      <p:pic>
        <p:nvPicPr>
          <p:cNvPr id="198" name="Google Shape;198;p23"/>
          <p:cNvPicPr preferRelativeResize="0"/>
          <p:nvPr/>
        </p:nvPicPr>
        <p:blipFill>
          <a:blip r:embed="rId3">
            <a:alphaModFix/>
          </a:blip>
          <a:stretch>
            <a:fillRect/>
          </a:stretch>
        </p:blipFill>
        <p:spPr>
          <a:xfrm>
            <a:off x="2738725" y="3242325"/>
            <a:ext cx="887500" cy="887500"/>
          </a:xfrm>
          <a:prstGeom prst="rect">
            <a:avLst/>
          </a:prstGeom>
          <a:noFill/>
          <a:ln>
            <a:noFill/>
          </a:ln>
        </p:spPr>
      </p:pic>
      <p:pic>
        <p:nvPicPr>
          <p:cNvPr id="199" name="Google Shape;199;p23"/>
          <p:cNvPicPr preferRelativeResize="0"/>
          <p:nvPr/>
        </p:nvPicPr>
        <p:blipFill>
          <a:blip r:embed="rId4">
            <a:alphaModFix/>
          </a:blip>
          <a:stretch>
            <a:fillRect/>
          </a:stretch>
        </p:blipFill>
        <p:spPr>
          <a:xfrm>
            <a:off x="3929488" y="3257121"/>
            <a:ext cx="887500" cy="857917"/>
          </a:xfrm>
          <a:prstGeom prst="rect">
            <a:avLst/>
          </a:prstGeom>
          <a:noFill/>
          <a:ln>
            <a:noFill/>
          </a:ln>
        </p:spPr>
      </p:pic>
      <p:pic>
        <p:nvPicPr>
          <p:cNvPr id="200" name="Google Shape;200;p23"/>
          <p:cNvPicPr preferRelativeResize="0"/>
          <p:nvPr/>
        </p:nvPicPr>
        <p:blipFill>
          <a:blip r:embed="rId5">
            <a:alphaModFix/>
          </a:blip>
          <a:stretch>
            <a:fillRect/>
          </a:stretch>
        </p:blipFill>
        <p:spPr>
          <a:xfrm>
            <a:off x="5214174" y="3257112"/>
            <a:ext cx="1196310" cy="857925"/>
          </a:xfrm>
          <a:prstGeom prst="rect">
            <a:avLst/>
          </a:prstGeom>
          <a:noFill/>
          <a:ln>
            <a:noFill/>
          </a:ln>
        </p:spPr>
      </p:pic>
      <p:cxnSp>
        <p:nvCxnSpPr>
          <p:cNvPr id="201" name="Google Shape;201;p23"/>
          <p:cNvCxnSpPr/>
          <p:nvPr/>
        </p:nvCxnSpPr>
        <p:spPr>
          <a:xfrm flipH="1">
            <a:off x="4570625" y="2986550"/>
            <a:ext cx="2700" cy="163200"/>
          </a:xfrm>
          <a:prstGeom prst="straightConnector1">
            <a:avLst/>
          </a:prstGeom>
          <a:noFill/>
          <a:ln cap="flat" cmpd="sng" w="9525">
            <a:solidFill>
              <a:schemeClr val="accent1"/>
            </a:solidFill>
            <a:prstDash val="solid"/>
            <a:round/>
            <a:headEnd len="med" w="med" type="none"/>
            <a:tailEnd len="med" w="med" type="none"/>
          </a:ln>
        </p:spPr>
      </p:cxnSp>
      <p:sp>
        <p:nvSpPr>
          <p:cNvPr id="202" name="Google Shape;202;p23"/>
          <p:cNvSpPr/>
          <p:nvPr/>
        </p:nvSpPr>
        <p:spPr>
          <a:xfrm>
            <a:off x="2415725" y="3149675"/>
            <a:ext cx="4312500" cy="1072800"/>
          </a:xfrm>
          <a:prstGeom prst="roundRect">
            <a:avLst>
              <a:gd fmla="val 0" name="adj"/>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000"/>
              </a:spcBef>
              <a:spcAft>
                <a:spcPts val="1000"/>
              </a:spcAft>
              <a:buNone/>
            </a:pPr>
            <a:r>
              <a:t/>
            </a:r>
            <a:endParaRPr>
              <a:solidFill>
                <a:schemeClr val="lt1"/>
              </a:solidFill>
              <a:latin typeface="Advent Pro Medium"/>
              <a:ea typeface="Advent Pro Medium"/>
              <a:cs typeface="Advent Pro Medium"/>
              <a:sym typeface="Advent Pro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oftware Testing Company Infographics by Slidesgo">
  <a:themeElements>
    <a:clrScheme name="Simple Light">
      <a:dk1>
        <a:srgbClr val="FFFFFF"/>
      </a:dk1>
      <a:lt1>
        <a:srgbClr val="FFFFFF"/>
      </a:lt1>
      <a:dk2>
        <a:srgbClr val="000607"/>
      </a:dk2>
      <a:lt2>
        <a:srgbClr val="004651"/>
      </a:lt2>
      <a:accent1>
        <a:srgbClr val="00AB8D"/>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