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0"/>
  </p:notesMasterIdLst>
  <p:handoutMasterIdLst>
    <p:handoutMasterId r:id="rId11"/>
  </p:handoutMasterIdLst>
  <p:sldIdLst>
    <p:sldId id="1377" r:id="rId2"/>
    <p:sldId id="1210" r:id="rId3"/>
    <p:sldId id="1378" r:id="rId4"/>
    <p:sldId id="1301" r:id="rId5"/>
    <p:sldId id="1379" r:id="rId6"/>
    <p:sldId id="1203" r:id="rId7"/>
    <p:sldId id="1376" r:id="rId8"/>
    <p:sldId id="1369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6357" autoAdjust="0"/>
  </p:normalViewPr>
  <p:slideViewPr>
    <p:cSldViewPr snapToGrid="0">
      <p:cViewPr varScale="1">
        <p:scale>
          <a:sx n="83" d="100"/>
          <a:sy n="83" d="100"/>
        </p:scale>
        <p:origin x="948" y="52"/>
      </p:cViewPr>
      <p:guideLst/>
    </p:cSldViewPr>
  </p:slideViewPr>
  <p:outlineViewPr>
    <p:cViewPr>
      <p:scale>
        <a:sx n="33" d="100"/>
        <a:sy n="33" d="100"/>
      </p:scale>
      <p:origin x="0" y="-1248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04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3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6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6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61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40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0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3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7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657600" y="730530"/>
            <a:ext cx="50917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657600" y="282611"/>
            <a:ext cx="50917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505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7819" y="2181925"/>
            <a:ext cx="8368363" cy="439237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387819" y="2650037"/>
            <a:ext cx="8368363" cy="30479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823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087120"/>
            <a:ext cx="9144000" cy="346456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3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63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3957" r:id="rId4"/>
    <p:sldLayoutId id="2147484002" r:id="rId5"/>
    <p:sldLayoutId id="2147484004" r:id="rId6"/>
    <p:sldLayoutId id="2147484005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07D84644-C2BD-4578-A714-0A7A9C1013E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8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39704" y="1566801"/>
            <a:ext cx="6064589" cy="2009897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605279" y="2241595"/>
            <a:ext cx="5999014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5G </a:t>
            </a:r>
            <a:r>
              <a:rPr lang="en-US" sz="3600" b="1">
                <a:latin typeface="+mj-lt"/>
              </a:rPr>
              <a:t>Security Deconstructed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Author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781425" y="1091521"/>
            <a:ext cx="4038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</a:rPr>
              <a:t>Brian C. Newman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200" dirty="0">
                <a:solidFill>
                  <a:schemeClr val="accent1"/>
                </a:solidFill>
              </a:rPr>
              <a:t>Telecommunications Leader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71" name="Inhaltsplatzhalter 4"/>
          <p:cNvSpPr txBox="1">
            <a:spLocks/>
          </p:cNvSpPr>
          <p:nvPr/>
        </p:nvSpPr>
        <p:spPr>
          <a:xfrm>
            <a:off x="3633590" y="1921859"/>
            <a:ext cx="5139782" cy="18433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accent6"/>
                </a:solidFill>
                <a:latin typeface="+mj-lt"/>
              </a:rPr>
              <a:t>Experiences / Skills</a:t>
            </a:r>
          </a:p>
          <a:p>
            <a:pPr indent="-182880">
              <a:lnSpc>
                <a:spcPct val="130000"/>
              </a:lnSpc>
              <a:spcAft>
                <a:spcPts val="600"/>
              </a:spcAft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30+ years in telecommunications industry among the three largest US network operators.</a:t>
            </a:r>
          </a:p>
          <a:p>
            <a:pPr indent="-182880">
              <a:lnSpc>
                <a:spcPct val="130000"/>
              </a:lnSpc>
              <a:spcAft>
                <a:spcPts val="600"/>
              </a:spcAft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Extensive experience in wireline and wireless networks including engineering, operations, and information systems.</a:t>
            </a:r>
          </a:p>
          <a:p>
            <a:pPr indent="-182880">
              <a:lnSpc>
                <a:spcPct val="130000"/>
              </a:lnSpc>
              <a:spcAft>
                <a:spcPts val="600"/>
              </a:spcAft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Inventor - US Patent [#5,835,907]: Integration of GPS and cellular networks, for smartphone geolocation and mapping that is used globally today. </a:t>
            </a:r>
          </a:p>
          <a:p>
            <a:pPr indent="-182880">
              <a:lnSpc>
                <a:spcPct val="130000"/>
              </a:lnSpc>
              <a:spcAft>
                <a:spcPts val="600"/>
              </a:spcAft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Project Management Professional, Scaled Agile Agilist and Scrum Master, and Lean Six Sigma Black Belt.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3658209" y="1091521"/>
            <a:ext cx="45719" cy="430887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7" name="Picture 6" descr="A picture containing person, person, suit, standing&#10;&#10;Description automatically generated">
            <a:extLst>
              <a:ext uri="{FF2B5EF4-FFF2-40B4-BE49-F238E27FC236}">
                <a16:creationId xmlns:a16="http://schemas.microsoft.com/office/drawing/2014/main" id="{2D5B0A10-39AC-42D9-9D34-77375A8423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63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EA83C01F-69F2-4055-BC75-EC6DADB721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2"/>
            <a:ext cx="9143999" cy="514349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91C611-3065-4B72-8A07-25A74211D269}"/>
              </a:ext>
            </a:extLst>
          </p:cNvPr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3D15F900-3CB7-4413-9133-2F0FF5C4F0D0}"/>
              </a:ext>
            </a:extLst>
          </p:cNvPr>
          <p:cNvSpPr/>
          <p:nvPr/>
        </p:nvSpPr>
        <p:spPr>
          <a:xfrm>
            <a:off x="1295400" y="1438656"/>
            <a:ext cx="6553200" cy="767334"/>
          </a:xfrm>
          <a:custGeom>
            <a:avLst/>
            <a:gdLst>
              <a:gd name="connsiteX0" fmla="*/ 0 w 6553200"/>
              <a:gd name="connsiteY0" fmla="*/ 0 h 609600"/>
              <a:gd name="connsiteX1" fmla="*/ 6553200 w 6553200"/>
              <a:gd name="connsiteY1" fmla="*/ 0 h 609600"/>
              <a:gd name="connsiteX2" fmla="*/ 6553200 w 6553200"/>
              <a:gd name="connsiteY2" fmla="*/ 609600 h 609600"/>
              <a:gd name="connsiteX3" fmla="*/ 6492240 w 6553200"/>
              <a:gd name="connsiteY3" fmla="*/ 609600 h 609600"/>
              <a:gd name="connsiteX4" fmla="*/ 6492240 w 6553200"/>
              <a:gd name="connsiteY4" fmla="*/ 60960 h 609600"/>
              <a:gd name="connsiteX5" fmla="*/ 60960 w 6553200"/>
              <a:gd name="connsiteY5" fmla="*/ 60960 h 609600"/>
              <a:gd name="connsiteX6" fmla="*/ 60960 w 6553200"/>
              <a:gd name="connsiteY6" fmla="*/ 609600 h 609600"/>
              <a:gd name="connsiteX7" fmla="*/ 0 w 6553200"/>
              <a:gd name="connsiteY7" fmla="*/ 609600 h 609600"/>
              <a:gd name="connsiteX8" fmla="*/ 0 w 6553200"/>
              <a:gd name="connsiteY8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53200" h="609600">
                <a:moveTo>
                  <a:pt x="0" y="0"/>
                </a:moveTo>
                <a:lnTo>
                  <a:pt x="6553200" y="0"/>
                </a:lnTo>
                <a:lnTo>
                  <a:pt x="6553200" y="609600"/>
                </a:lnTo>
                <a:lnTo>
                  <a:pt x="6492240" y="609600"/>
                </a:lnTo>
                <a:lnTo>
                  <a:pt x="6492240" y="60960"/>
                </a:lnTo>
                <a:lnTo>
                  <a:pt x="60960" y="60960"/>
                </a:lnTo>
                <a:lnTo>
                  <a:pt x="6096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CF2CF107-F12F-4CF4-9B65-1C5E219D1B69}"/>
              </a:ext>
            </a:extLst>
          </p:cNvPr>
          <p:cNvSpPr/>
          <p:nvPr/>
        </p:nvSpPr>
        <p:spPr>
          <a:xfrm>
            <a:off x="1295400" y="2937510"/>
            <a:ext cx="6553200" cy="767334"/>
          </a:xfrm>
          <a:custGeom>
            <a:avLst/>
            <a:gdLst>
              <a:gd name="connsiteX0" fmla="*/ 0 w 6553200"/>
              <a:gd name="connsiteY0" fmla="*/ 0 h 609600"/>
              <a:gd name="connsiteX1" fmla="*/ 60960 w 6553200"/>
              <a:gd name="connsiteY1" fmla="*/ 0 h 609600"/>
              <a:gd name="connsiteX2" fmla="*/ 60960 w 6553200"/>
              <a:gd name="connsiteY2" fmla="*/ 548640 h 609600"/>
              <a:gd name="connsiteX3" fmla="*/ 6492240 w 6553200"/>
              <a:gd name="connsiteY3" fmla="*/ 548640 h 609600"/>
              <a:gd name="connsiteX4" fmla="*/ 6492240 w 6553200"/>
              <a:gd name="connsiteY4" fmla="*/ 0 h 609600"/>
              <a:gd name="connsiteX5" fmla="*/ 6553200 w 6553200"/>
              <a:gd name="connsiteY5" fmla="*/ 0 h 609600"/>
              <a:gd name="connsiteX6" fmla="*/ 6553200 w 6553200"/>
              <a:gd name="connsiteY6" fmla="*/ 609600 h 609600"/>
              <a:gd name="connsiteX7" fmla="*/ 0 w 6553200"/>
              <a:gd name="connsiteY7" fmla="*/ 609600 h 609600"/>
              <a:gd name="connsiteX8" fmla="*/ 0 w 6553200"/>
              <a:gd name="connsiteY8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53200" h="609600">
                <a:moveTo>
                  <a:pt x="0" y="0"/>
                </a:moveTo>
                <a:lnTo>
                  <a:pt x="60960" y="0"/>
                </a:lnTo>
                <a:lnTo>
                  <a:pt x="60960" y="548640"/>
                </a:lnTo>
                <a:lnTo>
                  <a:pt x="6492240" y="548640"/>
                </a:lnTo>
                <a:lnTo>
                  <a:pt x="6492240" y="0"/>
                </a:lnTo>
                <a:lnTo>
                  <a:pt x="6553200" y="0"/>
                </a:lnTo>
                <a:lnTo>
                  <a:pt x="65532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96A81-4D2C-4092-8425-51CC1CFADE91}"/>
              </a:ext>
            </a:extLst>
          </p:cNvPr>
          <p:cNvSpPr txBox="1"/>
          <p:nvPr/>
        </p:nvSpPr>
        <p:spPr>
          <a:xfrm>
            <a:off x="1564640" y="2205990"/>
            <a:ext cx="601472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Synopsis</a:t>
            </a:r>
            <a:endParaRPr lang="en-US" sz="4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0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CE1920CC-B853-4A9E-970C-D2ECA3CAB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Course Roadmap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6479455" y="3752307"/>
            <a:ext cx="568158" cy="780782"/>
            <a:chOff x="4319588" y="3962400"/>
            <a:chExt cx="517525" cy="711200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325938" y="3962400"/>
              <a:ext cx="508000" cy="146050"/>
            </a:xfrm>
            <a:custGeom>
              <a:avLst/>
              <a:gdLst>
                <a:gd name="T0" fmla="*/ 377 w 377"/>
                <a:gd name="T1" fmla="*/ 45 h 108"/>
                <a:gd name="T2" fmla="*/ 188 w 377"/>
                <a:gd name="T3" fmla="*/ 0 h 108"/>
                <a:gd name="T4" fmla="*/ 0 w 377"/>
                <a:gd name="T5" fmla="*/ 45 h 108"/>
                <a:gd name="T6" fmla="*/ 188 w 377"/>
                <a:gd name="T7" fmla="*/ 108 h 108"/>
                <a:gd name="T8" fmla="*/ 377 w 377"/>
                <a:gd name="T9" fmla="*/ 4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108">
                  <a:moveTo>
                    <a:pt x="377" y="45"/>
                  </a:moveTo>
                  <a:cubicBezTo>
                    <a:pt x="307" y="13"/>
                    <a:pt x="292" y="0"/>
                    <a:pt x="188" y="0"/>
                  </a:cubicBezTo>
                  <a:cubicBezTo>
                    <a:pt x="84" y="0"/>
                    <a:pt x="53" y="13"/>
                    <a:pt x="0" y="45"/>
                  </a:cubicBezTo>
                  <a:cubicBezTo>
                    <a:pt x="26" y="76"/>
                    <a:pt x="84" y="108"/>
                    <a:pt x="188" y="108"/>
                  </a:cubicBezTo>
                  <a:cubicBezTo>
                    <a:pt x="292" y="108"/>
                    <a:pt x="343" y="80"/>
                    <a:pt x="377" y="4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4319588" y="4019550"/>
              <a:ext cx="517525" cy="654050"/>
            </a:xfrm>
            <a:custGeom>
              <a:avLst/>
              <a:gdLst>
                <a:gd name="T0" fmla="*/ 191 w 383"/>
                <a:gd name="T1" fmla="*/ 484 h 484"/>
                <a:gd name="T2" fmla="*/ 0 w 383"/>
                <a:gd name="T3" fmla="*/ 0 h 484"/>
                <a:gd name="T4" fmla="*/ 383 w 383"/>
                <a:gd name="T5" fmla="*/ 0 h 484"/>
                <a:gd name="T6" fmla="*/ 191 w 383"/>
                <a:gd name="T7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3" h="484">
                  <a:moveTo>
                    <a:pt x="191" y="484"/>
                  </a:moveTo>
                  <a:cubicBezTo>
                    <a:pt x="119" y="328"/>
                    <a:pt x="55" y="166"/>
                    <a:pt x="0" y="0"/>
                  </a:cubicBezTo>
                  <a:cubicBezTo>
                    <a:pt x="127" y="20"/>
                    <a:pt x="256" y="20"/>
                    <a:pt x="383" y="0"/>
                  </a:cubicBezTo>
                  <a:cubicBezTo>
                    <a:pt x="328" y="166"/>
                    <a:pt x="264" y="328"/>
                    <a:pt x="191" y="4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 flipH="1">
            <a:off x="6235461" y="3189378"/>
            <a:ext cx="1056147" cy="604758"/>
            <a:chOff x="4097338" y="3449638"/>
            <a:chExt cx="962025" cy="550863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4102100" y="3449638"/>
              <a:ext cx="952500" cy="236538"/>
            </a:xfrm>
            <a:custGeom>
              <a:avLst/>
              <a:gdLst>
                <a:gd name="T0" fmla="*/ 706 w 706"/>
                <a:gd name="T1" fmla="*/ 68 h 176"/>
                <a:gd name="T2" fmla="*/ 351 w 706"/>
                <a:gd name="T3" fmla="*/ 0 h 176"/>
                <a:gd name="T4" fmla="*/ 0 w 706"/>
                <a:gd name="T5" fmla="*/ 68 h 176"/>
                <a:gd name="T6" fmla="*/ 350 w 706"/>
                <a:gd name="T7" fmla="*/ 176 h 176"/>
                <a:gd name="T8" fmla="*/ 706 w 706"/>
                <a:gd name="T9" fmla="*/ 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6" h="176">
                  <a:moveTo>
                    <a:pt x="706" y="68"/>
                  </a:moveTo>
                  <a:cubicBezTo>
                    <a:pt x="602" y="18"/>
                    <a:pt x="547" y="0"/>
                    <a:pt x="351" y="0"/>
                  </a:cubicBezTo>
                  <a:cubicBezTo>
                    <a:pt x="155" y="0"/>
                    <a:pt x="94" y="31"/>
                    <a:pt x="0" y="68"/>
                  </a:cubicBezTo>
                  <a:cubicBezTo>
                    <a:pt x="45" y="114"/>
                    <a:pt x="154" y="176"/>
                    <a:pt x="350" y="176"/>
                  </a:cubicBezTo>
                  <a:cubicBezTo>
                    <a:pt x="546" y="176"/>
                    <a:pt x="645" y="125"/>
                    <a:pt x="706" y="68"/>
                  </a:cubicBezTo>
                  <a:close/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097338" y="3541713"/>
              <a:ext cx="962025" cy="458788"/>
            </a:xfrm>
            <a:custGeom>
              <a:avLst/>
              <a:gdLst>
                <a:gd name="T0" fmla="*/ 650 w 713"/>
                <a:gd name="T1" fmla="*/ 318 h 340"/>
                <a:gd name="T2" fmla="*/ 63 w 713"/>
                <a:gd name="T3" fmla="*/ 318 h 340"/>
                <a:gd name="T4" fmla="*/ 0 w 713"/>
                <a:gd name="T5" fmla="*/ 0 h 340"/>
                <a:gd name="T6" fmla="*/ 713 w 713"/>
                <a:gd name="T7" fmla="*/ 0 h 340"/>
                <a:gd name="T8" fmla="*/ 650 w 713"/>
                <a:gd name="T9" fmla="*/ 31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340">
                  <a:moveTo>
                    <a:pt x="650" y="318"/>
                  </a:moveTo>
                  <a:cubicBezTo>
                    <a:pt x="455" y="340"/>
                    <a:pt x="258" y="340"/>
                    <a:pt x="63" y="318"/>
                  </a:cubicBezTo>
                  <a:cubicBezTo>
                    <a:pt x="42" y="212"/>
                    <a:pt x="21" y="106"/>
                    <a:pt x="0" y="0"/>
                  </a:cubicBezTo>
                  <a:cubicBezTo>
                    <a:pt x="237" y="26"/>
                    <a:pt x="476" y="26"/>
                    <a:pt x="713" y="0"/>
                  </a:cubicBezTo>
                  <a:cubicBezTo>
                    <a:pt x="692" y="106"/>
                    <a:pt x="671" y="212"/>
                    <a:pt x="650" y="3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6022837" y="2603792"/>
            <a:ext cx="1479652" cy="646586"/>
            <a:chOff x="3905250" y="2916238"/>
            <a:chExt cx="1347788" cy="588963"/>
          </a:xfrm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3906838" y="2916238"/>
              <a:ext cx="1339850" cy="211138"/>
            </a:xfrm>
            <a:custGeom>
              <a:avLst/>
              <a:gdLst>
                <a:gd name="T0" fmla="*/ 993 w 993"/>
                <a:gd name="T1" fmla="*/ 64 h 156"/>
                <a:gd name="T2" fmla="*/ 495 w 993"/>
                <a:gd name="T3" fmla="*/ 0 h 156"/>
                <a:gd name="T4" fmla="*/ 0 w 993"/>
                <a:gd name="T5" fmla="*/ 64 h 156"/>
                <a:gd name="T6" fmla="*/ 496 w 993"/>
                <a:gd name="T7" fmla="*/ 156 h 156"/>
                <a:gd name="T8" fmla="*/ 993 w 993"/>
                <a:gd name="T9" fmla="*/ 6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3" h="156">
                  <a:moveTo>
                    <a:pt x="993" y="64"/>
                  </a:moveTo>
                  <a:cubicBezTo>
                    <a:pt x="898" y="20"/>
                    <a:pt x="769" y="0"/>
                    <a:pt x="495" y="0"/>
                  </a:cubicBezTo>
                  <a:cubicBezTo>
                    <a:pt x="221" y="0"/>
                    <a:pt x="96" y="20"/>
                    <a:pt x="0" y="64"/>
                  </a:cubicBezTo>
                  <a:cubicBezTo>
                    <a:pt x="0" y="121"/>
                    <a:pt x="222" y="156"/>
                    <a:pt x="496" y="156"/>
                  </a:cubicBezTo>
                  <a:cubicBezTo>
                    <a:pt x="771" y="156"/>
                    <a:pt x="993" y="121"/>
                    <a:pt x="993" y="64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905250" y="3001963"/>
              <a:ext cx="1347788" cy="503238"/>
            </a:xfrm>
            <a:custGeom>
              <a:avLst/>
              <a:gdLst>
                <a:gd name="T0" fmla="*/ 908 w 999"/>
                <a:gd name="T1" fmla="*/ 342 h 372"/>
                <a:gd name="T2" fmla="*/ 91 w 999"/>
                <a:gd name="T3" fmla="*/ 342 h 372"/>
                <a:gd name="T4" fmla="*/ 0 w 999"/>
                <a:gd name="T5" fmla="*/ 0 h 372"/>
                <a:gd name="T6" fmla="*/ 999 w 999"/>
                <a:gd name="T7" fmla="*/ 0 h 372"/>
                <a:gd name="T8" fmla="*/ 908 w 999"/>
                <a:gd name="T9" fmla="*/ 34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372">
                  <a:moveTo>
                    <a:pt x="908" y="342"/>
                  </a:moveTo>
                  <a:cubicBezTo>
                    <a:pt x="637" y="372"/>
                    <a:pt x="362" y="372"/>
                    <a:pt x="91" y="342"/>
                  </a:cubicBezTo>
                  <a:cubicBezTo>
                    <a:pt x="61" y="228"/>
                    <a:pt x="30" y="114"/>
                    <a:pt x="0" y="0"/>
                  </a:cubicBezTo>
                  <a:cubicBezTo>
                    <a:pt x="332" y="37"/>
                    <a:pt x="667" y="37"/>
                    <a:pt x="999" y="0"/>
                  </a:cubicBezTo>
                  <a:cubicBezTo>
                    <a:pt x="969" y="114"/>
                    <a:pt x="938" y="228"/>
                    <a:pt x="908" y="3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5782328" y="1897950"/>
            <a:ext cx="1962412" cy="761611"/>
            <a:chOff x="3684588" y="2273300"/>
            <a:chExt cx="1787525" cy="693738"/>
          </a:xfrm>
        </p:grpSpPr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687763" y="2273300"/>
              <a:ext cx="1782763" cy="266700"/>
            </a:xfrm>
            <a:custGeom>
              <a:avLst/>
              <a:gdLst>
                <a:gd name="T0" fmla="*/ 1321 w 1321"/>
                <a:gd name="T1" fmla="*/ 98 h 197"/>
                <a:gd name="T2" fmla="*/ 656 w 1321"/>
                <a:gd name="T3" fmla="*/ 0 h 197"/>
                <a:gd name="T4" fmla="*/ 0 w 1321"/>
                <a:gd name="T5" fmla="*/ 104 h 197"/>
                <a:gd name="T6" fmla="*/ 656 w 1321"/>
                <a:gd name="T7" fmla="*/ 197 h 197"/>
                <a:gd name="T8" fmla="*/ 1321 w 1321"/>
                <a:gd name="T9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1" h="197">
                  <a:moveTo>
                    <a:pt x="1321" y="98"/>
                  </a:moveTo>
                  <a:cubicBezTo>
                    <a:pt x="1215" y="55"/>
                    <a:pt x="1023" y="0"/>
                    <a:pt x="656" y="0"/>
                  </a:cubicBezTo>
                  <a:cubicBezTo>
                    <a:pt x="288" y="0"/>
                    <a:pt x="100" y="53"/>
                    <a:pt x="0" y="104"/>
                  </a:cubicBezTo>
                  <a:cubicBezTo>
                    <a:pt x="0" y="159"/>
                    <a:pt x="288" y="197"/>
                    <a:pt x="656" y="197"/>
                  </a:cubicBezTo>
                  <a:cubicBezTo>
                    <a:pt x="1023" y="197"/>
                    <a:pt x="1321" y="153"/>
                    <a:pt x="1321" y="9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3684588" y="2414588"/>
              <a:ext cx="1787525" cy="552450"/>
            </a:xfrm>
            <a:custGeom>
              <a:avLst/>
              <a:gdLst>
                <a:gd name="T0" fmla="*/ 1208 w 1325"/>
                <a:gd name="T1" fmla="*/ 370 h 410"/>
                <a:gd name="T2" fmla="*/ 117 w 1325"/>
                <a:gd name="T3" fmla="*/ 370 h 410"/>
                <a:gd name="T4" fmla="*/ 0 w 1325"/>
                <a:gd name="T5" fmla="*/ 0 h 410"/>
                <a:gd name="T6" fmla="*/ 1325 w 1325"/>
                <a:gd name="T7" fmla="*/ 0 h 410"/>
                <a:gd name="T8" fmla="*/ 1208 w 1325"/>
                <a:gd name="T9" fmla="*/ 37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410">
                  <a:moveTo>
                    <a:pt x="1208" y="370"/>
                  </a:moveTo>
                  <a:cubicBezTo>
                    <a:pt x="845" y="410"/>
                    <a:pt x="480" y="410"/>
                    <a:pt x="117" y="370"/>
                  </a:cubicBezTo>
                  <a:cubicBezTo>
                    <a:pt x="78" y="247"/>
                    <a:pt x="39" y="124"/>
                    <a:pt x="0" y="0"/>
                  </a:cubicBezTo>
                  <a:cubicBezTo>
                    <a:pt x="440" y="49"/>
                    <a:pt x="885" y="49"/>
                    <a:pt x="1325" y="0"/>
                  </a:cubicBezTo>
                  <a:cubicBezTo>
                    <a:pt x="1286" y="124"/>
                    <a:pt x="1247" y="247"/>
                    <a:pt x="1208" y="3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5465136" y="1131111"/>
            <a:ext cx="2596797" cy="890580"/>
            <a:chOff x="3395663" y="1574800"/>
            <a:chExt cx="2365375" cy="811213"/>
          </a:xfrm>
        </p:grpSpPr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3395663" y="1574800"/>
              <a:ext cx="2360613" cy="334963"/>
            </a:xfrm>
            <a:custGeom>
              <a:avLst/>
              <a:gdLst>
                <a:gd name="T0" fmla="*/ 1749 w 1749"/>
                <a:gd name="T1" fmla="*/ 124 h 248"/>
                <a:gd name="T2" fmla="*/ 874 w 1749"/>
                <a:gd name="T3" fmla="*/ 0 h 248"/>
                <a:gd name="T4" fmla="*/ 0 w 1749"/>
                <a:gd name="T5" fmla="*/ 124 h 248"/>
                <a:gd name="T6" fmla="*/ 874 w 1749"/>
                <a:gd name="T7" fmla="*/ 248 h 248"/>
                <a:gd name="T8" fmla="*/ 1749 w 1749"/>
                <a:gd name="T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9" h="248">
                  <a:moveTo>
                    <a:pt x="1749" y="124"/>
                  </a:moveTo>
                  <a:cubicBezTo>
                    <a:pt x="1604" y="55"/>
                    <a:pt x="1357" y="0"/>
                    <a:pt x="874" y="0"/>
                  </a:cubicBezTo>
                  <a:cubicBezTo>
                    <a:pt x="391" y="0"/>
                    <a:pt x="157" y="53"/>
                    <a:pt x="0" y="124"/>
                  </a:cubicBezTo>
                  <a:cubicBezTo>
                    <a:pt x="94" y="211"/>
                    <a:pt x="391" y="248"/>
                    <a:pt x="874" y="248"/>
                  </a:cubicBezTo>
                  <a:cubicBezTo>
                    <a:pt x="1357" y="248"/>
                    <a:pt x="1669" y="217"/>
                    <a:pt x="1749" y="124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3395663" y="1739900"/>
              <a:ext cx="2365375" cy="646113"/>
            </a:xfrm>
            <a:custGeom>
              <a:avLst/>
              <a:gdLst>
                <a:gd name="T0" fmla="*/ 1606 w 1753"/>
                <a:gd name="T1" fmla="*/ 426 h 479"/>
                <a:gd name="T2" fmla="*/ 147 w 1753"/>
                <a:gd name="T3" fmla="*/ 426 h 479"/>
                <a:gd name="T4" fmla="*/ 0 w 1753"/>
                <a:gd name="T5" fmla="*/ 0 h 479"/>
                <a:gd name="T6" fmla="*/ 1753 w 1753"/>
                <a:gd name="T7" fmla="*/ 0 h 479"/>
                <a:gd name="T8" fmla="*/ 1606 w 1753"/>
                <a:gd name="T9" fmla="*/ 42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3" h="479">
                  <a:moveTo>
                    <a:pt x="1606" y="426"/>
                  </a:moveTo>
                  <a:cubicBezTo>
                    <a:pt x="1121" y="479"/>
                    <a:pt x="632" y="479"/>
                    <a:pt x="147" y="426"/>
                  </a:cubicBezTo>
                  <a:cubicBezTo>
                    <a:pt x="98" y="284"/>
                    <a:pt x="49" y="142"/>
                    <a:pt x="0" y="0"/>
                  </a:cubicBezTo>
                  <a:cubicBezTo>
                    <a:pt x="583" y="65"/>
                    <a:pt x="1170" y="65"/>
                    <a:pt x="1753" y="0"/>
                  </a:cubicBezTo>
                  <a:cubicBezTo>
                    <a:pt x="1704" y="142"/>
                    <a:pt x="1655" y="284"/>
                    <a:pt x="1606" y="4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5"/>
          <p:cNvSpPr>
            <a:spLocks/>
          </p:cNvSpPr>
          <p:nvPr/>
        </p:nvSpPr>
        <p:spPr bwMode="auto">
          <a:xfrm>
            <a:off x="5588876" y="3855134"/>
            <a:ext cx="2363259" cy="433962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5358823" y="3278261"/>
            <a:ext cx="2842534" cy="433962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1" name="Freeform 11"/>
          <p:cNvSpPr>
            <a:spLocks/>
          </p:cNvSpPr>
          <p:nvPr/>
        </p:nvSpPr>
        <p:spPr bwMode="auto">
          <a:xfrm>
            <a:off x="5120058" y="2697904"/>
            <a:ext cx="3283467" cy="43396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2" name="Freeform 14"/>
          <p:cNvSpPr>
            <a:spLocks/>
          </p:cNvSpPr>
          <p:nvPr/>
        </p:nvSpPr>
        <p:spPr bwMode="auto">
          <a:xfrm>
            <a:off x="4891748" y="2053062"/>
            <a:ext cx="3759256" cy="43396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4663440" y="1314107"/>
            <a:ext cx="4215874" cy="4339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71297" y="3947433"/>
            <a:ext cx="780983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Section 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71298" y="3358808"/>
            <a:ext cx="780983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Section 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80013" y="2802472"/>
            <a:ext cx="780983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Section 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89598" y="2158912"/>
            <a:ext cx="780983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Section 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371299" y="1408998"/>
            <a:ext cx="780983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Section 1</a:t>
            </a:r>
          </a:p>
        </p:txBody>
      </p:sp>
      <p:sp>
        <p:nvSpPr>
          <p:cNvPr id="40" name="Inhaltsplatzhalter 4"/>
          <p:cNvSpPr txBox="1">
            <a:spLocks/>
          </p:cNvSpPr>
          <p:nvPr/>
        </p:nvSpPr>
        <p:spPr>
          <a:xfrm>
            <a:off x="407949" y="1292331"/>
            <a:ext cx="3940315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Introduction and Importance of Network Security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With everything connected, 5G security is more important than ever.</a:t>
            </a:r>
          </a:p>
        </p:txBody>
      </p:sp>
      <p:sp>
        <p:nvSpPr>
          <p:cNvPr id="41" name="Inhaltsplatzhalter 4"/>
          <p:cNvSpPr txBox="1">
            <a:spLocks/>
          </p:cNvSpPr>
          <p:nvPr/>
        </p:nvSpPr>
        <p:spPr>
          <a:xfrm>
            <a:off x="407949" y="1941222"/>
            <a:ext cx="3940315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2"/>
                </a:solidFill>
                <a:latin typeface="+mj-lt"/>
              </a:rPr>
              <a:t>The Evolution of Cellular and Wireless Networks 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The architecture has evolved, with new vulnerabilities and risks.</a:t>
            </a:r>
          </a:p>
        </p:txBody>
      </p:sp>
      <p:sp>
        <p:nvSpPr>
          <p:cNvPr id="42" name="Inhaltsplatzhalter 4"/>
          <p:cNvSpPr txBox="1">
            <a:spLocks/>
          </p:cNvSpPr>
          <p:nvPr/>
        </p:nvSpPr>
        <p:spPr>
          <a:xfrm>
            <a:off x="407949" y="2590113"/>
            <a:ext cx="3940315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3"/>
                </a:solidFill>
                <a:latin typeface="+mj-lt"/>
              </a:rPr>
              <a:t>Fundamentals of 5G Wireless Networks 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Standards, deployment models, and threats to UE, RAN, and Core.</a:t>
            </a:r>
          </a:p>
        </p:txBody>
      </p:sp>
      <p:sp>
        <p:nvSpPr>
          <p:cNvPr id="43" name="Inhaltsplatzhalter 4"/>
          <p:cNvSpPr txBox="1">
            <a:spLocks/>
          </p:cNvSpPr>
          <p:nvPr/>
        </p:nvSpPr>
        <p:spPr>
          <a:xfrm>
            <a:off x="407949" y="3239004"/>
            <a:ext cx="4046352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4"/>
                </a:solidFill>
                <a:latin typeface="+mj-lt"/>
              </a:rPr>
              <a:t>5G Network Security Landscape 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Design principles, cybersecurity best practices, and PHY layer security. </a:t>
            </a:r>
          </a:p>
        </p:txBody>
      </p:sp>
      <p:sp>
        <p:nvSpPr>
          <p:cNvPr id="44" name="Inhaltsplatzhalter 4"/>
          <p:cNvSpPr txBox="1">
            <a:spLocks/>
          </p:cNvSpPr>
          <p:nvPr/>
        </p:nvSpPr>
        <p:spPr>
          <a:xfrm>
            <a:off x="407949" y="3887895"/>
            <a:ext cx="4271178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5"/>
                </a:solidFill>
                <a:latin typeface="+mj-lt"/>
              </a:rPr>
              <a:t>5G Network Security Infrastructure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Customer edge switching, virtualized network functions, and cloud security.</a:t>
            </a:r>
          </a:p>
        </p:txBody>
      </p:sp>
    </p:spTree>
    <p:extLst>
      <p:ext uri="{BB962C8B-B14F-4D97-AF65-F5344CB8AC3E}">
        <p14:creationId xmlns:p14="http://schemas.microsoft.com/office/powerpoint/2010/main" val="134613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accel="20000" decel="6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1" accel="20000" decel="6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1" accel="20000" decel="6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" presetClass="entr" presetSubtype="1" accel="20000" decel="6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30" grpId="0"/>
      <p:bldP spid="31" grpId="0"/>
      <p:bldP spid="32" grpId="0"/>
      <p:bldP spid="33" grpId="0"/>
      <p:bldP spid="34" grpId="0"/>
      <p:bldP spid="40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CE1920CC-B853-4A9E-970C-D2ECA3CAB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Course Roadmap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6479455" y="3752307"/>
            <a:ext cx="568158" cy="780782"/>
            <a:chOff x="4319588" y="3962400"/>
            <a:chExt cx="517525" cy="711200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325938" y="3962400"/>
              <a:ext cx="508000" cy="146050"/>
            </a:xfrm>
            <a:custGeom>
              <a:avLst/>
              <a:gdLst>
                <a:gd name="T0" fmla="*/ 377 w 377"/>
                <a:gd name="T1" fmla="*/ 45 h 108"/>
                <a:gd name="T2" fmla="*/ 188 w 377"/>
                <a:gd name="T3" fmla="*/ 0 h 108"/>
                <a:gd name="T4" fmla="*/ 0 w 377"/>
                <a:gd name="T5" fmla="*/ 45 h 108"/>
                <a:gd name="T6" fmla="*/ 188 w 377"/>
                <a:gd name="T7" fmla="*/ 108 h 108"/>
                <a:gd name="T8" fmla="*/ 377 w 377"/>
                <a:gd name="T9" fmla="*/ 4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108">
                  <a:moveTo>
                    <a:pt x="377" y="45"/>
                  </a:moveTo>
                  <a:cubicBezTo>
                    <a:pt x="307" y="13"/>
                    <a:pt x="292" y="0"/>
                    <a:pt x="188" y="0"/>
                  </a:cubicBezTo>
                  <a:cubicBezTo>
                    <a:pt x="84" y="0"/>
                    <a:pt x="53" y="13"/>
                    <a:pt x="0" y="45"/>
                  </a:cubicBezTo>
                  <a:cubicBezTo>
                    <a:pt x="26" y="76"/>
                    <a:pt x="84" y="108"/>
                    <a:pt x="188" y="108"/>
                  </a:cubicBezTo>
                  <a:cubicBezTo>
                    <a:pt x="292" y="108"/>
                    <a:pt x="343" y="80"/>
                    <a:pt x="377" y="4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4319588" y="4019550"/>
              <a:ext cx="517525" cy="654050"/>
            </a:xfrm>
            <a:custGeom>
              <a:avLst/>
              <a:gdLst>
                <a:gd name="T0" fmla="*/ 191 w 383"/>
                <a:gd name="T1" fmla="*/ 484 h 484"/>
                <a:gd name="T2" fmla="*/ 0 w 383"/>
                <a:gd name="T3" fmla="*/ 0 h 484"/>
                <a:gd name="T4" fmla="*/ 383 w 383"/>
                <a:gd name="T5" fmla="*/ 0 h 484"/>
                <a:gd name="T6" fmla="*/ 191 w 383"/>
                <a:gd name="T7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3" h="484">
                  <a:moveTo>
                    <a:pt x="191" y="484"/>
                  </a:moveTo>
                  <a:cubicBezTo>
                    <a:pt x="119" y="328"/>
                    <a:pt x="55" y="166"/>
                    <a:pt x="0" y="0"/>
                  </a:cubicBezTo>
                  <a:cubicBezTo>
                    <a:pt x="127" y="20"/>
                    <a:pt x="256" y="20"/>
                    <a:pt x="383" y="0"/>
                  </a:cubicBezTo>
                  <a:cubicBezTo>
                    <a:pt x="328" y="166"/>
                    <a:pt x="264" y="328"/>
                    <a:pt x="191" y="4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 flipH="1">
            <a:off x="6235461" y="3189378"/>
            <a:ext cx="1056147" cy="604758"/>
            <a:chOff x="4097338" y="3449638"/>
            <a:chExt cx="962025" cy="550863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4102100" y="3449638"/>
              <a:ext cx="952500" cy="236538"/>
            </a:xfrm>
            <a:custGeom>
              <a:avLst/>
              <a:gdLst>
                <a:gd name="T0" fmla="*/ 706 w 706"/>
                <a:gd name="T1" fmla="*/ 68 h 176"/>
                <a:gd name="T2" fmla="*/ 351 w 706"/>
                <a:gd name="T3" fmla="*/ 0 h 176"/>
                <a:gd name="T4" fmla="*/ 0 w 706"/>
                <a:gd name="T5" fmla="*/ 68 h 176"/>
                <a:gd name="T6" fmla="*/ 350 w 706"/>
                <a:gd name="T7" fmla="*/ 176 h 176"/>
                <a:gd name="T8" fmla="*/ 706 w 706"/>
                <a:gd name="T9" fmla="*/ 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6" h="176">
                  <a:moveTo>
                    <a:pt x="706" y="68"/>
                  </a:moveTo>
                  <a:cubicBezTo>
                    <a:pt x="602" y="18"/>
                    <a:pt x="547" y="0"/>
                    <a:pt x="351" y="0"/>
                  </a:cubicBezTo>
                  <a:cubicBezTo>
                    <a:pt x="155" y="0"/>
                    <a:pt x="94" y="31"/>
                    <a:pt x="0" y="68"/>
                  </a:cubicBezTo>
                  <a:cubicBezTo>
                    <a:pt x="45" y="114"/>
                    <a:pt x="154" y="176"/>
                    <a:pt x="350" y="176"/>
                  </a:cubicBezTo>
                  <a:cubicBezTo>
                    <a:pt x="546" y="176"/>
                    <a:pt x="645" y="125"/>
                    <a:pt x="706" y="68"/>
                  </a:cubicBezTo>
                  <a:close/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097338" y="3541713"/>
              <a:ext cx="962025" cy="458788"/>
            </a:xfrm>
            <a:custGeom>
              <a:avLst/>
              <a:gdLst>
                <a:gd name="T0" fmla="*/ 650 w 713"/>
                <a:gd name="T1" fmla="*/ 318 h 340"/>
                <a:gd name="T2" fmla="*/ 63 w 713"/>
                <a:gd name="T3" fmla="*/ 318 h 340"/>
                <a:gd name="T4" fmla="*/ 0 w 713"/>
                <a:gd name="T5" fmla="*/ 0 h 340"/>
                <a:gd name="T6" fmla="*/ 713 w 713"/>
                <a:gd name="T7" fmla="*/ 0 h 340"/>
                <a:gd name="T8" fmla="*/ 650 w 713"/>
                <a:gd name="T9" fmla="*/ 31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340">
                  <a:moveTo>
                    <a:pt x="650" y="318"/>
                  </a:moveTo>
                  <a:cubicBezTo>
                    <a:pt x="455" y="340"/>
                    <a:pt x="258" y="340"/>
                    <a:pt x="63" y="318"/>
                  </a:cubicBezTo>
                  <a:cubicBezTo>
                    <a:pt x="42" y="212"/>
                    <a:pt x="21" y="106"/>
                    <a:pt x="0" y="0"/>
                  </a:cubicBezTo>
                  <a:cubicBezTo>
                    <a:pt x="237" y="26"/>
                    <a:pt x="476" y="26"/>
                    <a:pt x="713" y="0"/>
                  </a:cubicBezTo>
                  <a:cubicBezTo>
                    <a:pt x="692" y="106"/>
                    <a:pt x="671" y="212"/>
                    <a:pt x="650" y="3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6022837" y="2603792"/>
            <a:ext cx="1479652" cy="646586"/>
            <a:chOff x="3905250" y="2916238"/>
            <a:chExt cx="1347788" cy="588963"/>
          </a:xfrm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3906838" y="2916238"/>
              <a:ext cx="1339850" cy="211138"/>
            </a:xfrm>
            <a:custGeom>
              <a:avLst/>
              <a:gdLst>
                <a:gd name="T0" fmla="*/ 993 w 993"/>
                <a:gd name="T1" fmla="*/ 64 h 156"/>
                <a:gd name="T2" fmla="*/ 495 w 993"/>
                <a:gd name="T3" fmla="*/ 0 h 156"/>
                <a:gd name="T4" fmla="*/ 0 w 993"/>
                <a:gd name="T5" fmla="*/ 64 h 156"/>
                <a:gd name="T6" fmla="*/ 496 w 993"/>
                <a:gd name="T7" fmla="*/ 156 h 156"/>
                <a:gd name="T8" fmla="*/ 993 w 993"/>
                <a:gd name="T9" fmla="*/ 6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3" h="156">
                  <a:moveTo>
                    <a:pt x="993" y="64"/>
                  </a:moveTo>
                  <a:cubicBezTo>
                    <a:pt x="898" y="20"/>
                    <a:pt x="769" y="0"/>
                    <a:pt x="495" y="0"/>
                  </a:cubicBezTo>
                  <a:cubicBezTo>
                    <a:pt x="221" y="0"/>
                    <a:pt x="96" y="20"/>
                    <a:pt x="0" y="64"/>
                  </a:cubicBezTo>
                  <a:cubicBezTo>
                    <a:pt x="0" y="121"/>
                    <a:pt x="222" y="156"/>
                    <a:pt x="496" y="156"/>
                  </a:cubicBezTo>
                  <a:cubicBezTo>
                    <a:pt x="771" y="156"/>
                    <a:pt x="993" y="121"/>
                    <a:pt x="993" y="64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905250" y="3001963"/>
              <a:ext cx="1347788" cy="503238"/>
            </a:xfrm>
            <a:custGeom>
              <a:avLst/>
              <a:gdLst>
                <a:gd name="T0" fmla="*/ 908 w 999"/>
                <a:gd name="T1" fmla="*/ 342 h 372"/>
                <a:gd name="T2" fmla="*/ 91 w 999"/>
                <a:gd name="T3" fmla="*/ 342 h 372"/>
                <a:gd name="T4" fmla="*/ 0 w 999"/>
                <a:gd name="T5" fmla="*/ 0 h 372"/>
                <a:gd name="T6" fmla="*/ 999 w 999"/>
                <a:gd name="T7" fmla="*/ 0 h 372"/>
                <a:gd name="T8" fmla="*/ 908 w 999"/>
                <a:gd name="T9" fmla="*/ 34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372">
                  <a:moveTo>
                    <a:pt x="908" y="342"/>
                  </a:moveTo>
                  <a:cubicBezTo>
                    <a:pt x="637" y="372"/>
                    <a:pt x="362" y="372"/>
                    <a:pt x="91" y="342"/>
                  </a:cubicBezTo>
                  <a:cubicBezTo>
                    <a:pt x="61" y="228"/>
                    <a:pt x="30" y="114"/>
                    <a:pt x="0" y="0"/>
                  </a:cubicBezTo>
                  <a:cubicBezTo>
                    <a:pt x="332" y="37"/>
                    <a:pt x="667" y="37"/>
                    <a:pt x="999" y="0"/>
                  </a:cubicBezTo>
                  <a:cubicBezTo>
                    <a:pt x="969" y="114"/>
                    <a:pt x="938" y="228"/>
                    <a:pt x="908" y="3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5782328" y="1897950"/>
            <a:ext cx="1962412" cy="761611"/>
            <a:chOff x="3684588" y="2273300"/>
            <a:chExt cx="1787525" cy="693738"/>
          </a:xfrm>
        </p:grpSpPr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687763" y="2273300"/>
              <a:ext cx="1782763" cy="266700"/>
            </a:xfrm>
            <a:custGeom>
              <a:avLst/>
              <a:gdLst>
                <a:gd name="T0" fmla="*/ 1321 w 1321"/>
                <a:gd name="T1" fmla="*/ 98 h 197"/>
                <a:gd name="T2" fmla="*/ 656 w 1321"/>
                <a:gd name="T3" fmla="*/ 0 h 197"/>
                <a:gd name="T4" fmla="*/ 0 w 1321"/>
                <a:gd name="T5" fmla="*/ 104 h 197"/>
                <a:gd name="T6" fmla="*/ 656 w 1321"/>
                <a:gd name="T7" fmla="*/ 197 h 197"/>
                <a:gd name="T8" fmla="*/ 1321 w 1321"/>
                <a:gd name="T9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1" h="197">
                  <a:moveTo>
                    <a:pt x="1321" y="98"/>
                  </a:moveTo>
                  <a:cubicBezTo>
                    <a:pt x="1215" y="55"/>
                    <a:pt x="1023" y="0"/>
                    <a:pt x="656" y="0"/>
                  </a:cubicBezTo>
                  <a:cubicBezTo>
                    <a:pt x="288" y="0"/>
                    <a:pt x="100" y="53"/>
                    <a:pt x="0" y="104"/>
                  </a:cubicBezTo>
                  <a:cubicBezTo>
                    <a:pt x="0" y="159"/>
                    <a:pt x="288" y="197"/>
                    <a:pt x="656" y="197"/>
                  </a:cubicBezTo>
                  <a:cubicBezTo>
                    <a:pt x="1023" y="197"/>
                    <a:pt x="1321" y="153"/>
                    <a:pt x="1321" y="9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3684588" y="2414588"/>
              <a:ext cx="1787525" cy="552450"/>
            </a:xfrm>
            <a:custGeom>
              <a:avLst/>
              <a:gdLst>
                <a:gd name="T0" fmla="*/ 1208 w 1325"/>
                <a:gd name="T1" fmla="*/ 370 h 410"/>
                <a:gd name="T2" fmla="*/ 117 w 1325"/>
                <a:gd name="T3" fmla="*/ 370 h 410"/>
                <a:gd name="T4" fmla="*/ 0 w 1325"/>
                <a:gd name="T5" fmla="*/ 0 h 410"/>
                <a:gd name="T6" fmla="*/ 1325 w 1325"/>
                <a:gd name="T7" fmla="*/ 0 h 410"/>
                <a:gd name="T8" fmla="*/ 1208 w 1325"/>
                <a:gd name="T9" fmla="*/ 37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410">
                  <a:moveTo>
                    <a:pt x="1208" y="370"/>
                  </a:moveTo>
                  <a:cubicBezTo>
                    <a:pt x="845" y="410"/>
                    <a:pt x="480" y="410"/>
                    <a:pt x="117" y="370"/>
                  </a:cubicBezTo>
                  <a:cubicBezTo>
                    <a:pt x="78" y="247"/>
                    <a:pt x="39" y="124"/>
                    <a:pt x="0" y="0"/>
                  </a:cubicBezTo>
                  <a:cubicBezTo>
                    <a:pt x="440" y="49"/>
                    <a:pt x="885" y="49"/>
                    <a:pt x="1325" y="0"/>
                  </a:cubicBezTo>
                  <a:cubicBezTo>
                    <a:pt x="1286" y="124"/>
                    <a:pt x="1247" y="247"/>
                    <a:pt x="1208" y="3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5465136" y="1131111"/>
            <a:ext cx="2596797" cy="890580"/>
            <a:chOff x="3395663" y="1574800"/>
            <a:chExt cx="2365375" cy="811213"/>
          </a:xfrm>
        </p:grpSpPr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3395663" y="1574800"/>
              <a:ext cx="2360613" cy="334963"/>
            </a:xfrm>
            <a:custGeom>
              <a:avLst/>
              <a:gdLst>
                <a:gd name="T0" fmla="*/ 1749 w 1749"/>
                <a:gd name="T1" fmla="*/ 124 h 248"/>
                <a:gd name="T2" fmla="*/ 874 w 1749"/>
                <a:gd name="T3" fmla="*/ 0 h 248"/>
                <a:gd name="T4" fmla="*/ 0 w 1749"/>
                <a:gd name="T5" fmla="*/ 124 h 248"/>
                <a:gd name="T6" fmla="*/ 874 w 1749"/>
                <a:gd name="T7" fmla="*/ 248 h 248"/>
                <a:gd name="T8" fmla="*/ 1749 w 1749"/>
                <a:gd name="T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9" h="248">
                  <a:moveTo>
                    <a:pt x="1749" y="124"/>
                  </a:moveTo>
                  <a:cubicBezTo>
                    <a:pt x="1604" y="55"/>
                    <a:pt x="1357" y="0"/>
                    <a:pt x="874" y="0"/>
                  </a:cubicBezTo>
                  <a:cubicBezTo>
                    <a:pt x="391" y="0"/>
                    <a:pt x="157" y="53"/>
                    <a:pt x="0" y="124"/>
                  </a:cubicBezTo>
                  <a:cubicBezTo>
                    <a:pt x="94" y="211"/>
                    <a:pt x="391" y="248"/>
                    <a:pt x="874" y="248"/>
                  </a:cubicBezTo>
                  <a:cubicBezTo>
                    <a:pt x="1357" y="248"/>
                    <a:pt x="1669" y="217"/>
                    <a:pt x="1749" y="124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3395663" y="1739900"/>
              <a:ext cx="2365375" cy="646113"/>
            </a:xfrm>
            <a:custGeom>
              <a:avLst/>
              <a:gdLst>
                <a:gd name="T0" fmla="*/ 1606 w 1753"/>
                <a:gd name="T1" fmla="*/ 426 h 479"/>
                <a:gd name="T2" fmla="*/ 147 w 1753"/>
                <a:gd name="T3" fmla="*/ 426 h 479"/>
                <a:gd name="T4" fmla="*/ 0 w 1753"/>
                <a:gd name="T5" fmla="*/ 0 h 479"/>
                <a:gd name="T6" fmla="*/ 1753 w 1753"/>
                <a:gd name="T7" fmla="*/ 0 h 479"/>
                <a:gd name="T8" fmla="*/ 1606 w 1753"/>
                <a:gd name="T9" fmla="*/ 42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3" h="479">
                  <a:moveTo>
                    <a:pt x="1606" y="426"/>
                  </a:moveTo>
                  <a:cubicBezTo>
                    <a:pt x="1121" y="479"/>
                    <a:pt x="632" y="479"/>
                    <a:pt x="147" y="426"/>
                  </a:cubicBezTo>
                  <a:cubicBezTo>
                    <a:pt x="98" y="284"/>
                    <a:pt x="49" y="142"/>
                    <a:pt x="0" y="0"/>
                  </a:cubicBezTo>
                  <a:cubicBezTo>
                    <a:pt x="583" y="65"/>
                    <a:pt x="1170" y="65"/>
                    <a:pt x="1753" y="0"/>
                  </a:cubicBezTo>
                  <a:cubicBezTo>
                    <a:pt x="1704" y="142"/>
                    <a:pt x="1655" y="284"/>
                    <a:pt x="1606" y="4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 8"/>
          <p:cNvSpPr>
            <a:spLocks/>
          </p:cNvSpPr>
          <p:nvPr/>
        </p:nvSpPr>
        <p:spPr bwMode="auto">
          <a:xfrm>
            <a:off x="5358823" y="3278261"/>
            <a:ext cx="2842534" cy="433962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21" name="Freeform 11"/>
          <p:cNvSpPr>
            <a:spLocks/>
          </p:cNvSpPr>
          <p:nvPr/>
        </p:nvSpPr>
        <p:spPr bwMode="auto">
          <a:xfrm>
            <a:off x="5120058" y="2697904"/>
            <a:ext cx="3283467" cy="43396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22" name="Freeform 14"/>
          <p:cNvSpPr>
            <a:spLocks/>
          </p:cNvSpPr>
          <p:nvPr/>
        </p:nvSpPr>
        <p:spPr bwMode="auto">
          <a:xfrm>
            <a:off x="4891748" y="2053062"/>
            <a:ext cx="3759256" cy="43396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4663440" y="1314107"/>
            <a:ext cx="4215874" cy="43396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89598" y="3360765"/>
            <a:ext cx="810665" cy="2616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Section 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89598" y="2776921"/>
            <a:ext cx="780983" cy="2616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Section 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89598" y="2141272"/>
            <a:ext cx="780983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Section 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371299" y="1380241"/>
            <a:ext cx="780983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Section 6</a:t>
            </a:r>
          </a:p>
        </p:txBody>
      </p:sp>
      <p:sp>
        <p:nvSpPr>
          <p:cNvPr id="40" name="Inhaltsplatzhalter 4"/>
          <p:cNvSpPr txBox="1">
            <a:spLocks/>
          </p:cNvSpPr>
          <p:nvPr/>
        </p:nvSpPr>
        <p:spPr>
          <a:xfrm>
            <a:off x="407949" y="1292331"/>
            <a:ext cx="3940315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Core Principles for Network Security 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Subscriber privacy, secure communications,  and RAN/Core security.</a:t>
            </a:r>
          </a:p>
        </p:txBody>
      </p:sp>
      <p:sp>
        <p:nvSpPr>
          <p:cNvPr id="41" name="Inhaltsplatzhalter 4"/>
          <p:cNvSpPr txBox="1">
            <a:spLocks/>
          </p:cNvSpPr>
          <p:nvPr/>
        </p:nvSpPr>
        <p:spPr>
          <a:xfrm>
            <a:off x="407949" y="1941222"/>
            <a:ext cx="3940315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2"/>
                </a:solidFill>
                <a:latin typeface="+mj-lt"/>
              </a:rPr>
              <a:t>Vulnerability, Threat Vectors, and Mitigation 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Protocol vulnerabilities, AKA attacks, and protecting subscribers.</a:t>
            </a:r>
          </a:p>
        </p:txBody>
      </p:sp>
      <p:sp>
        <p:nvSpPr>
          <p:cNvPr id="42" name="Inhaltsplatzhalter 4"/>
          <p:cNvSpPr txBox="1">
            <a:spLocks/>
          </p:cNvSpPr>
          <p:nvPr/>
        </p:nvSpPr>
        <p:spPr>
          <a:xfrm>
            <a:off x="407949" y="2590113"/>
            <a:ext cx="3940315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3"/>
                </a:solidFill>
                <a:latin typeface="+mj-lt"/>
              </a:rPr>
              <a:t>Physical Security for 5G Networks 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Access control standards, systems surveillance, and cell sites. </a:t>
            </a:r>
          </a:p>
        </p:txBody>
      </p:sp>
      <p:sp>
        <p:nvSpPr>
          <p:cNvPr id="43" name="Inhaltsplatzhalter 4"/>
          <p:cNvSpPr txBox="1">
            <a:spLocks/>
          </p:cNvSpPr>
          <p:nvPr/>
        </p:nvSpPr>
        <p:spPr>
          <a:xfrm>
            <a:off x="407949" y="3239004"/>
            <a:ext cx="3940315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sz="1200" b="1" dirty="0">
                <a:solidFill>
                  <a:schemeClr val="accent4"/>
                </a:solidFill>
                <a:latin typeface="+mj-lt"/>
              </a:rPr>
              <a:t>Conclusion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Summary of topics provided and contact information. </a:t>
            </a:r>
          </a:p>
        </p:txBody>
      </p:sp>
    </p:spTree>
    <p:extLst>
      <p:ext uri="{BB962C8B-B14F-4D97-AF65-F5344CB8AC3E}">
        <p14:creationId xmlns:p14="http://schemas.microsoft.com/office/powerpoint/2010/main" val="1517672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accel="20000" decel="6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accel="20000" decel="6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20000" decel="6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1" accel="20000" decel="6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31" grpId="0"/>
      <p:bldP spid="32" grpId="0"/>
      <p:bldP spid="33" grpId="0"/>
      <p:bldP spid="34" grpId="0"/>
      <p:bldP spid="40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A3DDBBC-D483-43F6-8187-9E034A6764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7" b="16327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0" y="1087120"/>
            <a:ext cx="9144000" cy="3464559"/>
          </a:xfrm>
          <a:custGeom>
            <a:avLst/>
            <a:gdLst>
              <a:gd name="connsiteX0" fmla="*/ 0 w 8007350"/>
              <a:gd name="connsiteY0" fmla="*/ 0 h 4124325"/>
              <a:gd name="connsiteX1" fmla="*/ 6793381 w 8007350"/>
              <a:gd name="connsiteY1" fmla="*/ 0 h 4124325"/>
              <a:gd name="connsiteX2" fmla="*/ 6804851 w 8007350"/>
              <a:gd name="connsiteY2" fmla="*/ 0 h 4124325"/>
              <a:gd name="connsiteX3" fmla="*/ 6868264 w 8007350"/>
              <a:gd name="connsiteY3" fmla="*/ 0 h 4124325"/>
              <a:gd name="connsiteX4" fmla="*/ 6897737 w 8007350"/>
              <a:gd name="connsiteY4" fmla="*/ 0 h 4124325"/>
              <a:gd name="connsiteX5" fmla="*/ 6955163 w 8007350"/>
              <a:gd name="connsiteY5" fmla="*/ 0 h 4124325"/>
              <a:gd name="connsiteX6" fmla="*/ 6961035 w 8007350"/>
              <a:gd name="connsiteY6" fmla="*/ 0 h 4124325"/>
              <a:gd name="connsiteX7" fmla="*/ 6993539 w 8007350"/>
              <a:gd name="connsiteY7" fmla="*/ 0 h 4124325"/>
              <a:gd name="connsiteX8" fmla="*/ 7005514 w 8007350"/>
              <a:gd name="connsiteY8" fmla="*/ 0 h 4124325"/>
              <a:gd name="connsiteX9" fmla="*/ 7007225 w 8007350"/>
              <a:gd name="connsiteY9" fmla="*/ 0 h 4124325"/>
              <a:gd name="connsiteX10" fmla="*/ 7018870 w 8007350"/>
              <a:gd name="connsiteY10" fmla="*/ 0 h 4124325"/>
              <a:gd name="connsiteX11" fmla="*/ 8007350 w 8007350"/>
              <a:gd name="connsiteY11" fmla="*/ 0 h 4124325"/>
              <a:gd name="connsiteX12" fmla="*/ 6635750 w 8007350"/>
              <a:gd name="connsiteY12" fmla="*/ 3576638 h 4124325"/>
              <a:gd name="connsiteX13" fmla="*/ 6635791 w 8007350"/>
              <a:gd name="connsiteY13" fmla="*/ 3575765 h 4124325"/>
              <a:gd name="connsiteX14" fmla="*/ 6635924 w 8007350"/>
              <a:gd name="connsiteY14" fmla="*/ 3572967 h 4124325"/>
              <a:gd name="connsiteX15" fmla="*/ 6550497 w 8007350"/>
              <a:gd name="connsiteY15" fmla="*/ 3667059 h 4124325"/>
              <a:gd name="connsiteX16" fmla="*/ 5448812 w 8007350"/>
              <a:gd name="connsiteY16" fmla="*/ 4124325 h 4124325"/>
              <a:gd name="connsiteX17" fmla="*/ 0 w 8007350"/>
              <a:gd name="connsiteY17" fmla="*/ 4124325 h 4124325"/>
              <a:gd name="connsiteX18" fmla="*/ 0 w 8007350"/>
              <a:gd name="connsiteY18" fmla="*/ 0 h 41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007350" h="4124325">
                <a:moveTo>
                  <a:pt x="0" y="0"/>
                </a:moveTo>
                <a:cubicBezTo>
                  <a:pt x="4817467" y="0"/>
                  <a:pt x="6322926" y="0"/>
                  <a:pt x="6793381" y="0"/>
                </a:cubicBezTo>
                <a:lnTo>
                  <a:pt x="6804851" y="0"/>
                </a:lnTo>
                <a:cubicBezTo>
                  <a:pt x="6804851" y="0"/>
                  <a:pt x="6804851" y="0"/>
                  <a:pt x="6868264" y="0"/>
                </a:cubicBezTo>
                <a:lnTo>
                  <a:pt x="6897737" y="0"/>
                </a:lnTo>
                <a:lnTo>
                  <a:pt x="6955163" y="0"/>
                </a:lnTo>
                <a:lnTo>
                  <a:pt x="6961035" y="0"/>
                </a:lnTo>
                <a:lnTo>
                  <a:pt x="6993539" y="0"/>
                </a:lnTo>
                <a:lnTo>
                  <a:pt x="7005514" y="0"/>
                </a:lnTo>
                <a:lnTo>
                  <a:pt x="7007225" y="0"/>
                </a:lnTo>
                <a:lnTo>
                  <a:pt x="7018870" y="0"/>
                </a:lnTo>
                <a:cubicBezTo>
                  <a:pt x="7185329" y="0"/>
                  <a:pt x="7481257" y="0"/>
                  <a:pt x="8007350" y="0"/>
                </a:cubicBezTo>
                <a:cubicBezTo>
                  <a:pt x="7548897" y="1173408"/>
                  <a:pt x="7236999" y="3008739"/>
                  <a:pt x="6635750" y="3576638"/>
                </a:cubicBezTo>
                <a:cubicBezTo>
                  <a:pt x="6635750" y="3576638"/>
                  <a:pt x="6635750" y="3576638"/>
                  <a:pt x="6635791" y="3575765"/>
                </a:cubicBezTo>
                <a:lnTo>
                  <a:pt x="6635924" y="3572967"/>
                </a:lnTo>
                <a:lnTo>
                  <a:pt x="6550497" y="3667059"/>
                </a:lnTo>
                <a:cubicBezTo>
                  <a:pt x="6268387" y="3949502"/>
                  <a:pt x="5878784" y="4124325"/>
                  <a:pt x="5448812" y="4124325"/>
                </a:cubicBezTo>
                <a:cubicBezTo>
                  <a:pt x="0" y="4124325"/>
                  <a:pt x="0" y="4124325"/>
                  <a:pt x="0" y="412432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Rectangle 15"/>
          <p:cNvSpPr/>
          <p:nvPr/>
        </p:nvSpPr>
        <p:spPr>
          <a:xfrm>
            <a:off x="381000" y="1431854"/>
            <a:ext cx="8282651" cy="8002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Helpful to understand telecommunications networks.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Experience with network architectures.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Some knowledge of cloud-based compute platforms.</a:t>
            </a:r>
          </a:p>
        </p:txBody>
      </p:sp>
    </p:spTree>
    <p:extLst>
      <p:ext uri="{BB962C8B-B14F-4D97-AF65-F5344CB8AC3E}">
        <p14:creationId xmlns:p14="http://schemas.microsoft.com/office/powerpoint/2010/main" val="111022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D2C75A2-C8B8-4DB1-82F1-9DA7B77E5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7" b="16327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0" y="1087121"/>
            <a:ext cx="9144000" cy="3464559"/>
          </a:xfrm>
          <a:custGeom>
            <a:avLst/>
            <a:gdLst>
              <a:gd name="connsiteX0" fmla="*/ 0 w 8007350"/>
              <a:gd name="connsiteY0" fmla="*/ 0 h 4124325"/>
              <a:gd name="connsiteX1" fmla="*/ 6793381 w 8007350"/>
              <a:gd name="connsiteY1" fmla="*/ 0 h 4124325"/>
              <a:gd name="connsiteX2" fmla="*/ 6804851 w 8007350"/>
              <a:gd name="connsiteY2" fmla="*/ 0 h 4124325"/>
              <a:gd name="connsiteX3" fmla="*/ 6868264 w 8007350"/>
              <a:gd name="connsiteY3" fmla="*/ 0 h 4124325"/>
              <a:gd name="connsiteX4" fmla="*/ 6897737 w 8007350"/>
              <a:gd name="connsiteY4" fmla="*/ 0 h 4124325"/>
              <a:gd name="connsiteX5" fmla="*/ 6955163 w 8007350"/>
              <a:gd name="connsiteY5" fmla="*/ 0 h 4124325"/>
              <a:gd name="connsiteX6" fmla="*/ 6961035 w 8007350"/>
              <a:gd name="connsiteY6" fmla="*/ 0 h 4124325"/>
              <a:gd name="connsiteX7" fmla="*/ 6993539 w 8007350"/>
              <a:gd name="connsiteY7" fmla="*/ 0 h 4124325"/>
              <a:gd name="connsiteX8" fmla="*/ 7005514 w 8007350"/>
              <a:gd name="connsiteY8" fmla="*/ 0 h 4124325"/>
              <a:gd name="connsiteX9" fmla="*/ 7007225 w 8007350"/>
              <a:gd name="connsiteY9" fmla="*/ 0 h 4124325"/>
              <a:gd name="connsiteX10" fmla="*/ 7018870 w 8007350"/>
              <a:gd name="connsiteY10" fmla="*/ 0 h 4124325"/>
              <a:gd name="connsiteX11" fmla="*/ 8007350 w 8007350"/>
              <a:gd name="connsiteY11" fmla="*/ 0 h 4124325"/>
              <a:gd name="connsiteX12" fmla="*/ 6635750 w 8007350"/>
              <a:gd name="connsiteY12" fmla="*/ 3576638 h 4124325"/>
              <a:gd name="connsiteX13" fmla="*/ 6635791 w 8007350"/>
              <a:gd name="connsiteY13" fmla="*/ 3575765 h 4124325"/>
              <a:gd name="connsiteX14" fmla="*/ 6635924 w 8007350"/>
              <a:gd name="connsiteY14" fmla="*/ 3572967 h 4124325"/>
              <a:gd name="connsiteX15" fmla="*/ 6550497 w 8007350"/>
              <a:gd name="connsiteY15" fmla="*/ 3667059 h 4124325"/>
              <a:gd name="connsiteX16" fmla="*/ 5448812 w 8007350"/>
              <a:gd name="connsiteY16" fmla="*/ 4124325 h 4124325"/>
              <a:gd name="connsiteX17" fmla="*/ 0 w 8007350"/>
              <a:gd name="connsiteY17" fmla="*/ 4124325 h 4124325"/>
              <a:gd name="connsiteX18" fmla="*/ 0 w 8007350"/>
              <a:gd name="connsiteY18" fmla="*/ 0 h 41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007350" h="4124325">
                <a:moveTo>
                  <a:pt x="0" y="0"/>
                </a:moveTo>
                <a:cubicBezTo>
                  <a:pt x="4817467" y="0"/>
                  <a:pt x="6322926" y="0"/>
                  <a:pt x="6793381" y="0"/>
                </a:cubicBezTo>
                <a:lnTo>
                  <a:pt x="6804851" y="0"/>
                </a:lnTo>
                <a:cubicBezTo>
                  <a:pt x="6804851" y="0"/>
                  <a:pt x="6804851" y="0"/>
                  <a:pt x="6868264" y="0"/>
                </a:cubicBezTo>
                <a:lnTo>
                  <a:pt x="6897737" y="0"/>
                </a:lnTo>
                <a:lnTo>
                  <a:pt x="6955163" y="0"/>
                </a:lnTo>
                <a:lnTo>
                  <a:pt x="6961035" y="0"/>
                </a:lnTo>
                <a:lnTo>
                  <a:pt x="6993539" y="0"/>
                </a:lnTo>
                <a:lnTo>
                  <a:pt x="7005514" y="0"/>
                </a:lnTo>
                <a:lnTo>
                  <a:pt x="7007225" y="0"/>
                </a:lnTo>
                <a:lnTo>
                  <a:pt x="7018870" y="0"/>
                </a:lnTo>
                <a:cubicBezTo>
                  <a:pt x="7185329" y="0"/>
                  <a:pt x="7481257" y="0"/>
                  <a:pt x="8007350" y="0"/>
                </a:cubicBezTo>
                <a:cubicBezTo>
                  <a:pt x="7548897" y="1173408"/>
                  <a:pt x="7236999" y="3008739"/>
                  <a:pt x="6635750" y="3576638"/>
                </a:cubicBezTo>
                <a:cubicBezTo>
                  <a:pt x="6635750" y="3576638"/>
                  <a:pt x="6635750" y="3576638"/>
                  <a:pt x="6635791" y="3575765"/>
                </a:cubicBezTo>
                <a:lnTo>
                  <a:pt x="6635924" y="3572967"/>
                </a:lnTo>
                <a:lnTo>
                  <a:pt x="6550497" y="3667059"/>
                </a:lnTo>
                <a:cubicBezTo>
                  <a:pt x="6268387" y="3949502"/>
                  <a:pt x="5878784" y="4124325"/>
                  <a:pt x="5448812" y="4124325"/>
                </a:cubicBezTo>
                <a:cubicBezTo>
                  <a:pt x="0" y="4124325"/>
                  <a:pt x="0" y="4124325"/>
                  <a:pt x="0" y="412432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Rectangle 15"/>
          <p:cNvSpPr/>
          <p:nvPr/>
        </p:nvSpPr>
        <p:spPr>
          <a:xfrm>
            <a:off x="381000" y="1431854"/>
            <a:ext cx="8190053" cy="13542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The importance of securing and protecting 5G wireless networks.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The biggest threats to 5G wireless networks.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The 5G network security landscape.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The infrastructure necessary for 5G network security.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The practical steps necessary to protect your 5G network. </a:t>
            </a:r>
          </a:p>
        </p:txBody>
      </p:sp>
    </p:spTree>
    <p:extLst>
      <p:ext uri="{BB962C8B-B14F-4D97-AF65-F5344CB8AC3E}">
        <p14:creationId xmlns:p14="http://schemas.microsoft.com/office/powerpoint/2010/main" val="4173936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68FEC7-D271-4AA4-B856-84444F5C98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7350" y="2132012"/>
            <a:ext cx="8369300" cy="43973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sz="4000" dirty="0">
                <a:solidFill>
                  <a:schemeClr val="bg2"/>
                </a:solidFill>
              </a:rPr>
              <a:t>Here We Go…</a:t>
            </a:r>
          </a:p>
        </p:txBody>
      </p:sp>
    </p:spTree>
    <p:extLst>
      <p:ext uri="{BB962C8B-B14F-4D97-AF65-F5344CB8AC3E}">
        <p14:creationId xmlns:p14="http://schemas.microsoft.com/office/powerpoint/2010/main" val="20669020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9390</TotalTime>
  <Words>354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Wingdings</vt:lpstr>
      <vt:lpstr>Basic Slide Master</vt:lpstr>
      <vt:lpstr>PowerPoint Presentation</vt:lpstr>
      <vt:lpstr>Meet Our Author</vt:lpstr>
      <vt:lpstr>PowerPoint Presentation</vt:lpstr>
      <vt:lpstr>The Course Roadmap</vt:lpstr>
      <vt:lpstr>The Course Roadmap</vt:lpstr>
      <vt:lpstr>Pre-requisites</vt:lpstr>
      <vt:lpstr>Course Goal</vt:lpstr>
      <vt:lpstr>Here We Go…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828</cp:revision>
  <dcterms:created xsi:type="dcterms:W3CDTF">2017-10-12T21:25:20Z</dcterms:created>
  <dcterms:modified xsi:type="dcterms:W3CDTF">2021-08-12T11:58:44Z</dcterms:modified>
</cp:coreProperties>
</file>