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8"/>
  </p:notesMasterIdLst>
  <p:handoutMasterIdLst>
    <p:handoutMasterId r:id="rId9"/>
  </p:handoutMasterIdLst>
  <p:sldIdLst>
    <p:sldId id="1378" r:id="rId2"/>
    <p:sldId id="1387" r:id="rId3"/>
    <p:sldId id="1389" r:id="rId4"/>
    <p:sldId id="1383" r:id="rId5"/>
    <p:sldId id="1207" r:id="rId6"/>
    <p:sldId id="1374" r:id="rId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66FFB8-D6CC-6F93-DB56-09C283BFA955}" v="4" dt="2022-05-18T10:35:57.313"/>
    <p1510:client id="{BE2A94A8-9DEB-FE8E-98A1-43EBD165E27A}" v="32" dt="2022-05-18T10:34:09.0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2" autoAdjust="0"/>
    <p:restoredTop sz="96357" autoAdjust="0"/>
  </p:normalViewPr>
  <p:slideViewPr>
    <p:cSldViewPr snapToGrid="0">
      <p:cViewPr varScale="1">
        <p:scale>
          <a:sx n="84" d="100"/>
          <a:sy n="84" d="100"/>
        </p:scale>
        <p:origin x="8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9366FFB8-D6CC-6F93-DB56-09C283BFA955}"/>
    <pc:docChg chg="modSld">
      <pc:chgData name="" userId="" providerId="" clId="Web-{9366FFB8-D6CC-6F93-DB56-09C283BFA955}" dt="2022-05-18T10:35:36.672" v="0" actId="20577"/>
      <pc:docMkLst>
        <pc:docMk/>
      </pc:docMkLst>
      <pc:sldChg chg="modSp">
        <pc:chgData name="" userId="" providerId="" clId="Web-{9366FFB8-D6CC-6F93-DB56-09C283BFA955}" dt="2022-05-18T10:35:36.672" v="0" actId="20577"/>
        <pc:sldMkLst>
          <pc:docMk/>
          <pc:sldMk cId="2438171608" sldId="1378"/>
        </pc:sldMkLst>
        <pc:spChg chg="mod">
          <ac:chgData name="" userId="" providerId="" clId="Web-{9366FFB8-D6CC-6F93-DB56-09C283BFA955}" dt="2022-05-18T10:35:36.672" v="0" actId="20577"/>
          <ac:spMkLst>
            <pc:docMk/>
            <pc:sldMk cId="2438171608" sldId="1378"/>
            <ac:spMk id="6" creationId="{56BB4242-6AB5-4E8B-9D3A-3FC1E2A3F09E}"/>
          </ac:spMkLst>
        </pc:spChg>
      </pc:sldChg>
    </pc:docChg>
  </pc:docChgLst>
  <pc:docChgLst>
    <pc:chgData name="Priya Vishwakarma" userId="S::priya.v@eccouncil.org::6902f13e-7c45-48b5-80cf-298edb288fd6" providerId="AD" clId="Web-{BE2A94A8-9DEB-FE8E-98A1-43EBD165E27A}"/>
    <pc:docChg chg="modSld">
      <pc:chgData name="Priya Vishwakarma" userId="S::priya.v@eccouncil.org::6902f13e-7c45-48b5-80cf-298edb288fd6" providerId="AD" clId="Web-{BE2A94A8-9DEB-FE8E-98A1-43EBD165E27A}" dt="2022-05-18T10:34:09.057" v="11" actId="1076"/>
      <pc:docMkLst>
        <pc:docMk/>
      </pc:docMkLst>
      <pc:sldChg chg="modSp">
        <pc:chgData name="Priya Vishwakarma" userId="S::priya.v@eccouncil.org::6902f13e-7c45-48b5-80cf-298edb288fd6" providerId="AD" clId="Web-{BE2A94A8-9DEB-FE8E-98A1-43EBD165E27A}" dt="2022-05-18T10:34:09.057" v="11" actId="1076"/>
        <pc:sldMkLst>
          <pc:docMk/>
          <pc:sldMk cId="3158777495" sldId="1207"/>
        </pc:sldMkLst>
        <pc:spChg chg="mod">
          <ac:chgData name="Priya Vishwakarma" userId="S::priya.v@eccouncil.org::6902f13e-7c45-48b5-80cf-298edb288fd6" providerId="AD" clId="Web-{BE2A94A8-9DEB-FE8E-98A1-43EBD165E27A}" dt="2022-05-18T10:34:09.057" v="11" actId="1076"/>
          <ac:spMkLst>
            <pc:docMk/>
            <pc:sldMk cId="3158777495" sldId="1207"/>
            <ac:spMk id="5" creationId="{00000000-0000-0000-0000-000000000000}"/>
          </ac:spMkLst>
        </pc:spChg>
        <pc:spChg chg="mod">
          <ac:chgData name="Priya Vishwakarma" userId="S::priya.v@eccouncil.org::6902f13e-7c45-48b5-80cf-298edb288fd6" providerId="AD" clId="Web-{BE2A94A8-9DEB-FE8E-98A1-43EBD165E27A}" dt="2022-05-18T10:32:15.054" v="7" actId="20577"/>
          <ac:spMkLst>
            <pc:docMk/>
            <pc:sldMk cId="3158777495" sldId="1207"/>
            <ac:spMk id="37" creationId="{00000000-0000-0000-0000-000000000000}"/>
          </ac:spMkLst>
        </pc:spChg>
        <pc:spChg chg="mod">
          <ac:chgData name="Priya Vishwakarma" userId="S::priya.v@eccouncil.org::6902f13e-7c45-48b5-80cf-298edb288fd6" providerId="AD" clId="Web-{BE2A94A8-9DEB-FE8E-98A1-43EBD165E27A}" dt="2022-05-18T10:32:16.992" v="8" actId="20577"/>
          <ac:spMkLst>
            <pc:docMk/>
            <pc:sldMk cId="3158777495" sldId="1207"/>
            <ac:spMk id="39" creationId="{00000000-0000-0000-0000-000000000000}"/>
          </ac:spMkLst>
        </pc:spChg>
        <pc:spChg chg="mod">
          <ac:chgData name="Priya Vishwakarma" userId="S::priya.v@eccouncil.org::6902f13e-7c45-48b5-80cf-298edb288fd6" providerId="AD" clId="Web-{BE2A94A8-9DEB-FE8E-98A1-43EBD165E27A}" dt="2022-05-18T10:33:56.697" v="10" actId="20577"/>
          <ac:spMkLst>
            <pc:docMk/>
            <pc:sldMk cId="3158777495" sldId="1207"/>
            <ac:spMk id="41" creationId="{00000000-0000-0000-0000-000000000000}"/>
          </ac:spMkLst>
        </pc:spChg>
      </pc:sldChg>
      <pc:sldChg chg="modSp">
        <pc:chgData name="Priya Vishwakarma" userId="S::priya.v@eccouncil.org::6902f13e-7c45-48b5-80cf-298edb288fd6" providerId="AD" clId="Web-{BE2A94A8-9DEB-FE8E-98A1-43EBD165E27A}" dt="2022-05-18T10:32:12.742" v="6" actId="20577"/>
        <pc:sldMkLst>
          <pc:docMk/>
          <pc:sldMk cId="2310558691" sldId="1383"/>
        </pc:sldMkLst>
        <pc:spChg chg="mod">
          <ac:chgData name="Priya Vishwakarma" userId="S::priya.v@eccouncil.org::6902f13e-7c45-48b5-80cf-298edb288fd6" providerId="AD" clId="Web-{BE2A94A8-9DEB-FE8E-98A1-43EBD165E27A}" dt="2022-05-18T10:31:58.757" v="1" actId="20577"/>
          <ac:spMkLst>
            <pc:docMk/>
            <pc:sldMk cId="2310558691" sldId="1383"/>
            <ac:spMk id="48" creationId="{9A9182C1-8365-40F4-B7D5-E5FDC243BF46}"/>
          </ac:spMkLst>
        </pc:spChg>
        <pc:spChg chg="mod">
          <ac:chgData name="Priya Vishwakarma" userId="S::priya.v@eccouncil.org::6902f13e-7c45-48b5-80cf-298edb288fd6" providerId="AD" clId="Web-{BE2A94A8-9DEB-FE8E-98A1-43EBD165E27A}" dt="2022-05-18T10:32:00.226" v="3" actId="20577"/>
          <ac:spMkLst>
            <pc:docMk/>
            <pc:sldMk cId="2310558691" sldId="1383"/>
            <ac:spMk id="49" creationId="{4EFF9DC0-7AFE-4E7C-93FD-207B2924A88D}"/>
          </ac:spMkLst>
        </pc:spChg>
        <pc:spChg chg="mod">
          <ac:chgData name="Priya Vishwakarma" userId="S::priya.v@eccouncil.org::6902f13e-7c45-48b5-80cf-298edb288fd6" providerId="AD" clId="Web-{BE2A94A8-9DEB-FE8E-98A1-43EBD165E27A}" dt="2022-05-18T10:32:04.195" v="4" actId="20577"/>
          <ac:spMkLst>
            <pc:docMk/>
            <pc:sldMk cId="2310558691" sldId="1383"/>
            <ac:spMk id="50" creationId="{0CD6C0FA-FC11-478B-B521-501186EB7AEA}"/>
          </ac:spMkLst>
        </pc:spChg>
        <pc:spChg chg="mod">
          <ac:chgData name="Priya Vishwakarma" userId="S::priya.v@eccouncil.org::6902f13e-7c45-48b5-80cf-298edb288fd6" providerId="AD" clId="Web-{BE2A94A8-9DEB-FE8E-98A1-43EBD165E27A}" dt="2022-05-18T10:32:12.742" v="6" actId="20577"/>
          <ac:spMkLst>
            <pc:docMk/>
            <pc:sldMk cId="2310558691" sldId="1383"/>
            <ac:spMk id="51" creationId="{D8091360-347D-4509-B48E-B575C8E6109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26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4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8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2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484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  <p:sldLayoutId id="2147484004" r:id="rId4"/>
    <p:sldLayoutId id="2147484005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5G Non-standalone Networks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3.3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7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Fundamentals of 5G Wireless Networks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8172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5G NSA Architecture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F59C2-6A1E-4747-B0BF-007E56044279}"/>
              </a:ext>
            </a:extLst>
          </p:cNvPr>
          <p:cNvGrpSpPr/>
          <p:nvPr/>
        </p:nvGrpSpPr>
        <p:grpSpPr>
          <a:xfrm>
            <a:off x="461265" y="858639"/>
            <a:ext cx="454687" cy="565150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3" name="Freeform 222">
              <a:extLst>
                <a:ext uri="{FF2B5EF4-FFF2-40B4-BE49-F238E27FC236}">
                  <a16:creationId xmlns:a16="http://schemas.microsoft.com/office/drawing/2014/main" id="{7D59A0BE-A6AB-4996-AC66-F7D74F54B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4">
              <a:extLst>
                <a:ext uri="{FF2B5EF4-FFF2-40B4-BE49-F238E27FC236}">
                  <a16:creationId xmlns:a16="http://schemas.microsoft.com/office/drawing/2014/main" id="{FC211E5D-A81B-49CD-973C-79A7F1AF06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5">
              <a:extLst>
                <a:ext uri="{FF2B5EF4-FFF2-40B4-BE49-F238E27FC236}">
                  <a16:creationId xmlns:a16="http://schemas.microsoft.com/office/drawing/2014/main" id="{CA37998C-DF81-457E-9DE4-ED5C2F39A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6">
              <a:extLst>
                <a:ext uri="{FF2B5EF4-FFF2-40B4-BE49-F238E27FC236}">
                  <a16:creationId xmlns:a16="http://schemas.microsoft.com/office/drawing/2014/main" id="{065F80B9-6734-47BD-8E64-CD4903FCB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7">
              <a:extLst>
                <a:ext uri="{FF2B5EF4-FFF2-40B4-BE49-F238E27FC236}">
                  <a16:creationId xmlns:a16="http://schemas.microsoft.com/office/drawing/2014/main" id="{7818CEAA-229D-4E76-93D3-C23EE8C4E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8">
              <a:extLst>
                <a:ext uri="{FF2B5EF4-FFF2-40B4-BE49-F238E27FC236}">
                  <a16:creationId xmlns:a16="http://schemas.microsoft.com/office/drawing/2014/main" id="{7800230E-BFDE-46D5-BC0B-01B2EC2F4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AC1F426-4D47-4F45-BCDF-FD6C3DD9219D}"/>
              </a:ext>
            </a:extLst>
          </p:cNvPr>
          <p:cNvGrpSpPr/>
          <p:nvPr/>
        </p:nvGrpSpPr>
        <p:grpSpPr>
          <a:xfrm>
            <a:off x="1327846" y="1901093"/>
            <a:ext cx="562105" cy="754603"/>
            <a:chOff x="1836895" y="1836970"/>
            <a:chExt cx="897528" cy="12523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1F5ADCA-0A93-4609-9973-8144772F3607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20" name="Freeform 62">
                <a:extLst>
                  <a:ext uri="{FF2B5EF4-FFF2-40B4-BE49-F238E27FC236}">
                    <a16:creationId xmlns:a16="http://schemas.microsoft.com/office/drawing/2014/main" id="{991575CB-C9BC-41A3-B72D-B04803D5F5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3">
                <a:extLst>
                  <a:ext uri="{FF2B5EF4-FFF2-40B4-BE49-F238E27FC236}">
                    <a16:creationId xmlns:a16="http://schemas.microsoft.com/office/drawing/2014/main" id="{595C8F45-A8EC-4A9C-A6E9-CD290CF12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4">
                <a:extLst>
                  <a:ext uri="{FF2B5EF4-FFF2-40B4-BE49-F238E27FC236}">
                    <a16:creationId xmlns:a16="http://schemas.microsoft.com/office/drawing/2014/main" id="{ADD951CD-A84B-48ED-94DD-1D1E2D22A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5">
                <a:extLst>
                  <a:ext uri="{FF2B5EF4-FFF2-40B4-BE49-F238E27FC236}">
                    <a16:creationId xmlns:a16="http://schemas.microsoft.com/office/drawing/2014/main" id="{62F6EB45-5449-4DCA-9276-7B4404AE5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6">
                <a:extLst>
                  <a:ext uri="{FF2B5EF4-FFF2-40B4-BE49-F238E27FC236}">
                    <a16:creationId xmlns:a16="http://schemas.microsoft.com/office/drawing/2014/main" id="{C78C40A4-2EE6-4EB1-BB97-C08C8C379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" name="Freeform 344">
              <a:extLst>
                <a:ext uri="{FF2B5EF4-FFF2-40B4-BE49-F238E27FC236}">
                  <a16:creationId xmlns:a16="http://schemas.microsoft.com/office/drawing/2014/main" id="{DD6FF3E4-0A99-49B7-AE3B-322D3B0BF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8180AA-8D25-4112-B1B5-CD141BD83864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4033D2A7-0AA7-4575-B158-C6E7B143B5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41119CE6-3565-448C-BB5B-4D7BD96E2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A1ABE9D5-CE2D-4FB8-982C-684D93839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5">
                <a:extLst>
                  <a:ext uri="{FF2B5EF4-FFF2-40B4-BE49-F238E27FC236}">
                    <a16:creationId xmlns:a16="http://schemas.microsoft.com/office/drawing/2014/main" id="{0372FFB1-87AA-41EE-A513-F583BA00A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6">
                <a:extLst>
                  <a:ext uri="{FF2B5EF4-FFF2-40B4-BE49-F238E27FC236}">
                    <a16:creationId xmlns:a16="http://schemas.microsoft.com/office/drawing/2014/main" id="{1B9FCA06-9122-43DC-91D8-25E4B9B1F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3B6FEF0E-B0AE-4FEA-B79D-342D0CCF9347}"/>
              </a:ext>
            </a:extLst>
          </p:cNvPr>
          <p:cNvSpPr txBox="1"/>
          <p:nvPr/>
        </p:nvSpPr>
        <p:spPr>
          <a:xfrm>
            <a:off x="220037" y="4047436"/>
            <a:ext cx="95891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Equipment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(UE)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E59DDBA-53D4-4BE9-9AD3-4752277A33DF}"/>
              </a:ext>
            </a:extLst>
          </p:cNvPr>
          <p:cNvSpPr txBox="1"/>
          <p:nvPr/>
        </p:nvSpPr>
        <p:spPr>
          <a:xfrm>
            <a:off x="2067667" y="4020261"/>
            <a:ext cx="132668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Radio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Access 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(RAN)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52EEC9C-1EA7-4163-A553-E9EC44A60AE9}"/>
              </a:ext>
            </a:extLst>
          </p:cNvPr>
          <p:cNvSpPr txBox="1"/>
          <p:nvPr/>
        </p:nvSpPr>
        <p:spPr>
          <a:xfrm>
            <a:off x="3540211" y="4020260"/>
            <a:ext cx="1688321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Core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(CN)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B42D665-E8EF-47F9-A992-820763B234BE}"/>
              </a:ext>
            </a:extLst>
          </p:cNvPr>
          <p:cNvGrpSpPr/>
          <p:nvPr/>
        </p:nvGrpSpPr>
        <p:grpSpPr>
          <a:xfrm>
            <a:off x="430786" y="2009845"/>
            <a:ext cx="454687" cy="565150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45" name="Freeform 222">
              <a:extLst>
                <a:ext uri="{FF2B5EF4-FFF2-40B4-BE49-F238E27FC236}">
                  <a16:creationId xmlns:a16="http://schemas.microsoft.com/office/drawing/2014/main" id="{0C38B3DD-C8ED-42F8-9061-67CB76370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24">
              <a:extLst>
                <a:ext uri="{FF2B5EF4-FFF2-40B4-BE49-F238E27FC236}">
                  <a16:creationId xmlns:a16="http://schemas.microsoft.com/office/drawing/2014/main" id="{8B0B7B7C-B68B-4BB4-BC50-7ECC6B940F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25">
              <a:extLst>
                <a:ext uri="{FF2B5EF4-FFF2-40B4-BE49-F238E27FC236}">
                  <a16:creationId xmlns:a16="http://schemas.microsoft.com/office/drawing/2014/main" id="{4B267EC9-21B9-4956-A12B-BCE616826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26">
              <a:extLst>
                <a:ext uri="{FF2B5EF4-FFF2-40B4-BE49-F238E27FC236}">
                  <a16:creationId xmlns:a16="http://schemas.microsoft.com/office/drawing/2014/main" id="{B083AA9F-2E6E-4690-B0D3-54E58751F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27">
              <a:extLst>
                <a:ext uri="{FF2B5EF4-FFF2-40B4-BE49-F238E27FC236}">
                  <a16:creationId xmlns:a16="http://schemas.microsoft.com/office/drawing/2014/main" id="{D9943F09-5D91-4E37-8C3F-2058B4086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28">
              <a:extLst>
                <a:ext uri="{FF2B5EF4-FFF2-40B4-BE49-F238E27FC236}">
                  <a16:creationId xmlns:a16="http://schemas.microsoft.com/office/drawing/2014/main" id="{947D45C9-1537-47EF-9382-62A7E52B1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1323846" y="966397"/>
            <a:ext cx="562105" cy="754603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8721AE-6B73-4B08-9E00-9209BE4C4296}"/>
              </a:ext>
            </a:extLst>
          </p:cNvPr>
          <p:cNvCxnSpPr>
            <a:cxnSpLocks/>
          </p:cNvCxnSpPr>
          <p:nvPr/>
        </p:nvCxnSpPr>
        <p:spPr>
          <a:xfrm>
            <a:off x="1805365" y="1464617"/>
            <a:ext cx="56426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82CB072-F26F-4A0E-B3B6-1EF9AE605739}"/>
              </a:ext>
            </a:extLst>
          </p:cNvPr>
          <p:cNvCxnSpPr>
            <a:cxnSpLocks/>
          </p:cNvCxnSpPr>
          <p:nvPr/>
        </p:nvCxnSpPr>
        <p:spPr>
          <a:xfrm>
            <a:off x="1820170" y="2384495"/>
            <a:ext cx="56426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DBAFBC0-25DF-41F9-A568-BD61BCC3B8F8}"/>
              </a:ext>
            </a:extLst>
          </p:cNvPr>
          <p:cNvCxnSpPr>
            <a:cxnSpLocks/>
          </p:cNvCxnSpPr>
          <p:nvPr/>
        </p:nvCxnSpPr>
        <p:spPr>
          <a:xfrm>
            <a:off x="2355238" y="1456702"/>
            <a:ext cx="13962" cy="938906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B79AE6B-4D94-4152-91CF-F1D92B08ACB5}"/>
              </a:ext>
            </a:extLst>
          </p:cNvPr>
          <p:cNvCxnSpPr>
            <a:cxnSpLocks/>
          </p:cNvCxnSpPr>
          <p:nvPr/>
        </p:nvCxnSpPr>
        <p:spPr>
          <a:xfrm>
            <a:off x="2346457" y="1646626"/>
            <a:ext cx="623518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9F0D0F8E-41F1-4FE0-813D-5D14C363D0B2}"/>
              </a:ext>
            </a:extLst>
          </p:cNvPr>
          <p:cNvSpPr txBox="1"/>
          <p:nvPr/>
        </p:nvSpPr>
        <p:spPr>
          <a:xfrm>
            <a:off x="1655069" y="2406984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eNodeB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0E1D9EF-FB64-45AA-8B32-430847A141B2}"/>
              </a:ext>
            </a:extLst>
          </p:cNvPr>
          <p:cNvSpPr txBox="1"/>
          <p:nvPr/>
        </p:nvSpPr>
        <p:spPr>
          <a:xfrm>
            <a:off x="1608898" y="1176093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eNodeB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9D00889-30F3-455E-8B47-3568242B595C}"/>
              </a:ext>
            </a:extLst>
          </p:cNvPr>
          <p:cNvSpPr txBox="1"/>
          <p:nvPr/>
        </p:nvSpPr>
        <p:spPr>
          <a:xfrm>
            <a:off x="3787265" y="2701928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FF00"/>
                </a:solidFill>
              </a:rPr>
              <a:t>EPC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335A586-A75E-403B-8AB0-CF88093622E2}"/>
              </a:ext>
            </a:extLst>
          </p:cNvPr>
          <p:cNvGrpSpPr/>
          <p:nvPr/>
        </p:nvGrpSpPr>
        <p:grpSpPr>
          <a:xfrm>
            <a:off x="2955206" y="1286470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5" name="Freeform 65">
              <a:extLst>
                <a:ext uri="{FF2B5EF4-FFF2-40B4-BE49-F238E27FC236}">
                  <a16:creationId xmlns:a16="http://schemas.microsoft.com/office/drawing/2014/main" id="{2954CAC7-17EE-49CB-AC70-D5AE8E8D95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6">
              <a:extLst>
                <a:ext uri="{FF2B5EF4-FFF2-40B4-BE49-F238E27FC236}">
                  <a16:creationId xmlns:a16="http://schemas.microsoft.com/office/drawing/2014/main" id="{B83058CF-E7F6-4E79-A527-C90A6DC78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7">
              <a:extLst>
                <a:ext uri="{FF2B5EF4-FFF2-40B4-BE49-F238E27FC236}">
                  <a16:creationId xmlns:a16="http://schemas.microsoft.com/office/drawing/2014/main" id="{F8E9C5D1-4054-44C5-996F-E8CEC2DDC3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F0CEF44-60EE-4787-8E0D-4D54EB86D57A}"/>
              </a:ext>
            </a:extLst>
          </p:cNvPr>
          <p:cNvGrpSpPr/>
          <p:nvPr/>
        </p:nvGrpSpPr>
        <p:grpSpPr>
          <a:xfrm>
            <a:off x="2955205" y="1934573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9" name="Freeform 65">
              <a:extLst>
                <a:ext uri="{FF2B5EF4-FFF2-40B4-BE49-F238E27FC236}">
                  <a16:creationId xmlns:a16="http://schemas.microsoft.com/office/drawing/2014/main" id="{FF84B2B9-B0CC-4FB7-91AF-6407824DCB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6">
              <a:extLst>
                <a:ext uri="{FF2B5EF4-FFF2-40B4-BE49-F238E27FC236}">
                  <a16:creationId xmlns:a16="http://schemas.microsoft.com/office/drawing/2014/main" id="{A3817D95-C976-4FA9-924E-45F1688091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7">
              <a:extLst>
                <a:ext uri="{FF2B5EF4-FFF2-40B4-BE49-F238E27FC236}">
                  <a16:creationId xmlns:a16="http://schemas.microsoft.com/office/drawing/2014/main" id="{3F5C6359-62B3-404A-A92E-37D2913267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2" name="Freeform 414">
            <a:extLst>
              <a:ext uri="{FF2B5EF4-FFF2-40B4-BE49-F238E27FC236}">
                <a16:creationId xmlns:a16="http://schemas.microsoft.com/office/drawing/2014/main" id="{54B28AC8-F11B-4001-A3B2-9EB69D772E50}"/>
              </a:ext>
            </a:extLst>
          </p:cNvPr>
          <p:cNvSpPr>
            <a:spLocks noEditPoints="1"/>
          </p:cNvSpPr>
          <p:nvPr/>
        </p:nvSpPr>
        <p:spPr bwMode="auto">
          <a:xfrm>
            <a:off x="6372995" y="1896736"/>
            <a:ext cx="1156774" cy="737557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590C8-6EB9-402F-B90B-E8F38D5F5E4B}"/>
              </a:ext>
            </a:extLst>
          </p:cNvPr>
          <p:cNvSpPr txBox="1"/>
          <p:nvPr/>
        </p:nvSpPr>
        <p:spPr>
          <a:xfrm>
            <a:off x="6619123" y="2064886"/>
            <a:ext cx="8322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Network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3F5D1BF-8292-46D9-8B37-23CF57406C10}"/>
              </a:ext>
            </a:extLst>
          </p:cNvPr>
          <p:cNvCxnSpPr>
            <a:cxnSpLocks/>
          </p:cNvCxnSpPr>
          <p:nvPr/>
        </p:nvCxnSpPr>
        <p:spPr>
          <a:xfrm>
            <a:off x="5141167" y="2355561"/>
            <a:ext cx="1231826" cy="4681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1A4EAA53-2FB1-4C63-A4F2-67D41DA8D1F8}"/>
              </a:ext>
            </a:extLst>
          </p:cNvPr>
          <p:cNvSpPr txBox="1"/>
          <p:nvPr/>
        </p:nvSpPr>
        <p:spPr>
          <a:xfrm>
            <a:off x="4384372" y="1829553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PGW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7EA45EB-B1C6-435C-AA21-0157DD26A2A8}"/>
              </a:ext>
            </a:extLst>
          </p:cNvPr>
          <p:cNvCxnSpPr>
            <a:cxnSpLocks/>
          </p:cNvCxnSpPr>
          <p:nvPr/>
        </p:nvCxnSpPr>
        <p:spPr>
          <a:xfrm>
            <a:off x="2362219" y="2246732"/>
            <a:ext cx="623518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FFFD00A-50C8-4494-A786-66EA281E01E1}"/>
              </a:ext>
            </a:extLst>
          </p:cNvPr>
          <p:cNvCxnSpPr>
            <a:stCxn id="127" idx="35"/>
            <a:endCxn id="131" idx="43"/>
          </p:cNvCxnSpPr>
          <p:nvPr/>
        </p:nvCxnSpPr>
        <p:spPr>
          <a:xfrm>
            <a:off x="3371928" y="1699222"/>
            <a:ext cx="9716" cy="476916"/>
          </a:xfrm>
          <a:prstGeom prst="bentConnector3">
            <a:avLst>
              <a:gd name="adj1" fmla="val 2818454"/>
            </a:avLst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B464D71-1E5E-4AF8-9E53-6EFA366A2E48}"/>
              </a:ext>
            </a:extLst>
          </p:cNvPr>
          <p:cNvGrpSpPr/>
          <p:nvPr/>
        </p:nvGrpSpPr>
        <p:grpSpPr>
          <a:xfrm>
            <a:off x="4679204" y="2113032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48" name="Freeform 65">
              <a:extLst>
                <a:ext uri="{FF2B5EF4-FFF2-40B4-BE49-F238E27FC236}">
                  <a16:creationId xmlns:a16="http://schemas.microsoft.com/office/drawing/2014/main" id="{6F451546-124E-4392-9754-48204FC2B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6">
              <a:extLst>
                <a:ext uri="{FF2B5EF4-FFF2-40B4-BE49-F238E27FC236}">
                  <a16:creationId xmlns:a16="http://schemas.microsoft.com/office/drawing/2014/main" id="{8DD37BB6-3A6D-41FA-8F9D-BA2ADDE156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7">
              <a:extLst>
                <a:ext uri="{FF2B5EF4-FFF2-40B4-BE49-F238E27FC236}">
                  <a16:creationId xmlns:a16="http://schemas.microsoft.com/office/drawing/2014/main" id="{415A22C2-37D7-4B8C-BD73-C9C90F7510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5D322A-5A33-4AF3-85AF-904D5F3A9377}"/>
              </a:ext>
            </a:extLst>
          </p:cNvPr>
          <p:cNvCxnSpPr>
            <a:endCxn id="148" idx="42"/>
          </p:cNvCxnSpPr>
          <p:nvPr/>
        </p:nvCxnSpPr>
        <p:spPr>
          <a:xfrm flipV="1">
            <a:off x="3425852" y="2354597"/>
            <a:ext cx="1289035" cy="5645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2EDF3439-B20E-4D77-A4DA-B5711FB42EE5}"/>
              </a:ext>
            </a:extLst>
          </p:cNvPr>
          <p:cNvSpPr txBox="1"/>
          <p:nvPr/>
        </p:nvSpPr>
        <p:spPr>
          <a:xfrm>
            <a:off x="2669416" y="1010510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MME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2BA34A9-D219-42A2-90D2-EC2F7F9B6545}"/>
              </a:ext>
            </a:extLst>
          </p:cNvPr>
          <p:cNvSpPr txBox="1"/>
          <p:nvPr/>
        </p:nvSpPr>
        <p:spPr>
          <a:xfrm>
            <a:off x="2678847" y="2467864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SGW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901A0B6-497F-47EC-92DE-1A0B9FE089C6}"/>
              </a:ext>
            </a:extLst>
          </p:cNvPr>
          <p:cNvGrpSpPr/>
          <p:nvPr/>
        </p:nvGrpSpPr>
        <p:grpSpPr>
          <a:xfrm>
            <a:off x="1327845" y="3024076"/>
            <a:ext cx="562105" cy="754603"/>
            <a:chOff x="1836895" y="1836970"/>
            <a:chExt cx="897528" cy="1252332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078B4FB-B923-48B0-9580-A5CEB2F6C78E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59326D96-2777-4851-B13F-2BA0B5CA72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3">
                <a:extLst>
                  <a:ext uri="{FF2B5EF4-FFF2-40B4-BE49-F238E27FC236}">
                    <a16:creationId xmlns:a16="http://schemas.microsoft.com/office/drawing/2014/main" id="{21708A98-4D7D-4077-AFDD-022746C684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4">
                <a:extLst>
                  <a:ext uri="{FF2B5EF4-FFF2-40B4-BE49-F238E27FC236}">
                    <a16:creationId xmlns:a16="http://schemas.microsoft.com/office/drawing/2014/main" id="{F81B7F9A-A57E-48A5-A4F4-7C84A6396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5">
                <a:extLst>
                  <a:ext uri="{FF2B5EF4-FFF2-40B4-BE49-F238E27FC236}">
                    <a16:creationId xmlns:a16="http://schemas.microsoft.com/office/drawing/2014/main" id="{E98D787A-B0B8-4D89-83E1-CAA0C8B7C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6">
                <a:extLst>
                  <a:ext uri="{FF2B5EF4-FFF2-40B4-BE49-F238E27FC236}">
                    <a16:creationId xmlns:a16="http://schemas.microsoft.com/office/drawing/2014/main" id="{4A9064ED-24C1-4451-BE0B-9E2272FAE9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1" name="Freeform 344">
              <a:extLst>
                <a:ext uri="{FF2B5EF4-FFF2-40B4-BE49-F238E27FC236}">
                  <a16:creationId xmlns:a16="http://schemas.microsoft.com/office/drawing/2014/main" id="{3BA483B8-9F40-4F86-92BE-FE8178DEC7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9687481-7CE1-4376-9012-51DD02042502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83" name="Freeform 62">
                <a:extLst>
                  <a:ext uri="{FF2B5EF4-FFF2-40B4-BE49-F238E27FC236}">
                    <a16:creationId xmlns:a16="http://schemas.microsoft.com/office/drawing/2014/main" id="{7145A4E4-5EDC-4E56-88B9-126A804BB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3">
                <a:extLst>
                  <a:ext uri="{FF2B5EF4-FFF2-40B4-BE49-F238E27FC236}">
                    <a16:creationId xmlns:a16="http://schemas.microsoft.com/office/drawing/2014/main" id="{42637ED3-D343-4ACD-806C-F55907D161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4">
                <a:extLst>
                  <a:ext uri="{FF2B5EF4-FFF2-40B4-BE49-F238E27FC236}">
                    <a16:creationId xmlns:a16="http://schemas.microsoft.com/office/drawing/2014/main" id="{0F9C44C4-E8FD-4CE6-9F67-5A9E8AD94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5">
                <a:extLst>
                  <a:ext uri="{FF2B5EF4-FFF2-40B4-BE49-F238E27FC236}">
                    <a16:creationId xmlns:a16="http://schemas.microsoft.com/office/drawing/2014/main" id="{B302304B-38B1-431D-A184-A5B9DBA19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6">
                <a:extLst>
                  <a:ext uri="{FF2B5EF4-FFF2-40B4-BE49-F238E27FC236}">
                    <a16:creationId xmlns:a16="http://schemas.microsoft.com/office/drawing/2014/main" id="{73DB3375-9941-4340-B9E5-B8A9C99B0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545C84F-5FDA-465D-9504-982B4F961CD3}"/>
              </a:ext>
            </a:extLst>
          </p:cNvPr>
          <p:cNvGrpSpPr/>
          <p:nvPr/>
        </p:nvGrpSpPr>
        <p:grpSpPr>
          <a:xfrm>
            <a:off x="430785" y="3132828"/>
            <a:ext cx="454687" cy="565150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94" name="Freeform 222">
              <a:extLst>
                <a:ext uri="{FF2B5EF4-FFF2-40B4-BE49-F238E27FC236}">
                  <a16:creationId xmlns:a16="http://schemas.microsoft.com/office/drawing/2014/main" id="{DE7D371D-86BC-434B-8121-BB8FA7EA2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24">
              <a:extLst>
                <a:ext uri="{FF2B5EF4-FFF2-40B4-BE49-F238E27FC236}">
                  <a16:creationId xmlns:a16="http://schemas.microsoft.com/office/drawing/2014/main" id="{F52D0945-0BE9-41CF-8787-F1CFF7741D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25">
              <a:extLst>
                <a:ext uri="{FF2B5EF4-FFF2-40B4-BE49-F238E27FC236}">
                  <a16:creationId xmlns:a16="http://schemas.microsoft.com/office/drawing/2014/main" id="{45BF4CAB-B5B8-4E98-967E-92DA0B8F0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26">
              <a:extLst>
                <a:ext uri="{FF2B5EF4-FFF2-40B4-BE49-F238E27FC236}">
                  <a16:creationId xmlns:a16="http://schemas.microsoft.com/office/drawing/2014/main" id="{4CC24D64-C642-4585-88CF-90FC70EB6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27">
              <a:extLst>
                <a:ext uri="{FF2B5EF4-FFF2-40B4-BE49-F238E27FC236}">
                  <a16:creationId xmlns:a16="http://schemas.microsoft.com/office/drawing/2014/main" id="{16AFB390-5CED-4530-A124-ADDD886E1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28">
              <a:extLst>
                <a:ext uri="{FF2B5EF4-FFF2-40B4-BE49-F238E27FC236}">
                  <a16:creationId xmlns:a16="http://schemas.microsoft.com/office/drawing/2014/main" id="{2E6890D3-3F59-47E2-A897-6CC5ECF0A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1C11CBF1-24E0-4820-9AB3-E850E4105633}"/>
              </a:ext>
            </a:extLst>
          </p:cNvPr>
          <p:cNvSpPr txBox="1"/>
          <p:nvPr/>
        </p:nvSpPr>
        <p:spPr>
          <a:xfrm>
            <a:off x="1689670" y="3484157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gNodeB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75723D7-6409-4429-B217-52BE7C059382}"/>
              </a:ext>
            </a:extLst>
          </p:cNvPr>
          <p:cNvCxnSpPr>
            <a:cxnSpLocks/>
          </p:cNvCxnSpPr>
          <p:nvPr/>
        </p:nvCxnSpPr>
        <p:spPr>
          <a:xfrm>
            <a:off x="1189107" y="2509169"/>
            <a:ext cx="178683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D64CDCE-462B-4BD9-9FB3-CA53CD94A5BB}"/>
              </a:ext>
            </a:extLst>
          </p:cNvPr>
          <p:cNvCxnSpPr>
            <a:cxnSpLocks/>
          </p:cNvCxnSpPr>
          <p:nvPr/>
        </p:nvCxnSpPr>
        <p:spPr>
          <a:xfrm>
            <a:off x="1178916" y="3494778"/>
            <a:ext cx="165932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8F598AC-6962-4BB6-86A6-40EA47C43C07}"/>
              </a:ext>
            </a:extLst>
          </p:cNvPr>
          <p:cNvCxnSpPr>
            <a:cxnSpLocks/>
          </p:cNvCxnSpPr>
          <p:nvPr/>
        </p:nvCxnSpPr>
        <p:spPr>
          <a:xfrm>
            <a:off x="1190868" y="2490858"/>
            <a:ext cx="4883" cy="1004541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5F07DA8-7E12-48B5-A07B-5E07CED0E9DE}"/>
              </a:ext>
            </a:extLst>
          </p:cNvPr>
          <p:cNvCxnSpPr>
            <a:cxnSpLocks/>
            <a:endCxn id="131" idx="25"/>
          </p:cNvCxnSpPr>
          <p:nvPr/>
        </p:nvCxnSpPr>
        <p:spPr>
          <a:xfrm flipV="1">
            <a:off x="1820169" y="2393926"/>
            <a:ext cx="1551758" cy="1090232"/>
          </a:xfrm>
          <a:prstGeom prst="bentConnector3">
            <a:avLst>
              <a:gd name="adj1" fmla="val 117647"/>
            </a:avLst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256F0734-88DE-4FA7-A25C-C12DC2D11E2F}"/>
              </a:ext>
            </a:extLst>
          </p:cNvPr>
          <p:cNvSpPr/>
          <p:nvPr/>
        </p:nvSpPr>
        <p:spPr>
          <a:xfrm>
            <a:off x="2681403" y="887518"/>
            <a:ext cx="2534420" cy="207164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14BC3CA-82DB-4BE2-A2A5-4491ED115640}"/>
              </a:ext>
            </a:extLst>
          </p:cNvPr>
          <p:cNvSpPr txBox="1"/>
          <p:nvPr/>
        </p:nvSpPr>
        <p:spPr>
          <a:xfrm>
            <a:off x="5840832" y="3145877"/>
            <a:ext cx="2689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MME: Mobility Management Entity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PGW: Packet Gateway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SGW: Serving Gateway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EPC: Evolved Packet Core</a:t>
            </a:r>
          </a:p>
        </p:txBody>
      </p:sp>
    </p:spTree>
    <p:extLst>
      <p:ext uri="{BB962C8B-B14F-4D97-AF65-F5344CB8AC3E}">
        <p14:creationId xmlns:p14="http://schemas.microsoft.com/office/powerpoint/2010/main" val="3065852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-101556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5G NSA Architecture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C1F426-4D47-4F45-BCDF-FD6C3DD9219D}"/>
              </a:ext>
            </a:extLst>
          </p:cNvPr>
          <p:cNvGrpSpPr/>
          <p:nvPr/>
        </p:nvGrpSpPr>
        <p:grpSpPr>
          <a:xfrm>
            <a:off x="3134699" y="1784050"/>
            <a:ext cx="562105" cy="754603"/>
            <a:chOff x="1836895" y="1836970"/>
            <a:chExt cx="897528" cy="12523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1F5ADCA-0A93-4609-9973-8144772F3607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20" name="Freeform 62">
                <a:extLst>
                  <a:ext uri="{FF2B5EF4-FFF2-40B4-BE49-F238E27FC236}">
                    <a16:creationId xmlns:a16="http://schemas.microsoft.com/office/drawing/2014/main" id="{991575CB-C9BC-41A3-B72D-B04803D5F5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3">
                <a:extLst>
                  <a:ext uri="{FF2B5EF4-FFF2-40B4-BE49-F238E27FC236}">
                    <a16:creationId xmlns:a16="http://schemas.microsoft.com/office/drawing/2014/main" id="{595C8F45-A8EC-4A9C-A6E9-CD290CF12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4">
                <a:extLst>
                  <a:ext uri="{FF2B5EF4-FFF2-40B4-BE49-F238E27FC236}">
                    <a16:creationId xmlns:a16="http://schemas.microsoft.com/office/drawing/2014/main" id="{ADD951CD-A84B-48ED-94DD-1D1E2D22A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5">
                <a:extLst>
                  <a:ext uri="{FF2B5EF4-FFF2-40B4-BE49-F238E27FC236}">
                    <a16:creationId xmlns:a16="http://schemas.microsoft.com/office/drawing/2014/main" id="{62F6EB45-5449-4DCA-9276-7B4404AE5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6">
                <a:extLst>
                  <a:ext uri="{FF2B5EF4-FFF2-40B4-BE49-F238E27FC236}">
                    <a16:creationId xmlns:a16="http://schemas.microsoft.com/office/drawing/2014/main" id="{C78C40A4-2EE6-4EB1-BB97-C08C8C379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" name="Freeform 344">
              <a:extLst>
                <a:ext uri="{FF2B5EF4-FFF2-40B4-BE49-F238E27FC236}">
                  <a16:creationId xmlns:a16="http://schemas.microsoft.com/office/drawing/2014/main" id="{DD6FF3E4-0A99-49B7-AE3B-322D3B0BF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8180AA-8D25-4112-B1B5-CD141BD83864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4033D2A7-0AA7-4575-B158-C6E7B143B5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41119CE6-3565-448C-BB5B-4D7BD96E2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A1ABE9D5-CE2D-4FB8-982C-684D93839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5">
                <a:extLst>
                  <a:ext uri="{FF2B5EF4-FFF2-40B4-BE49-F238E27FC236}">
                    <a16:creationId xmlns:a16="http://schemas.microsoft.com/office/drawing/2014/main" id="{0372FFB1-87AA-41EE-A513-F583BA00A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6">
                <a:extLst>
                  <a:ext uri="{FF2B5EF4-FFF2-40B4-BE49-F238E27FC236}">
                    <a16:creationId xmlns:a16="http://schemas.microsoft.com/office/drawing/2014/main" id="{1B9FCA06-9122-43DC-91D8-25E4B9B1F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3B6FEF0E-B0AE-4FEA-B79D-342D0CCF9347}"/>
              </a:ext>
            </a:extLst>
          </p:cNvPr>
          <p:cNvSpPr txBox="1"/>
          <p:nvPr/>
        </p:nvSpPr>
        <p:spPr>
          <a:xfrm>
            <a:off x="2026890" y="3930393"/>
            <a:ext cx="95891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Equipment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(UE)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E59DDBA-53D4-4BE9-9AD3-4752277A33DF}"/>
              </a:ext>
            </a:extLst>
          </p:cNvPr>
          <p:cNvSpPr txBox="1"/>
          <p:nvPr/>
        </p:nvSpPr>
        <p:spPr>
          <a:xfrm>
            <a:off x="3405789" y="3903217"/>
            <a:ext cx="132668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Radio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Access 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(RAN)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52EEC9C-1EA7-4163-A553-E9EC44A60AE9}"/>
              </a:ext>
            </a:extLst>
          </p:cNvPr>
          <p:cNvSpPr txBox="1"/>
          <p:nvPr/>
        </p:nvSpPr>
        <p:spPr>
          <a:xfrm>
            <a:off x="5062096" y="3892802"/>
            <a:ext cx="1688321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Core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(CN)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3130699" y="849354"/>
            <a:ext cx="562105" cy="754603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8721AE-6B73-4B08-9E00-9209BE4C4296}"/>
              </a:ext>
            </a:extLst>
          </p:cNvPr>
          <p:cNvCxnSpPr>
            <a:cxnSpLocks/>
          </p:cNvCxnSpPr>
          <p:nvPr/>
        </p:nvCxnSpPr>
        <p:spPr>
          <a:xfrm>
            <a:off x="3612218" y="1347574"/>
            <a:ext cx="56426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82CB072-F26F-4A0E-B3B6-1EF9AE605739}"/>
              </a:ext>
            </a:extLst>
          </p:cNvPr>
          <p:cNvCxnSpPr>
            <a:cxnSpLocks/>
          </p:cNvCxnSpPr>
          <p:nvPr/>
        </p:nvCxnSpPr>
        <p:spPr>
          <a:xfrm>
            <a:off x="3627023" y="2267452"/>
            <a:ext cx="56426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DBAFBC0-25DF-41F9-A568-BD61BCC3B8F8}"/>
              </a:ext>
            </a:extLst>
          </p:cNvPr>
          <p:cNvCxnSpPr>
            <a:cxnSpLocks/>
          </p:cNvCxnSpPr>
          <p:nvPr/>
        </p:nvCxnSpPr>
        <p:spPr>
          <a:xfrm>
            <a:off x="4162091" y="1339659"/>
            <a:ext cx="13962" cy="938906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B79AE6B-4D94-4152-91CF-F1D92B08ACB5}"/>
              </a:ext>
            </a:extLst>
          </p:cNvPr>
          <p:cNvCxnSpPr>
            <a:cxnSpLocks/>
          </p:cNvCxnSpPr>
          <p:nvPr/>
        </p:nvCxnSpPr>
        <p:spPr>
          <a:xfrm>
            <a:off x="4153310" y="1529583"/>
            <a:ext cx="623518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9F0D0F8E-41F1-4FE0-813D-5D14C363D0B2}"/>
              </a:ext>
            </a:extLst>
          </p:cNvPr>
          <p:cNvSpPr txBox="1"/>
          <p:nvPr/>
        </p:nvSpPr>
        <p:spPr>
          <a:xfrm>
            <a:off x="3461922" y="2289941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eNodeB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0E1D9EF-FB64-45AA-8B32-430847A141B2}"/>
              </a:ext>
            </a:extLst>
          </p:cNvPr>
          <p:cNvSpPr txBox="1"/>
          <p:nvPr/>
        </p:nvSpPr>
        <p:spPr>
          <a:xfrm>
            <a:off x="3415751" y="1059050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eNodeB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9D00889-30F3-455E-8B47-3568242B595C}"/>
              </a:ext>
            </a:extLst>
          </p:cNvPr>
          <p:cNvSpPr txBox="1"/>
          <p:nvPr/>
        </p:nvSpPr>
        <p:spPr>
          <a:xfrm>
            <a:off x="5594118" y="2584885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FF00"/>
                </a:solidFill>
              </a:rPr>
              <a:t>EPC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335A586-A75E-403B-8AB0-CF88093622E2}"/>
              </a:ext>
            </a:extLst>
          </p:cNvPr>
          <p:cNvGrpSpPr/>
          <p:nvPr/>
        </p:nvGrpSpPr>
        <p:grpSpPr>
          <a:xfrm>
            <a:off x="4762059" y="1169427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5" name="Freeform 65">
              <a:extLst>
                <a:ext uri="{FF2B5EF4-FFF2-40B4-BE49-F238E27FC236}">
                  <a16:creationId xmlns:a16="http://schemas.microsoft.com/office/drawing/2014/main" id="{2954CAC7-17EE-49CB-AC70-D5AE8E8D95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6">
              <a:extLst>
                <a:ext uri="{FF2B5EF4-FFF2-40B4-BE49-F238E27FC236}">
                  <a16:creationId xmlns:a16="http://schemas.microsoft.com/office/drawing/2014/main" id="{B83058CF-E7F6-4E79-A527-C90A6DC78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7">
              <a:extLst>
                <a:ext uri="{FF2B5EF4-FFF2-40B4-BE49-F238E27FC236}">
                  <a16:creationId xmlns:a16="http://schemas.microsoft.com/office/drawing/2014/main" id="{F8E9C5D1-4054-44C5-996F-E8CEC2DDC3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F0CEF44-60EE-4787-8E0D-4D54EB86D57A}"/>
              </a:ext>
            </a:extLst>
          </p:cNvPr>
          <p:cNvGrpSpPr/>
          <p:nvPr/>
        </p:nvGrpSpPr>
        <p:grpSpPr>
          <a:xfrm>
            <a:off x="4762058" y="1817530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9" name="Freeform 65">
              <a:extLst>
                <a:ext uri="{FF2B5EF4-FFF2-40B4-BE49-F238E27FC236}">
                  <a16:creationId xmlns:a16="http://schemas.microsoft.com/office/drawing/2014/main" id="{FF84B2B9-B0CC-4FB7-91AF-6407824DCB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6">
              <a:extLst>
                <a:ext uri="{FF2B5EF4-FFF2-40B4-BE49-F238E27FC236}">
                  <a16:creationId xmlns:a16="http://schemas.microsoft.com/office/drawing/2014/main" id="{A3817D95-C976-4FA9-924E-45F1688091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7">
              <a:extLst>
                <a:ext uri="{FF2B5EF4-FFF2-40B4-BE49-F238E27FC236}">
                  <a16:creationId xmlns:a16="http://schemas.microsoft.com/office/drawing/2014/main" id="{3F5C6359-62B3-404A-A92E-37D2913267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1A4EAA53-2FB1-4C63-A4F2-67D41DA8D1F8}"/>
              </a:ext>
            </a:extLst>
          </p:cNvPr>
          <p:cNvSpPr txBox="1"/>
          <p:nvPr/>
        </p:nvSpPr>
        <p:spPr>
          <a:xfrm>
            <a:off x="6191225" y="1712510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PGW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7EA45EB-B1C6-435C-AA21-0157DD26A2A8}"/>
              </a:ext>
            </a:extLst>
          </p:cNvPr>
          <p:cNvCxnSpPr>
            <a:cxnSpLocks/>
          </p:cNvCxnSpPr>
          <p:nvPr/>
        </p:nvCxnSpPr>
        <p:spPr>
          <a:xfrm>
            <a:off x="4169072" y="2129689"/>
            <a:ext cx="623518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FFFD00A-50C8-4494-A786-66EA281E01E1}"/>
              </a:ext>
            </a:extLst>
          </p:cNvPr>
          <p:cNvCxnSpPr>
            <a:stCxn id="127" idx="35"/>
            <a:endCxn id="131" idx="43"/>
          </p:cNvCxnSpPr>
          <p:nvPr/>
        </p:nvCxnSpPr>
        <p:spPr>
          <a:xfrm>
            <a:off x="5178781" y="1582179"/>
            <a:ext cx="9716" cy="476916"/>
          </a:xfrm>
          <a:prstGeom prst="bentConnector3">
            <a:avLst>
              <a:gd name="adj1" fmla="val 2818454"/>
            </a:avLst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B464D71-1E5E-4AF8-9E53-6EFA366A2E48}"/>
              </a:ext>
            </a:extLst>
          </p:cNvPr>
          <p:cNvGrpSpPr/>
          <p:nvPr/>
        </p:nvGrpSpPr>
        <p:grpSpPr>
          <a:xfrm>
            <a:off x="6486057" y="1995989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48" name="Freeform 65">
              <a:extLst>
                <a:ext uri="{FF2B5EF4-FFF2-40B4-BE49-F238E27FC236}">
                  <a16:creationId xmlns:a16="http://schemas.microsoft.com/office/drawing/2014/main" id="{6F451546-124E-4392-9754-48204FC2B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6">
              <a:extLst>
                <a:ext uri="{FF2B5EF4-FFF2-40B4-BE49-F238E27FC236}">
                  <a16:creationId xmlns:a16="http://schemas.microsoft.com/office/drawing/2014/main" id="{8DD37BB6-3A6D-41FA-8F9D-BA2ADDE156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7">
              <a:extLst>
                <a:ext uri="{FF2B5EF4-FFF2-40B4-BE49-F238E27FC236}">
                  <a16:creationId xmlns:a16="http://schemas.microsoft.com/office/drawing/2014/main" id="{415A22C2-37D7-4B8C-BD73-C9C90F7510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5D322A-5A33-4AF3-85AF-904D5F3A9377}"/>
              </a:ext>
            </a:extLst>
          </p:cNvPr>
          <p:cNvCxnSpPr>
            <a:endCxn id="148" idx="42"/>
          </p:cNvCxnSpPr>
          <p:nvPr/>
        </p:nvCxnSpPr>
        <p:spPr>
          <a:xfrm flipV="1">
            <a:off x="5232705" y="2237554"/>
            <a:ext cx="1289035" cy="5645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2EDF3439-B20E-4D77-A4DA-B5711FB42EE5}"/>
              </a:ext>
            </a:extLst>
          </p:cNvPr>
          <p:cNvSpPr txBox="1"/>
          <p:nvPr/>
        </p:nvSpPr>
        <p:spPr>
          <a:xfrm>
            <a:off x="4476269" y="893467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MME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2BA34A9-D219-42A2-90D2-EC2F7F9B6545}"/>
              </a:ext>
            </a:extLst>
          </p:cNvPr>
          <p:cNvSpPr txBox="1"/>
          <p:nvPr/>
        </p:nvSpPr>
        <p:spPr>
          <a:xfrm>
            <a:off x="4485700" y="2350821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SGW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901A0B6-497F-47EC-92DE-1A0B9FE089C6}"/>
              </a:ext>
            </a:extLst>
          </p:cNvPr>
          <p:cNvGrpSpPr/>
          <p:nvPr/>
        </p:nvGrpSpPr>
        <p:grpSpPr>
          <a:xfrm>
            <a:off x="3134698" y="2907033"/>
            <a:ext cx="562105" cy="754603"/>
            <a:chOff x="1836895" y="1836970"/>
            <a:chExt cx="897528" cy="1252332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078B4FB-B923-48B0-9580-A5CEB2F6C78E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59326D96-2777-4851-B13F-2BA0B5CA72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3">
                <a:extLst>
                  <a:ext uri="{FF2B5EF4-FFF2-40B4-BE49-F238E27FC236}">
                    <a16:creationId xmlns:a16="http://schemas.microsoft.com/office/drawing/2014/main" id="{21708A98-4D7D-4077-AFDD-022746C684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4">
                <a:extLst>
                  <a:ext uri="{FF2B5EF4-FFF2-40B4-BE49-F238E27FC236}">
                    <a16:creationId xmlns:a16="http://schemas.microsoft.com/office/drawing/2014/main" id="{F81B7F9A-A57E-48A5-A4F4-7C84A6396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5">
                <a:extLst>
                  <a:ext uri="{FF2B5EF4-FFF2-40B4-BE49-F238E27FC236}">
                    <a16:creationId xmlns:a16="http://schemas.microsoft.com/office/drawing/2014/main" id="{E98D787A-B0B8-4D89-83E1-CAA0C8B7C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6">
                <a:extLst>
                  <a:ext uri="{FF2B5EF4-FFF2-40B4-BE49-F238E27FC236}">
                    <a16:creationId xmlns:a16="http://schemas.microsoft.com/office/drawing/2014/main" id="{4A9064ED-24C1-4451-BE0B-9E2272FAE9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1" name="Freeform 344">
              <a:extLst>
                <a:ext uri="{FF2B5EF4-FFF2-40B4-BE49-F238E27FC236}">
                  <a16:creationId xmlns:a16="http://schemas.microsoft.com/office/drawing/2014/main" id="{3BA483B8-9F40-4F86-92BE-FE8178DEC7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9687481-7CE1-4376-9012-51DD02042502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83" name="Freeform 62">
                <a:extLst>
                  <a:ext uri="{FF2B5EF4-FFF2-40B4-BE49-F238E27FC236}">
                    <a16:creationId xmlns:a16="http://schemas.microsoft.com/office/drawing/2014/main" id="{7145A4E4-5EDC-4E56-88B9-126A804BB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3">
                <a:extLst>
                  <a:ext uri="{FF2B5EF4-FFF2-40B4-BE49-F238E27FC236}">
                    <a16:creationId xmlns:a16="http://schemas.microsoft.com/office/drawing/2014/main" id="{42637ED3-D343-4ACD-806C-F55907D161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4">
                <a:extLst>
                  <a:ext uri="{FF2B5EF4-FFF2-40B4-BE49-F238E27FC236}">
                    <a16:creationId xmlns:a16="http://schemas.microsoft.com/office/drawing/2014/main" id="{0F9C44C4-E8FD-4CE6-9F67-5A9E8AD94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5">
                <a:extLst>
                  <a:ext uri="{FF2B5EF4-FFF2-40B4-BE49-F238E27FC236}">
                    <a16:creationId xmlns:a16="http://schemas.microsoft.com/office/drawing/2014/main" id="{B302304B-38B1-431D-A184-A5B9DBA19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6">
                <a:extLst>
                  <a:ext uri="{FF2B5EF4-FFF2-40B4-BE49-F238E27FC236}">
                    <a16:creationId xmlns:a16="http://schemas.microsoft.com/office/drawing/2014/main" id="{73DB3375-9941-4340-B9E5-B8A9C99B0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1C11CBF1-24E0-4820-9AB3-E850E4105633}"/>
              </a:ext>
            </a:extLst>
          </p:cNvPr>
          <p:cNvSpPr txBox="1"/>
          <p:nvPr/>
        </p:nvSpPr>
        <p:spPr>
          <a:xfrm>
            <a:off x="3496523" y="3367114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gNodeB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0B95F03-B97E-41BF-B1A2-18F5A21872AE}"/>
              </a:ext>
            </a:extLst>
          </p:cNvPr>
          <p:cNvGrpSpPr/>
          <p:nvPr/>
        </p:nvGrpSpPr>
        <p:grpSpPr>
          <a:xfrm>
            <a:off x="2985769" y="2373815"/>
            <a:ext cx="188876" cy="1004541"/>
            <a:chOff x="2985769" y="2373815"/>
            <a:chExt cx="188876" cy="1004541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75723D7-6409-4429-B217-52BE7C059382}"/>
                </a:ext>
              </a:extLst>
            </p:cNvPr>
            <p:cNvCxnSpPr>
              <a:cxnSpLocks/>
            </p:cNvCxnSpPr>
            <p:nvPr/>
          </p:nvCxnSpPr>
          <p:spPr>
            <a:xfrm>
              <a:off x="2995962" y="2392126"/>
              <a:ext cx="178683" cy="0"/>
            </a:xfrm>
            <a:prstGeom prst="line">
              <a:avLst/>
            </a:prstGeom>
            <a:ln w="349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D64CDCE-462B-4BD9-9FB3-CA53CD94A5BB}"/>
                </a:ext>
              </a:extLst>
            </p:cNvPr>
            <p:cNvCxnSpPr>
              <a:cxnSpLocks/>
            </p:cNvCxnSpPr>
            <p:nvPr/>
          </p:nvCxnSpPr>
          <p:spPr>
            <a:xfrm>
              <a:off x="2985769" y="3377735"/>
              <a:ext cx="165932" cy="0"/>
            </a:xfrm>
            <a:prstGeom prst="line">
              <a:avLst/>
            </a:prstGeom>
            <a:ln w="349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8F598AC-6962-4BB6-86A6-40EA47C43C07}"/>
                </a:ext>
              </a:extLst>
            </p:cNvPr>
            <p:cNvCxnSpPr>
              <a:cxnSpLocks/>
            </p:cNvCxnSpPr>
            <p:nvPr/>
          </p:nvCxnSpPr>
          <p:spPr>
            <a:xfrm>
              <a:off x="2997721" y="2373815"/>
              <a:ext cx="4883" cy="1004541"/>
            </a:xfrm>
            <a:prstGeom prst="line">
              <a:avLst/>
            </a:prstGeom>
            <a:ln w="349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5F07DA8-7E12-48B5-A07B-5E07CED0E9DE}"/>
              </a:ext>
            </a:extLst>
          </p:cNvPr>
          <p:cNvCxnSpPr>
            <a:cxnSpLocks/>
            <a:endCxn id="131" idx="25"/>
          </p:cNvCxnSpPr>
          <p:nvPr/>
        </p:nvCxnSpPr>
        <p:spPr>
          <a:xfrm flipV="1">
            <a:off x="3627022" y="2276883"/>
            <a:ext cx="1551758" cy="1090232"/>
          </a:xfrm>
          <a:prstGeom prst="bentConnector3">
            <a:avLst>
              <a:gd name="adj1" fmla="val 117647"/>
            </a:avLst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256F0734-88DE-4FA7-A25C-C12DC2D11E2F}"/>
              </a:ext>
            </a:extLst>
          </p:cNvPr>
          <p:cNvSpPr/>
          <p:nvPr/>
        </p:nvSpPr>
        <p:spPr>
          <a:xfrm>
            <a:off x="4488256" y="770475"/>
            <a:ext cx="2534420" cy="207164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14BC3CA-82DB-4BE2-A2A5-4491ED115640}"/>
              </a:ext>
            </a:extLst>
          </p:cNvPr>
          <p:cNvSpPr txBox="1"/>
          <p:nvPr/>
        </p:nvSpPr>
        <p:spPr>
          <a:xfrm>
            <a:off x="6137301" y="3014091"/>
            <a:ext cx="2689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MME: Mobility Management Entity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PGW: Packet Gateway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SGW: Serving Gateway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EPC: Evolved Packet Core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D25E85-3BC2-4B4A-ACE5-AA7434143692}"/>
              </a:ext>
            </a:extLst>
          </p:cNvPr>
          <p:cNvGrpSpPr/>
          <p:nvPr/>
        </p:nvGrpSpPr>
        <p:grpSpPr>
          <a:xfrm>
            <a:off x="991643" y="1790355"/>
            <a:ext cx="821816" cy="847514"/>
            <a:chOff x="274684" y="1781423"/>
            <a:chExt cx="665436" cy="669057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DE1EFD09-6F43-450F-A1EA-4D2E55CA1DCE}"/>
                </a:ext>
              </a:extLst>
            </p:cNvPr>
            <p:cNvGrpSpPr/>
            <p:nvPr/>
          </p:nvGrpSpPr>
          <p:grpSpPr>
            <a:xfrm>
              <a:off x="274684" y="1781423"/>
              <a:ext cx="665436" cy="669057"/>
              <a:chOff x="4457700" y="2682875"/>
              <a:chExt cx="527051" cy="565150"/>
            </a:xfrm>
            <a:solidFill>
              <a:schemeClr val="bg1"/>
            </a:solidFill>
          </p:grpSpPr>
          <p:sp>
            <p:nvSpPr>
              <p:cNvPr id="113" name="Freeform 222">
                <a:extLst>
                  <a:ext uri="{FF2B5EF4-FFF2-40B4-BE49-F238E27FC236}">
                    <a16:creationId xmlns:a16="http://schemas.microsoft.com/office/drawing/2014/main" id="{70144648-8AEB-4188-9548-B7642BA266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700" y="2682875"/>
                <a:ext cx="373063" cy="466725"/>
              </a:xfrm>
              <a:custGeom>
                <a:avLst/>
                <a:gdLst>
                  <a:gd name="T0" fmla="*/ 1972 w 2353"/>
                  <a:gd name="T1" fmla="*/ 0 h 2933"/>
                  <a:gd name="T2" fmla="*/ 2065 w 2353"/>
                  <a:gd name="T3" fmla="*/ 12 h 2933"/>
                  <a:gd name="T4" fmla="*/ 2150 w 2353"/>
                  <a:gd name="T5" fmla="*/ 46 h 2933"/>
                  <a:gd name="T6" fmla="*/ 2225 w 2353"/>
                  <a:gd name="T7" fmla="*/ 98 h 2933"/>
                  <a:gd name="T8" fmla="*/ 2285 w 2353"/>
                  <a:gd name="T9" fmla="*/ 165 h 2933"/>
                  <a:gd name="T10" fmla="*/ 2327 w 2353"/>
                  <a:gd name="T11" fmla="*/ 245 h 2933"/>
                  <a:gd name="T12" fmla="*/ 2350 w 2353"/>
                  <a:gd name="T13" fmla="*/ 336 h 2933"/>
                  <a:gd name="T14" fmla="*/ 2353 w 2353"/>
                  <a:gd name="T15" fmla="*/ 1972 h 2933"/>
                  <a:gd name="T16" fmla="*/ 2343 w 2353"/>
                  <a:gd name="T17" fmla="*/ 2017 h 2933"/>
                  <a:gd name="T18" fmla="*/ 2315 w 2353"/>
                  <a:gd name="T19" fmla="*/ 2051 h 2933"/>
                  <a:gd name="T20" fmla="*/ 2275 w 2353"/>
                  <a:gd name="T21" fmla="*/ 2071 h 2933"/>
                  <a:gd name="T22" fmla="*/ 2229 w 2353"/>
                  <a:gd name="T23" fmla="*/ 2071 h 2933"/>
                  <a:gd name="T24" fmla="*/ 2189 w 2353"/>
                  <a:gd name="T25" fmla="*/ 2051 h 2933"/>
                  <a:gd name="T26" fmla="*/ 2161 w 2353"/>
                  <a:gd name="T27" fmla="*/ 2017 h 2933"/>
                  <a:gd name="T28" fmla="*/ 2152 w 2353"/>
                  <a:gd name="T29" fmla="*/ 1972 h 2933"/>
                  <a:gd name="T30" fmla="*/ 2148 w 2353"/>
                  <a:gd name="T31" fmla="*/ 351 h 2933"/>
                  <a:gd name="T32" fmla="*/ 2127 w 2353"/>
                  <a:gd name="T33" fmla="*/ 292 h 2933"/>
                  <a:gd name="T34" fmla="*/ 2088 w 2353"/>
                  <a:gd name="T35" fmla="*/ 246 h 2933"/>
                  <a:gd name="T36" fmla="*/ 2034 w 2353"/>
                  <a:gd name="T37" fmla="*/ 215 h 2933"/>
                  <a:gd name="T38" fmla="*/ 1972 w 2353"/>
                  <a:gd name="T39" fmla="*/ 204 h 2933"/>
                  <a:gd name="T40" fmla="*/ 349 w 2353"/>
                  <a:gd name="T41" fmla="*/ 206 h 2933"/>
                  <a:gd name="T42" fmla="*/ 291 w 2353"/>
                  <a:gd name="T43" fmla="*/ 227 h 2933"/>
                  <a:gd name="T44" fmla="*/ 244 w 2353"/>
                  <a:gd name="T45" fmla="*/ 268 h 2933"/>
                  <a:gd name="T46" fmla="*/ 213 w 2353"/>
                  <a:gd name="T47" fmla="*/ 321 h 2933"/>
                  <a:gd name="T48" fmla="*/ 202 w 2353"/>
                  <a:gd name="T49" fmla="*/ 383 h 2933"/>
                  <a:gd name="T50" fmla="*/ 199 w 2353"/>
                  <a:gd name="T51" fmla="*/ 2855 h 2933"/>
                  <a:gd name="T52" fmla="*/ 180 w 2353"/>
                  <a:gd name="T53" fmla="*/ 2895 h 2933"/>
                  <a:gd name="T54" fmla="*/ 145 w 2353"/>
                  <a:gd name="T55" fmla="*/ 2923 h 2933"/>
                  <a:gd name="T56" fmla="*/ 101 w 2353"/>
                  <a:gd name="T57" fmla="*/ 2933 h 2933"/>
                  <a:gd name="T58" fmla="*/ 57 w 2353"/>
                  <a:gd name="T59" fmla="*/ 2923 h 2933"/>
                  <a:gd name="T60" fmla="*/ 23 w 2353"/>
                  <a:gd name="T61" fmla="*/ 2895 h 2933"/>
                  <a:gd name="T62" fmla="*/ 3 w 2353"/>
                  <a:gd name="T63" fmla="*/ 2855 h 2933"/>
                  <a:gd name="T64" fmla="*/ 0 w 2353"/>
                  <a:gd name="T65" fmla="*/ 383 h 2933"/>
                  <a:gd name="T66" fmla="*/ 12 w 2353"/>
                  <a:gd name="T67" fmla="*/ 289 h 2933"/>
                  <a:gd name="T68" fmla="*/ 45 w 2353"/>
                  <a:gd name="T69" fmla="*/ 204 h 2933"/>
                  <a:gd name="T70" fmla="*/ 97 w 2353"/>
                  <a:gd name="T71" fmla="*/ 129 h 2933"/>
                  <a:gd name="T72" fmla="*/ 164 w 2353"/>
                  <a:gd name="T73" fmla="*/ 70 h 2933"/>
                  <a:gd name="T74" fmla="*/ 244 w 2353"/>
                  <a:gd name="T75" fmla="*/ 26 h 2933"/>
                  <a:gd name="T76" fmla="*/ 334 w 2353"/>
                  <a:gd name="T77" fmla="*/ 3 h 2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53" h="2933">
                    <a:moveTo>
                      <a:pt x="381" y="0"/>
                    </a:moveTo>
                    <a:lnTo>
                      <a:pt x="1972" y="0"/>
                    </a:lnTo>
                    <a:lnTo>
                      <a:pt x="2020" y="3"/>
                    </a:lnTo>
                    <a:lnTo>
                      <a:pt x="2065" y="12"/>
                    </a:lnTo>
                    <a:lnTo>
                      <a:pt x="2110" y="26"/>
                    </a:lnTo>
                    <a:lnTo>
                      <a:pt x="2150" y="46"/>
                    </a:lnTo>
                    <a:lnTo>
                      <a:pt x="2189" y="70"/>
                    </a:lnTo>
                    <a:lnTo>
                      <a:pt x="2225" y="98"/>
                    </a:lnTo>
                    <a:lnTo>
                      <a:pt x="2257" y="129"/>
                    </a:lnTo>
                    <a:lnTo>
                      <a:pt x="2285" y="165"/>
                    </a:lnTo>
                    <a:lnTo>
                      <a:pt x="2309" y="204"/>
                    </a:lnTo>
                    <a:lnTo>
                      <a:pt x="2327" y="245"/>
                    </a:lnTo>
                    <a:lnTo>
                      <a:pt x="2341" y="289"/>
                    </a:lnTo>
                    <a:lnTo>
                      <a:pt x="2350" y="336"/>
                    </a:lnTo>
                    <a:lnTo>
                      <a:pt x="2353" y="383"/>
                    </a:lnTo>
                    <a:lnTo>
                      <a:pt x="2353" y="1972"/>
                    </a:lnTo>
                    <a:lnTo>
                      <a:pt x="2351" y="1996"/>
                    </a:lnTo>
                    <a:lnTo>
                      <a:pt x="2343" y="2017"/>
                    </a:lnTo>
                    <a:lnTo>
                      <a:pt x="2331" y="2036"/>
                    </a:lnTo>
                    <a:lnTo>
                      <a:pt x="2315" y="2051"/>
                    </a:lnTo>
                    <a:lnTo>
                      <a:pt x="2297" y="2064"/>
                    </a:lnTo>
                    <a:lnTo>
                      <a:pt x="2275" y="2071"/>
                    </a:lnTo>
                    <a:lnTo>
                      <a:pt x="2253" y="2074"/>
                    </a:lnTo>
                    <a:lnTo>
                      <a:pt x="2229" y="2071"/>
                    </a:lnTo>
                    <a:lnTo>
                      <a:pt x="2208" y="2064"/>
                    </a:lnTo>
                    <a:lnTo>
                      <a:pt x="2189" y="2051"/>
                    </a:lnTo>
                    <a:lnTo>
                      <a:pt x="2173" y="2036"/>
                    </a:lnTo>
                    <a:lnTo>
                      <a:pt x="2161" y="2017"/>
                    </a:lnTo>
                    <a:lnTo>
                      <a:pt x="2154" y="1996"/>
                    </a:lnTo>
                    <a:lnTo>
                      <a:pt x="2152" y="1972"/>
                    </a:lnTo>
                    <a:lnTo>
                      <a:pt x="2152" y="383"/>
                    </a:lnTo>
                    <a:lnTo>
                      <a:pt x="2148" y="351"/>
                    </a:lnTo>
                    <a:lnTo>
                      <a:pt x="2140" y="321"/>
                    </a:lnTo>
                    <a:lnTo>
                      <a:pt x="2127" y="292"/>
                    </a:lnTo>
                    <a:lnTo>
                      <a:pt x="2110" y="268"/>
                    </a:lnTo>
                    <a:lnTo>
                      <a:pt x="2088" y="246"/>
                    </a:lnTo>
                    <a:lnTo>
                      <a:pt x="2062" y="227"/>
                    </a:lnTo>
                    <a:lnTo>
                      <a:pt x="2034" y="215"/>
                    </a:lnTo>
                    <a:lnTo>
                      <a:pt x="2004" y="206"/>
                    </a:lnTo>
                    <a:lnTo>
                      <a:pt x="1972" y="204"/>
                    </a:lnTo>
                    <a:lnTo>
                      <a:pt x="381" y="204"/>
                    </a:lnTo>
                    <a:lnTo>
                      <a:pt x="349" y="206"/>
                    </a:lnTo>
                    <a:lnTo>
                      <a:pt x="319" y="215"/>
                    </a:lnTo>
                    <a:lnTo>
                      <a:pt x="291" y="227"/>
                    </a:lnTo>
                    <a:lnTo>
                      <a:pt x="266" y="246"/>
                    </a:lnTo>
                    <a:lnTo>
                      <a:pt x="244" y="268"/>
                    </a:lnTo>
                    <a:lnTo>
                      <a:pt x="227" y="292"/>
                    </a:lnTo>
                    <a:lnTo>
                      <a:pt x="213" y="321"/>
                    </a:lnTo>
                    <a:lnTo>
                      <a:pt x="205" y="351"/>
                    </a:lnTo>
                    <a:lnTo>
                      <a:pt x="202" y="383"/>
                    </a:lnTo>
                    <a:lnTo>
                      <a:pt x="202" y="2832"/>
                    </a:lnTo>
                    <a:lnTo>
                      <a:pt x="199" y="2855"/>
                    </a:lnTo>
                    <a:lnTo>
                      <a:pt x="192" y="2877"/>
                    </a:lnTo>
                    <a:lnTo>
                      <a:pt x="180" y="2895"/>
                    </a:lnTo>
                    <a:lnTo>
                      <a:pt x="165" y="2911"/>
                    </a:lnTo>
                    <a:lnTo>
                      <a:pt x="145" y="2923"/>
                    </a:lnTo>
                    <a:lnTo>
                      <a:pt x="125" y="2931"/>
                    </a:lnTo>
                    <a:lnTo>
                      <a:pt x="101" y="2933"/>
                    </a:lnTo>
                    <a:lnTo>
                      <a:pt x="79" y="2931"/>
                    </a:lnTo>
                    <a:lnTo>
                      <a:pt x="57" y="2923"/>
                    </a:lnTo>
                    <a:lnTo>
                      <a:pt x="38" y="2911"/>
                    </a:lnTo>
                    <a:lnTo>
                      <a:pt x="23" y="2895"/>
                    </a:lnTo>
                    <a:lnTo>
                      <a:pt x="11" y="2877"/>
                    </a:lnTo>
                    <a:lnTo>
                      <a:pt x="3" y="2855"/>
                    </a:lnTo>
                    <a:lnTo>
                      <a:pt x="0" y="2832"/>
                    </a:lnTo>
                    <a:lnTo>
                      <a:pt x="0" y="383"/>
                    </a:lnTo>
                    <a:lnTo>
                      <a:pt x="3" y="336"/>
                    </a:lnTo>
                    <a:lnTo>
                      <a:pt x="12" y="289"/>
                    </a:lnTo>
                    <a:lnTo>
                      <a:pt x="26" y="245"/>
                    </a:lnTo>
                    <a:lnTo>
                      <a:pt x="45" y="204"/>
                    </a:lnTo>
                    <a:lnTo>
                      <a:pt x="69" y="165"/>
                    </a:lnTo>
                    <a:lnTo>
                      <a:pt x="97" y="129"/>
                    </a:lnTo>
                    <a:lnTo>
                      <a:pt x="128" y="98"/>
                    </a:lnTo>
                    <a:lnTo>
                      <a:pt x="164" y="70"/>
                    </a:lnTo>
                    <a:lnTo>
                      <a:pt x="202" y="46"/>
                    </a:lnTo>
                    <a:lnTo>
                      <a:pt x="244" y="26"/>
                    </a:lnTo>
                    <a:lnTo>
                      <a:pt x="287" y="12"/>
                    </a:lnTo>
                    <a:lnTo>
                      <a:pt x="334" y="3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24">
                <a:extLst>
                  <a:ext uri="{FF2B5EF4-FFF2-40B4-BE49-F238E27FC236}">
                    <a16:creationId xmlns:a16="http://schemas.microsoft.com/office/drawing/2014/main" id="{2739DC92-4CE4-45BE-B94B-1E7B5AC7BF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57700" y="3111500"/>
                <a:ext cx="373063" cy="136525"/>
              </a:xfrm>
              <a:custGeom>
                <a:avLst/>
                <a:gdLst>
                  <a:gd name="T0" fmla="*/ 202 w 2353"/>
                  <a:gd name="T1" fmla="*/ 479 h 862"/>
                  <a:gd name="T2" fmla="*/ 213 w 2353"/>
                  <a:gd name="T3" fmla="*/ 542 h 862"/>
                  <a:gd name="T4" fmla="*/ 244 w 2353"/>
                  <a:gd name="T5" fmla="*/ 595 h 862"/>
                  <a:gd name="T6" fmla="*/ 291 w 2353"/>
                  <a:gd name="T7" fmla="*/ 635 h 862"/>
                  <a:gd name="T8" fmla="*/ 349 w 2353"/>
                  <a:gd name="T9" fmla="*/ 657 h 862"/>
                  <a:gd name="T10" fmla="*/ 1972 w 2353"/>
                  <a:gd name="T11" fmla="*/ 660 h 862"/>
                  <a:gd name="T12" fmla="*/ 2034 w 2353"/>
                  <a:gd name="T13" fmla="*/ 648 h 862"/>
                  <a:gd name="T14" fmla="*/ 2088 w 2353"/>
                  <a:gd name="T15" fmla="*/ 617 h 862"/>
                  <a:gd name="T16" fmla="*/ 2127 w 2353"/>
                  <a:gd name="T17" fmla="*/ 570 h 862"/>
                  <a:gd name="T18" fmla="*/ 2148 w 2353"/>
                  <a:gd name="T19" fmla="*/ 512 h 862"/>
                  <a:gd name="T20" fmla="*/ 2152 w 2353"/>
                  <a:gd name="T21" fmla="*/ 203 h 862"/>
                  <a:gd name="T22" fmla="*/ 101 w 2353"/>
                  <a:gd name="T23" fmla="*/ 0 h 862"/>
                  <a:gd name="T24" fmla="*/ 2275 w 2353"/>
                  <a:gd name="T25" fmla="*/ 3 h 862"/>
                  <a:gd name="T26" fmla="*/ 2315 w 2353"/>
                  <a:gd name="T27" fmla="*/ 23 h 862"/>
                  <a:gd name="T28" fmla="*/ 2343 w 2353"/>
                  <a:gd name="T29" fmla="*/ 57 h 862"/>
                  <a:gd name="T30" fmla="*/ 2353 w 2353"/>
                  <a:gd name="T31" fmla="*/ 102 h 862"/>
                  <a:gd name="T32" fmla="*/ 2350 w 2353"/>
                  <a:gd name="T33" fmla="*/ 527 h 862"/>
                  <a:gd name="T34" fmla="*/ 2327 w 2353"/>
                  <a:gd name="T35" fmla="*/ 618 h 862"/>
                  <a:gd name="T36" fmla="*/ 2285 w 2353"/>
                  <a:gd name="T37" fmla="*/ 698 h 862"/>
                  <a:gd name="T38" fmla="*/ 2225 w 2353"/>
                  <a:gd name="T39" fmla="*/ 766 h 862"/>
                  <a:gd name="T40" fmla="*/ 2150 w 2353"/>
                  <a:gd name="T41" fmla="*/ 817 h 862"/>
                  <a:gd name="T42" fmla="*/ 2065 w 2353"/>
                  <a:gd name="T43" fmla="*/ 851 h 862"/>
                  <a:gd name="T44" fmla="*/ 1972 w 2353"/>
                  <a:gd name="T45" fmla="*/ 862 h 862"/>
                  <a:gd name="T46" fmla="*/ 334 w 2353"/>
                  <a:gd name="T47" fmla="*/ 859 h 862"/>
                  <a:gd name="T48" fmla="*/ 244 w 2353"/>
                  <a:gd name="T49" fmla="*/ 836 h 862"/>
                  <a:gd name="T50" fmla="*/ 164 w 2353"/>
                  <a:gd name="T51" fmla="*/ 793 h 862"/>
                  <a:gd name="T52" fmla="*/ 97 w 2353"/>
                  <a:gd name="T53" fmla="*/ 734 h 862"/>
                  <a:gd name="T54" fmla="*/ 45 w 2353"/>
                  <a:gd name="T55" fmla="*/ 659 h 862"/>
                  <a:gd name="T56" fmla="*/ 12 w 2353"/>
                  <a:gd name="T57" fmla="*/ 573 h 862"/>
                  <a:gd name="T58" fmla="*/ 0 w 2353"/>
                  <a:gd name="T59" fmla="*/ 479 h 862"/>
                  <a:gd name="T60" fmla="*/ 3 w 2353"/>
                  <a:gd name="T61" fmla="*/ 79 h 862"/>
                  <a:gd name="T62" fmla="*/ 23 w 2353"/>
                  <a:gd name="T63" fmla="*/ 39 h 862"/>
                  <a:gd name="T64" fmla="*/ 57 w 2353"/>
                  <a:gd name="T65" fmla="*/ 11 h 862"/>
                  <a:gd name="T66" fmla="*/ 101 w 2353"/>
                  <a:gd name="T67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3" h="862">
                    <a:moveTo>
                      <a:pt x="202" y="203"/>
                    </a:moveTo>
                    <a:lnTo>
                      <a:pt x="202" y="479"/>
                    </a:lnTo>
                    <a:lnTo>
                      <a:pt x="205" y="512"/>
                    </a:lnTo>
                    <a:lnTo>
                      <a:pt x="213" y="542"/>
                    </a:lnTo>
                    <a:lnTo>
                      <a:pt x="227" y="570"/>
                    </a:lnTo>
                    <a:lnTo>
                      <a:pt x="244" y="595"/>
                    </a:lnTo>
                    <a:lnTo>
                      <a:pt x="266" y="617"/>
                    </a:lnTo>
                    <a:lnTo>
                      <a:pt x="291" y="635"/>
                    </a:lnTo>
                    <a:lnTo>
                      <a:pt x="319" y="648"/>
                    </a:lnTo>
                    <a:lnTo>
                      <a:pt x="349" y="657"/>
                    </a:lnTo>
                    <a:lnTo>
                      <a:pt x="381" y="660"/>
                    </a:lnTo>
                    <a:lnTo>
                      <a:pt x="1972" y="660"/>
                    </a:lnTo>
                    <a:lnTo>
                      <a:pt x="2004" y="657"/>
                    </a:lnTo>
                    <a:lnTo>
                      <a:pt x="2034" y="648"/>
                    </a:lnTo>
                    <a:lnTo>
                      <a:pt x="2062" y="635"/>
                    </a:lnTo>
                    <a:lnTo>
                      <a:pt x="2088" y="617"/>
                    </a:lnTo>
                    <a:lnTo>
                      <a:pt x="2110" y="595"/>
                    </a:lnTo>
                    <a:lnTo>
                      <a:pt x="2127" y="570"/>
                    </a:lnTo>
                    <a:lnTo>
                      <a:pt x="2140" y="542"/>
                    </a:lnTo>
                    <a:lnTo>
                      <a:pt x="2148" y="512"/>
                    </a:lnTo>
                    <a:lnTo>
                      <a:pt x="2152" y="479"/>
                    </a:lnTo>
                    <a:lnTo>
                      <a:pt x="2152" y="203"/>
                    </a:lnTo>
                    <a:lnTo>
                      <a:pt x="202" y="203"/>
                    </a:lnTo>
                    <a:close/>
                    <a:moveTo>
                      <a:pt x="101" y="0"/>
                    </a:moveTo>
                    <a:lnTo>
                      <a:pt x="2253" y="0"/>
                    </a:lnTo>
                    <a:lnTo>
                      <a:pt x="2275" y="3"/>
                    </a:lnTo>
                    <a:lnTo>
                      <a:pt x="2297" y="11"/>
                    </a:lnTo>
                    <a:lnTo>
                      <a:pt x="2315" y="23"/>
                    </a:lnTo>
                    <a:lnTo>
                      <a:pt x="2331" y="39"/>
                    </a:lnTo>
                    <a:lnTo>
                      <a:pt x="2343" y="57"/>
                    </a:lnTo>
                    <a:lnTo>
                      <a:pt x="2351" y="79"/>
                    </a:lnTo>
                    <a:lnTo>
                      <a:pt x="2353" y="102"/>
                    </a:lnTo>
                    <a:lnTo>
                      <a:pt x="2353" y="479"/>
                    </a:lnTo>
                    <a:lnTo>
                      <a:pt x="2350" y="527"/>
                    </a:lnTo>
                    <a:lnTo>
                      <a:pt x="2341" y="573"/>
                    </a:lnTo>
                    <a:lnTo>
                      <a:pt x="2327" y="618"/>
                    </a:lnTo>
                    <a:lnTo>
                      <a:pt x="2309" y="659"/>
                    </a:lnTo>
                    <a:lnTo>
                      <a:pt x="2285" y="698"/>
                    </a:lnTo>
                    <a:lnTo>
                      <a:pt x="2257" y="734"/>
                    </a:lnTo>
                    <a:lnTo>
                      <a:pt x="2225" y="766"/>
                    </a:lnTo>
                    <a:lnTo>
                      <a:pt x="2189" y="793"/>
                    </a:lnTo>
                    <a:lnTo>
                      <a:pt x="2150" y="817"/>
                    </a:lnTo>
                    <a:lnTo>
                      <a:pt x="2110" y="836"/>
                    </a:lnTo>
                    <a:lnTo>
                      <a:pt x="2065" y="851"/>
                    </a:lnTo>
                    <a:lnTo>
                      <a:pt x="2020" y="859"/>
                    </a:lnTo>
                    <a:lnTo>
                      <a:pt x="1972" y="862"/>
                    </a:lnTo>
                    <a:lnTo>
                      <a:pt x="381" y="862"/>
                    </a:lnTo>
                    <a:lnTo>
                      <a:pt x="334" y="859"/>
                    </a:lnTo>
                    <a:lnTo>
                      <a:pt x="287" y="851"/>
                    </a:lnTo>
                    <a:lnTo>
                      <a:pt x="244" y="836"/>
                    </a:lnTo>
                    <a:lnTo>
                      <a:pt x="202" y="817"/>
                    </a:lnTo>
                    <a:lnTo>
                      <a:pt x="164" y="793"/>
                    </a:lnTo>
                    <a:lnTo>
                      <a:pt x="128" y="766"/>
                    </a:lnTo>
                    <a:lnTo>
                      <a:pt x="97" y="734"/>
                    </a:lnTo>
                    <a:lnTo>
                      <a:pt x="69" y="698"/>
                    </a:lnTo>
                    <a:lnTo>
                      <a:pt x="45" y="659"/>
                    </a:lnTo>
                    <a:lnTo>
                      <a:pt x="26" y="618"/>
                    </a:lnTo>
                    <a:lnTo>
                      <a:pt x="12" y="573"/>
                    </a:lnTo>
                    <a:lnTo>
                      <a:pt x="3" y="527"/>
                    </a:lnTo>
                    <a:lnTo>
                      <a:pt x="0" y="479"/>
                    </a:lnTo>
                    <a:lnTo>
                      <a:pt x="0" y="102"/>
                    </a:lnTo>
                    <a:lnTo>
                      <a:pt x="3" y="79"/>
                    </a:lnTo>
                    <a:lnTo>
                      <a:pt x="11" y="57"/>
                    </a:lnTo>
                    <a:lnTo>
                      <a:pt x="23" y="39"/>
                    </a:lnTo>
                    <a:lnTo>
                      <a:pt x="38" y="23"/>
                    </a:lnTo>
                    <a:lnTo>
                      <a:pt x="57" y="11"/>
                    </a:lnTo>
                    <a:lnTo>
                      <a:pt x="79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25">
                <a:extLst>
                  <a:ext uri="{FF2B5EF4-FFF2-40B4-BE49-F238E27FC236}">
                    <a16:creationId xmlns:a16="http://schemas.microsoft.com/office/drawing/2014/main" id="{5DFFF5F7-B7DE-4CF6-A789-92C37AC3EC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0" y="3163888"/>
                <a:ext cx="82550" cy="31750"/>
              </a:xfrm>
              <a:custGeom>
                <a:avLst/>
                <a:gdLst>
                  <a:gd name="T0" fmla="*/ 101 w 526"/>
                  <a:gd name="T1" fmla="*/ 0 h 202"/>
                  <a:gd name="T2" fmla="*/ 425 w 526"/>
                  <a:gd name="T3" fmla="*/ 0 h 202"/>
                  <a:gd name="T4" fmla="*/ 448 w 526"/>
                  <a:gd name="T5" fmla="*/ 2 h 202"/>
                  <a:gd name="T6" fmla="*/ 469 w 526"/>
                  <a:gd name="T7" fmla="*/ 10 h 202"/>
                  <a:gd name="T8" fmla="*/ 488 w 526"/>
                  <a:gd name="T9" fmla="*/ 22 h 202"/>
                  <a:gd name="T10" fmla="*/ 503 w 526"/>
                  <a:gd name="T11" fmla="*/ 38 h 202"/>
                  <a:gd name="T12" fmla="*/ 515 w 526"/>
                  <a:gd name="T13" fmla="*/ 56 h 202"/>
                  <a:gd name="T14" fmla="*/ 523 w 526"/>
                  <a:gd name="T15" fmla="*/ 78 h 202"/>
                  <a:gd name="T16" fmla="*/ 526 w 526"/>
                  <a:gd name="T17" fmla="*/ 101 h 202"/>
                  <a:gd name="T18" fmla="*/ 523 w 526"/>
                  <a:gd name="T19" fmla="*/ 124 h 202"/>
                  <a:gd name="T20" fmla="*/ 515 w 526"/>
                  <a:gd name="T21" fmla="*/ 145 h 202"/>
                  <a:gd name="T22" fmla="*/ 503 w 526"/>
                  <a:gd name="T23" fmla="*/ 164 h 202"/>
                  <a:gd name="T24" fmla="*/ 488 w 526"/>
                  <a:gd name="T25" fmla="*/ 180 h 202"/>
                  <a:gd name="T26" fmla="*/ 469 w 526"/>
                  <a:gd name="T27" fmla="*/ 191 h 202"/>
                  <a:gd name="T28" fmla="*/ 448 w 526"/>
                  <a:gd name="T29" fmla="*/ 199 h 202"/>
                  <a:gd name="T30" fmla="*/ 425 w 526"/>
                  <a:gd name="T31" fmla="*/ 202 h 202"/>
                  <a:gd name="T32" fmla="*/ 101 w 526"/>
                  <a:gd name="T33" fmla="*/ 202 h 202"/>
                  <a:gd name="T34" fmla="*/ 78 w 526"/>
                  <a:gd name="T35" fmla="*/ 199 h 202"/>
                  <a:gd name="T36" fmla="*/ 56 w 526"/>
                  <a:gd name="T37" fmla="*/ 191 h 202"/>
                  <a:gd name="T38" fmla="*/ 38 w 526"/>
                  <a:gd name="T39" fmla="*/ 180 h 202"/>
                  <a:gd name="T40" fmla="*/ 22 w 526"/>
                  <a:gd name="T41" fmla="*/ 164 h 202"/>
                  <a:gd name="T42" fmla="*/ 10 w 526"/>
                  <a:gd name="T43" fmla="*/ 145 h 202"/>
                  <a:gd name="T44" fmla="*/ 3 w 526"/>
                  <a:gd name="T45" fmla="*/ 124 h 202"/>
                  <a:gd name="T46" fmla="*/ 0 w 526"/>
                  <a:gd name="T47" fmla="*/ 101 h 202"/>
                  <a:gd name="T48" fmla="*/ 3 w 526"/>
                  <a:gd name="T49" fmla="*/ 78 h 202"/>
                  <a:gd name="T50" fmla="*/ 10 w 526"/>
                  <a:gd name="T51" fmla="*/ 56 h 202"/>
                  <a:gd name="T52" fmla="*/ 22 w 526"/>
                  <a:gd name="T53" fmla="*/ 38 h 202"/>
                  <a:gd name="T54" fmla="*/ 38 w 526"/>
                  <a:gd name="T55" fmla="*/ 22 h 202"/>
                  <a:gd name="T56" fmla="*/ 56 w 526"/>
                  <a:gd name="T57" fmla="*/ 10 h 202"/>
                  <a:gd name="T58" fmla="*/ 78 w 526"/>
                  <a:gd name="T59" fmla="*/ 2 h 202"/>
                  <a:gd name="T60" fmla="*/ 101 w 526"/>
                  <a:gd name="T6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26" h="202">
                    <a:moveTo>
                      <a:pt x="101" y="0"/>
                    </a:moveTo>
                    <a:lnTo>
                      <a:pt x="425" y="0"/>
                    </a:lnTo>
                    <a:lnTo>
                      <a:pt x="448" y="2"/>
                    </a:lnTo>
                    <a:lnTo>
                      <a:pt x="469" y="10"/>
                    </a:lnTo>
                    <a:lnTo>
                      <a:pt x="488" y="22"/>
                    </a:lnTo>
                    <a:lnTo>
                      <a:pt x="503" y="38"/>
                    </a:lnTo>
                    <a:lnTo>
                      <a:pt x="515" y="56"/>
                    </a:lnTo>
                    <a:lnTo>
                      <a:pt x="523" y="78"/>
                    </a:lnTo>
                    <a:lnTo>
                      <a:pt x="526" y="101"/>
                    </a:lnTo>
                    <a:lnTo>
                      <a:pt x="523" y="124"/>
                    </a:lnTo>
                    <a:lnTo>
                      <a:pt x="515" y="145"/>
                    </a:lnTo>
                    <a:lnTo>
                      <a:pt x="503" y="164"/>
                    </a:lnTo>
                    <a:lnTo>
                      <a:pt x="488" y="180"/>
                    </a:lnTo>
                    <a:lnTo>
                      <a:pt x="469" y="191"/>
                    </a:lnTo>
                    <a:lnTo>
                      <a:pt x="448" y="199"/>
                    </a:lnTo>
                    <a:lnTo>
                      <a:pt x="425" y="202"/>
                    </a:lnTo>
                    <a:lnTo>
                      <a:pt x="101" y="202"/>
                    </a:lnTo>
                    <a:lnTo>
                      <a:pt x="78" y="199"/>
                    </a:lnTo>
                    <a:lnTo>
                      <a:pt x="56" y="191"/>
                    </a:lnTo>
                    <a:lnTo>
                      <a:pt x="38" y="180"/>
                    </a:lnTo>
                    <a:lnTo>
                      <a:pt x="22" y="164"/>
                    </a:lnTo>
                    <a:lnTo>
                      <a:pt x="10" y="145"/>
                    </a:lnTo>
                    <a:lnTo>
                      <a:pt x="3" y="124"/>
                    </a:lnTo>
                    <a:lnTo>
                      <a:pt x="0" y="101"/>
                    </a:lnTo>
                    <a:lnTo>
                      <a:pt x="3" y="78"/>
                    </a:lnTo>
                    <a:lnTo>
                      <a:pt x="10" y="56"/>
                    </a:lnTo>
                    <a:lnTo>
                      <a:pt x="22" y="38"/>
                    </a:lnTo>
                    <a:lnTo>
                      <a:pt x="38" y="22"/>
                    </a:lnTo>
                    <a:lnTo>
                      <a:pt x="56" y="10"/>
                    </a:lnTo>
                    <a:lnTo>
                      <a:pt x="78" y="2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26">
                <a:extLst>
                  <a:ext uri="{FF2B5EF4-FFF2-40B4-BE49-F238E27FC236}">
                    <a16:creationId xmlns:a16="http://schemas.microsoft.com/office/drawing/2014/main" id="{307C2A3D-4102-44A4-87EB-F15CA5EB1E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3057525"/>
                <a:ext cx="31750" cy="106363"/>
              </a:xfrm>
              <a:custGeom>
                <a:avLst/>
                <a:gdLst>
                  <a:gd name="T0" fmla="*/ 101 w 201"/>
                  <a:gd name="T1" fmla="*/ 0 h 668"/>
                  <a:gd name="T2" fmla="*/ 123 w 201"/>
                  <a:gd name="T3" fmla="*/ 4 h 668"/>
                  <a:gd name="T4" fmla="*/ 145 w 201"/>
                  <a:gd name="T5" fmla="*/ 11 h 668"/>
                  <a:gd name="T6" fmla="*/ 163 w 201"/>
                  <a:gd name="T7" fmla="*/ 23 h 668"/>
                  <a:gd name="T8" fmla="*/ 179 w 201"/>
                  <a:gd name="T9" fmla="*/ 38 h 668"/>
                  <a:gd name="T10" fmla="*/ 191 w 201"/>
                  <a:gd name="T11" fmla="*/ 58 h 668"/>
                  <a:gd name="T12" fmla="*/ 199 w 201"/>
                  <a:gd name="T13" fmla="*/ 78 h 668"/>
                  <a:gd name="T14" fmla="*/ 201 w 201"/>
                  <a:gd name="T15" fmla="*/ 102 h 668"/>
                  <a:gd name="T16" fmla="*/ 201 w 201"/>
                  <a:gd name="T17" fmla="*/ 566 h 668"/>
                  <a:gd name="T18" fmla="*/ 199 w 201"/>
                  <a:gd name="T19" fmla="*/ 589 h 668"/>
                  <a:gd name="T20" fmla="*/ 191 w 201"/>
                  <a:gd name="T21" fmla="*/ 611 h 668"/>
                  <a:gd name="T22" fmla="*/ 179 w 201"/>
                  <a:gd name="T23" fmla="*/ 629 h 668"/>
                  <a:gd name="T24" fmla="*/ 163 w 201"/>
                  <a:gd name="T25" fmla="*/ 645 h 668"/>
                  <a:gd name="T26" fmla="*/ 145 w 201"/>
                  <a:gd name="T27" fmla="*/ 657 h 668"/>
                  <a:gd name="T28" fmla="*/ 123 w 201"/>
                  <a:gd name="T29" fmla="*/ 665 h 668"/>
                  <a:gd name="T30" fmla="*/ 101 w 201"/>
                  <a:gd name="T31" fmla="*/ 668 h 668"/>
                  <a:gd name="T32" fmla="*/ 77 w 201"/>
                  <a:gd name="T33" fmla="*/ 665 h 668"/>
                  <a:gd name="T34" fmla="*/ 56 w 201"/>
                  <a:gd name="T35" fmla="*/ 657 h 668"/>
                  <a:gd name="T36" fmla="*/ 37 w 201"/>
                  <a:gd name="T37" fmla="*/ 645 h 668"/>
                  <a:gd name="T38" fmla="*/ 21 w 201"/>
                  <a:gd name="T39" fmla="*/ 629 h 668"/>
                  <a:gd name="T40" fmla="*/ 9 w 201"/>
                  <a:gd name="T41" fmla="*/ 611 h 668"/>
                  <a:gd name="T42" fmla="*/ 2 w 201"/>
                  <a:gd name="T43" fmla="*/ 589 h 668"/>
                  <a:gd name="T44" fmla="*/ 0 w 201"/>
                  <a:gd name="T45" fmla="*/ 566 h 668"/>
                  <a:gd name="T46" fmla="*/ 0 w 201"/>
                  <a:gd name="T47" fmla="*/ 102 h 668"/>
                  <a:gd name="T48" fmla="*/ 2 w 201"/>
                  <a:gd name="T49" fmla="*/ 78 h 668"/>
                  <a:gd name="T50" fmla="*/ 9 w 201"/>
                  <a:gd name="T51" fmla="*/ 58 h 668"/>
                  <a:gd name="T52" fmla="*/ 21 w 201"/>
                  <a:gd name="T53" fmla="*/ 38 h 668"/>
                  <a:gd name="T54" fmla="*/ 37 w 201"/>
                  <a:gd name="T55" fmla="*/ 23 h 668"/>
                  <a:gd name="T56" fmla="*/ 56 w 201"/>
                  <a:gd name="T57" fmla="*/ 11 h 668"/>
                  <a:gd name="T58" fmla="*/ 77 w 201"/>
                  <a:gd name="T59" fmla="*/ 4 h 668"/>
                  <a:gd name="T60" fmla="*/ 101 w 201"/>
                  <a:gd name="T61" fmla="*/ 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1" h="668">
                    <a:moveTo>
                      <a:pt x="101" y="0"/>
                    </a:moveTo>
                    <a:lnTo>
                      <a:pt x="123" y="4"/>
                    </a:lnTo>
                    <a:lnTo>
                      <a:pt x="145" y="11"/>
                    </a:lnTo>
                    <a:lnTo>
                      <a:pt x="163" y="23"/>
                    </a:lnTo>
                    <a:lnTo>
                      <a:pt x="179" y="38"/>
                    </a:lnTo>
                    <a:lnTo>
                      <a:pt x="191" y="58"/>
                    </a:lnTo>
                    <a:lnTo>
                      <a:pt x="199" y="78"/>
                    </a:lnTo>
                    <a:lnTo>
                      <a:pt x="201" y="102"/>
                    </a:lnTo>
                    <a:lnTo>
                      <a:pt x="201" y="566"/>
                    </a:lnTo>
                    <a:lnTo>
                      <a:pt x="199" y="589"/>
                    </a:lnTo>
                    <a:lnTo>
                      <a:pt x="191" y="611"/>
                    </a:lnTo>
                    <a:lnTo>
                      <a:pt x="179" y="629"/>
                    </a:lnTo>
                    <a:lnTo>
                      <a:pt x="163" y="645"/>
                    </a:lnTo>
                    <a:lnTo>
                      <a:pt x="145" y="657"/>
                    </a:lnTo>
                    <a:lnTo>
                      <a:pt x="123" y="665"/>
                    </a:lnTo>
                    <a:lnTo>
                      <a:pt x="101" y="668"/>
                    </a:lnTo>
                    <a:lnTo>
                      <a:pt x="77" y="665"/>
                    </a:lnTo>
                    <a:lnTo>
                      <a:pt x="56" y="657"/>
                    </a:lnTo>
                    <a:lnTo>
                      <a:pt x="37" y="645"/>
                    </a:lnTo>
                    <a:lnTo>
                      <a:pt x="21" y="629"/>
                    </a:lnTo>
                    <a:lnTo>
                      <a:pt x="9" y="611"/>
                    </a:lnTo>
                    <a:lnTo>
                      <a:pt x="2" y="589"/>
                    </a:lnTo>
                    <a:lnTo>
                      <a:pt x="0" y="566"/>
                    </a:lnTo>
                    <a:lnTo>
                      <a:pt x="0" y="102"/>
                    </a:lnTo>
                    <a:lnTo>
                      <a:pt x="2" y="78"/>
                    </a:lnTo>
                    <a:lnTo>
                      <a:pt x="9" y="58"/>
                    </a:lnTo>
                    <a:lnTo>
                      <a:pt x="21" y="38"/>
                    </a:lnTo>
                    <a:lnTo>
                      <a:pt x="37" y="23"/>
                    </a:lnTo>
                    <a:lnTo>
                      <a:pt x="56" y="11"/>
                    </a:lnTo>
                    <a:lnTo>
                      <a:pt x="77" y="4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27">
                <a:extLst>
                  <a:ext uri="{FF2B5EF4-FFF2-40B4-BE49-F238E27FC236}">
                    <a16:creationId xmlns:a16="http://schemas.microsoft.com/office/drawing/2014/main" id="{41DC536F-E5E4-4ADE-9831-B69604D654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138" y="2863850"/>
                <a:ext cx="74613" cy="204788"/>
              </a:xfrm>
              <a:custGeom>
                <a:avLst/>
                <a:gdLst>
                  <a:gd name="T0" fmla="*/ 158 w 463"/>
                  <a:gd name="T1" fmla="*/ 0 h 1288"/>
                  <a:gd name="T2" fmla="*/ 200 w 463"/>
                  <a:gd name="T3" fmla="*/ 15 h 1288"/>
                  <a:gd name="T4" fmla="*/ 265 w 463"/>
                  <a:gd name="T5" fmla="*/ 81 h 1288"/>
                  <a:gd name="T6" fmla="*/ 343 w 463"/>
                  <a:gd name="T7" fmla="*/ 189 h 1288"/>
                  <a:gd name="T8" fmla="*/ 401 w 463"/>
                  <a:gd name="T9" fmla="*/ 307 h 1288"/>
                  <a:gd name="T10" fmla="*/ 440 w 463"/>
                  <a:gd name="T11" fmla="*/ 430 h 1288"/>
                  <a:gd name="T12" fmla="*/ 459 w 463"/>
                  <a:gd name="T13" fmla="*/ 558 h 1288"/>
                  <a:gd name="T14" fmla="*/ 459 w 463"/>
                  <a:gd name="T15" fmla="*/ 687 h 1288"/>
                  <a:gd name="T16" fmla="*/ 440 w 463"/>
                  <a:gd name="T17" fmla="*/ 814 h 1288"/>
                  <a:gd name="T18" fmla="*/ 401 w 463"/>
                  <a:gd name="T19" fmla="*/ 938 h 1288"/>
                  <a:gd name="T20" fmla="*/ 343 w 463"/>
                  <a:gd name="T21" fmla="*/ 1056 h 1288"/>
                  <a:gd name="T22" fmla="*/ 265 w 463"/>
                  <a:gd name="T23" fmla="*/ 1165 h 1288"/>
                  <a:gd name="T24" fmla="*/ 192 w 463"/>
                  <a:gd name="T25" fmla="*/ 1241 h 1288"/>
                  <a:gd name="T26" fmla="*/ 145 w 463"/>
                  <a:gd name="T27" fmla="*/ 1277 h 1288"/>
                  <a:gd name="T28" fmla="*/ 101 w 463"/>
                  <a:gd name="T29" fmla="*/ 1288 h 1288"/>
                  <a:gd name="T30" fmla="*/ 59 w 463"/>
                  <a:gd name="T31" fmla="*/ 1279 h 1288"/>
                  <a:gd name="T32" fmla="*/ 23 w 463"/>
                  <a:gd name="T33" fmla="*/ 1251 h 1288"/>
                  <a:gd name="T34" fmla="*/ 3 w 463"/>
                  <a:gd name="T35" fmla="*/ 1211 h 1288"/>
                  <a:gd name="T36" fmla="*/ 2 w 463"/>
                  <a:gd name="T37" fmla="*/ 1167 h 1288"/>
                  <a:gd name="T38" fmla="*/ 19 w 463"/>
                  <a:gd name="T39" fmla="*/ 1126 h 1288"/>
                  <a:gd name="T40" fmla="*/ 76 w 463"/>
                  <a:gd name="T41" fmla="*/ 1072 h 1288"/>
                  <a:gd name="T42" fmla="*/ 153 w 463"/>
                  <a:gd name="T43" fmla="*/ 979 h 1288"/>
                  <a:gd name="T44" fmla="*/ 209 w 463"/>
                  <a:gd name="T45" fmla="*/ 875 h 1288"/>
                  <a:gd name="T46" fmla="*/ 245 w 463"/>
                  <a:gd name="T47" fmla="*/ 766 h 1288"/>
                  <a:gd name="T48" fmla="*/ 260 w 463"/>
                  <a:gd name="T49" fmla="*/ 651 h 1288"/>
                  <a:gd name="T50" fmla="*/ 255 w 463"/>
                  <a:gd name="T51" fmla="*/ 536 h 1288"/>
                  <a:gd name="T52" fmla="*/ 229 w 463"/>
                  <a:gd name="T53" fmla="*/ 424 h 1288"/>
                  <a:gd name="T54" fmla="*/ 183 w 463"/>
                  <a:gd name="T55" fmla="*/ 316 h 1288"/>
                  <a:gd name="T56" fmla="*/ 117 w 463"/>
                  <a:gd name="T57" fmla="*/ 218 h 1288"/>
                  <a:gd name="T58" fmla="*/ 61 w 463"/>
                  <a:gd name="T59" fmla="*/ 154 h 1288"/>
                  <a:gd name="T60" fmla="*/ 47 w 463"/>
                  <a:gd name="T61" fmla="*/ 112 h 1288"/>
                  <a:gd name="T62" fmla="*/ 51 w 463"/>
                  <a:gd name="T63" fmla="*/ 69 h 1288"/>
                  <a:gd name="T64" fmla="*/ 76 w 463"/>
                  <a:gd name="T65" fmla="*/ 30 h 1288"/>
                  <a:gd name="T66" fmla="*/ 114 w 463"/>
                  <a:gd name="T67" fmla="*/ 6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3" h="1288">
                    <a:moveTo>
                      <a:pt x="136" y="0"/>
                    </a:moveTo>
                    <a:lnTo>
                      <a:pt x="158" y="0"/>
                    </a:lnTo>
                    <a:lnTo>
                      <a:pt x="179" y="6"/>
                    </a:lnTo>
                    <a:lnTo>
                      <a:pt x="200" y="15"/>
                    </a:lnTo>
                    <a:lnTo>
                      <a:pt x="218" y="30"/>
                    </a:lnTo>
                    <a:lnTo>
                      <a:pt x="265" y="81"/>
                    </a:lnTo>
                    <a:lnTo>
                      <a:pt x="307" y="134"/>
                    </a:lnTo>
                    <a:lnTo>
                      <a:pt x="343" y="189"/>
                    </a:lnTo>
                    <a:lnTo>
                      <a:pt x="374" y="247"/>
                    </a:lnTo>
                    <a:lnTo>
                      <a:pt x="401" y="307"/>
                    </a:lnTo>
                    <a:lnTo>
                      <a:pt x="423" y="368"/>
                    </a:lnTo>
                    <a:lnTo>
                      <a:pt x="440" y="430"/>
                    </a:lnTo>
                    <a:lnTo>
                      <a:pt x="453" y="494"/>
                    </a:lnTo>
                    <a:lnTo>
                      <a:pt x="459" y="558"/>
                    </a:lnTo>
                    <a:lnTo>
                      <a:pt x="463" y="623"/>
                    </a:lnTo>
                    <a:lnTo>
                      <a:pt x="459" y="687"/>
                    </a:lnTo>
                    <a:lnTo>
                      <a:pt x="453" y="750"/>
                    </a:lnTo>
                    <a:lnTo>
                      <a:pt x="440" y="814"/>
                    </a:lnTo>
                    <a:lnTo>
                      <a:pt x="423" y="877"/>
                    </a:lnTo>
                    <a:lnTo>
                      <a:pt x="401" y="938"/>
                    </a:lnTo>
                    <a:lnTo>
                      <a:pt x="374" y="998"/>
                    </a:lnTo>
                    <a:lnTo>
                      <a:pt x="343" y="1056"/>
                    </a:lnTo>
                    <a:lnTo>
                      <a:pt x="307" y="1112"/>
                    </a:lnTo>
                    <a:lnTo>
                      <a:pt x="265" y="1165"/>
                    </a:lnTo>
                    <a:lnTo>
                      <a:pt x="218" y="1216"/>
                    </a:lnTo>
                    <a:lnTo>
                      <a:pt x="192" y="1241"/>
                    </a:lnTo>
                    <a:lnTo>
                      <a:pt x="165" y="1264"/>
                    </a:lnTo>
                    <a:lnTo>
                      <a:pt x="145" y="1277"/>
                    </a:lnTo>
                    <a:lnTo>
                      <a:pt x="123" y="1285"/>
                    </a:lnTo>
                    <a:lnTo>
                      <a:pt x="101" y="1288"/>
                    </a:lnTo>
                    <a:lnTo>
                      <a:pt x="79" y="1286"/>
                    </a:lnTo>
                    <a:lnTo>
                      <a:pt x="59" y="1279"/>
                    </a:lnTo>
                    <a:lnTo>
                      <a:pt x="39" y="1268"/>
                    </a:lnTo>
                    <a:lnTo>
                      <a:pt x="23" y="1251"/>
                    </a:lnTo>
                    <a:lnTo>
                      <a:pt x="10" y="1232"/>
                    </a:lnTo>
                    <a:lnTo>
                      <a:pt x="3" y="1211"/>
                    </a:lnTo>
                    <a:lnTo>
                      <a:pt x="0" y="1189"/>
                    </a:lnTo>
                    <a:lnTo>
                      <a:pt x="2" y="1167"/>
                    </a:lnTo>
                    <a:lnTo>
                      <a:pt x="8" y="1145"/>
                    </a:lnTo>
                    <a:lnTo>
                      <a:pt x="19" y="1126"/>
                    </a:lnTo>
                    <a:lnTo>
                      <a:pt x="35" y="1109"/>
                    </a:lnTo>
                    <a:lnTo>
                      <a:pt x="76" y="1072"/>
                    </a:lnTo>
                    <a:lnTo>
                      <a:pt x="117" y="1026"/>
                    </a:lnTo>
                    <a:lnTo>
                      <a:pt x="153" y="979"/>
                    </a:lnTo>
                    <a:lnTo>
                      <a:pt x="183" y="928"/>
                    </a:lnTo>
                    <a:lnTo>
                      <a:pt x="209" y="875"/>
                    </a:lnTo>
                    <a:lnTo>
                      <a:pt x="229" y="821"/>
                    </a:lnTo>
                    <a:lnTo>
                      <a:pt x="245" y="766"/>
                    </a:lnTo>
                    <a:lnTo>
                      <a:pt x="255" y="708"/>
                    </a:lnTo>
                    <a:lnTo>
                      <a:pt x="260" y="651"/>
                    </a:lnTo>
                    <a:lnTo>
                      <a:pt x="260" y="594"/>
                    </a:lnTo>
                    <a:lnTo>
                      <a:pt x="255" y="536"/>
                    </a:lnTo>
                    <a:lnTo>
                      <a:pt x="245" y="480"/>
                    </a:lnTo>
                    <a:lnTo>
                      <a:pt x="229" y="424"/>
                    </a:lnTo>
                    <a:lnTo>
                      <a:pt x="209" y="370"/>
                    </a:lnTo>
                    <a:lnTo>
                      <a:pt x="183" y="316"/>
                    </a:lnTo>
                    <a:lnTo>
                      <a:pt x="153" y="267"/>
                    </a:lnTo>
                    <a:lnTo>
                      <a:pt x="117" y="218"/>
                    </a:lnTo>
                    <a:lnTo>
                      <a:pt x="76" y="173"/>
                    </a:lnTo>
                    <a:lnTo>
                      <a:pt x="61" y="154"/>
                    </a:lnTo>
                    <a:lnTo>
                      <a:pt x="51" y="135"/>
                    </a:lnTo>
                    <a:lnTo>
                      <a:pt x="47" y="112"/>
                    </a:lnTo>
                    <a:lnTo>
                      <a:pt x="47" y="90"/>
                    </a:lnTo>
                    <a:lnTo>
                      <a:pt x="51" y="69"/>
                    </a:lnTo>
                    <a:lnTo>
                      <a:pt x="61" y="48"/>
                    </a:lnTo>
                    <a:lnTo>
                      <a:pt x="76" y="30"/>
                    </a:lnTo>
                    <a:lnTo>
                      <a:pt x="94" y="15"/>
                    </a:lnTo>
                    <a:lnTo>
                      <a:pt x="114" y="6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28">
                <a:extLst>
                  <a:ext uri="{FF2B5EF4-FFF2-40B4-BE49-F238E27FC236}">
                    <a16:creationId xmlns:a16="http://schemas.microsoft.com/office/drawing/2014/main" id="{22164D46-2CE5-4ED7-857B-568F5F45FB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275" y="2886075"/>
                <a:ext cx="63500" cy="158750"/>
              </a:xfrm>
              <a:custGeom>
                <a:avLst/>
                <a:gdLst>
                  <a:gd name="T0" fmla="*/ 159 w 405"/>
                  <a:gd name="T1" fmla="*/ 0 h 1003"/>
                  <a:gd name="T2" fmla="*/ 201 w 405"/>
                  <a:gd name="T3" fmla="*/ 14 h 1003"/>
                  <a:gd name="T4" fmla="*/ 260 w 405"/>
                  <a:gd name="T5" fmla="*/ 75 h 1003"/>
                  <a:gd name="T6" fmla="*/ 327 w 405"/>
                  <a:gd name="T7" fmla="*/ 173 h 1003"/>
                  <a:gd name="T8" fmla="*/ 374 w 405"/>
                  <a:gd name="T9" fmla="*/ 282 h 1003"/>
                  <a:gd name="T10" fmla="*/ 399 w 405"/>
                  <a:gd name="T11" fmla="*/ 394 h 1003"/>
                  <a:gd name="T12" fmla="*/ 405 w 405"/>
                  <a:gd name="T13" fmla="*/ 509 h 1003"/>
                  <a:gd name="T14" fmla="*/ 389 w 405"/>
                  <a:gd name="T15" fmla="*/ 624 h 1003"/>
                  <a:gd name="T16" fmla="*/ 353 w 405"/>
                  <a:gd name="T17" fmla="*/ 734 h 1003"/>
                  <a:gd name="T18" fmla="*/ 297 w 405"/>
                  <a:gd name="T19" fmla="*/ 838 h 1003"/>
                  <a:gd name="T20" fmla="*/ 220 w 405"/>
                  <a:gd name="T21" fmla="*/ 932 h 1003"/>
                  <a:gd name="T22" fmla="*/ 164 w 405"/>
                  <a:gd name="T23" fmla="*/ 982 h 1003"/>
                  <a:gd name="T24" fmla="*/ 123 w 405"/>
                  <a:gd name="T25" fmla="*/ 1001 h 1003"/>
                  <a:gd name="T26" fmla="*/ 78 w 405"/>
                  <a:gd name="T27" fmla="*/ 1001 h 1003"/>
                  <a:gd name="T28" fmla="*/ 39 w 405"/>
                  <a:gd name="T29" fmla="*/ 982 h 1003"/>
                  <a:gd name="T30" fmla="*/ 10 w 405"/>
                  <a:gd name="T31" fmla="*/ 945 h 1003"/>
                  <a:gd name="T32" fmla="*/ 0 w 405"/>
                  <a:gd name="T33" fmla="*/ 902 h 1003"/>
                  <a:gd name="T34" fmla="*/ 10 w 405"/>
                  <a:gd name="T35" fmla="*/ 858 h 1003"/>
                  <a:gd name="T36" fmla="*/ 39 w 405"/>
                  <a:gd name="T37" fmla="*/ 823 h 1003"/>
                  <a:gd name="T38" fmla="*/ 76 w 405"/>
                  <a:gd name="T39" fmla="*/ 788 h 1003"/>
                  <a:gd name="T40" fmla="*/ 139 w 405"/>
                  <a:gd name="T41" fmla="*/ 710 h 1003"/>
                  <a:gd name="T42" fmla="*/ 181 w 405"/>
                  <a:gd name="T43" fmla="*/ 621 h 1003"/>
                  <a:gd name="T44" fmla="*/ 201 w 405"/>
                  <a:gd name="T45" fmla="*/ 528 h 1003"/>
                  <a:gd name="T46" fmla="*/ 201 w 405"/>
                  <a:gd name="T47" fmla="*/ 433 h 1003"/>
                  <a:gd name="T48" fmla="*/ 181 w 405"/>
                  <a:gd name="T49" fmla="*/ 339 h 1003"/>
                  <a:gd name="T50" fmla="*/ 139 w 405"/>
                  <a:gd name="T51" fmla="*/ 251 h 1003"/>
                  <a:gd name="T52" fmla="*/ 76 w 405"/>
                  <a:gd name="T53" fmla="*/ 172 h 1003"/>
                  <a:gd name="T54" fmla="*/ 53 w 405"/>
                  <a:gd name="T55" fmla="*/ 133 h 1003"/>
                  <a:gd name="T56" fmla="*/ 48 w 405"/>
                  <a:gd name="T57" fmla="*/ 90 h 1003"/>
                  <a:gd name="T58" fmla="*/ 62 w 405"/>
                  <a:gd name="T59" fmla="*/ 48 h 1003"/>
                  <a:gd name="T60" fmla="*/ 95 w 405"/>
                  <a:gd name="T61" fmla="*/ 14 h 1003"/>
                  <a:gd name="T62" fmla="*/ 137 w 405"/>
                  <a:gd name="T63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5" h="1003">
                    <a:moveTo>
                      <a:pt x="137" y="0"/>
                    </a:moveTo>
                    <a:lnTo>
                      <a:pt x="159" y="0"/>
                    </a:lnTo>
                    <a:lnTo>
                      <a:pt x="181" y="5"/>
                    </a:lnTo>
                    <a:lnTo>
                      <a:pt x="201" y="14"/>
                    </a:lnTo>
                    <a:lnTo>
                      <a:pt x="220" y="29"/>
                    </a:lnTo>
                    <a:lnTo>
                      <a:pt x="260" y="75"/>
                    </a:lnTo>
                    <a:lnTo>
                      <a:pt x="297" y="123"/>
                    </a:lnTo>
                    <a:lnTo>
                      <a:pt x="327" y="173"/>
                    </a:lnTo>
                    <a:lnTo>
                      <a:pt x="353" y="226"/>
                    </a:lnTo>
                    <a:lnTo>
                      <a:pt x="374" y="282"/>
                    </a:lnTo>
                    <a:lnTo>
                      <a:pt x="389" y="337"/>
                    </a:lnTo>
                    <a:lnTo>
                      <a:pt x="399" y="394"/>
                    </a:lnTo>
                    <a:lnTo>
                      <a:pt x="405" y="452"/>
                    </a:lnTo>
                    <a:lnTo>
                      <a:pt x="405" y="509"/>
                    </a:lnTo>
                    <a:lnTo>
                      <a:pt x="399" y="567"/>
                    </a:lnTo>
                    <a:lnTo>
                      <a:pt x="389" y="624"/>
                    </a:lnTo>
                    <a:lnTo>
                      <a:pt x="374" y="680"/>
                    </a:lnTo>
                    <a:lnTo>
                      <a:pt x="353" y="734"/>
                    </a:lnTo>
                    <a:lnTo>
                      <a:pt x="327" y="787"/>
                    </a:lnTo>
                    <a:lnTo>
                      <a:pt x="297" y="838"/>
                    </a:lnTo>
                    <a:lnTo>
                      <a:pt x="260" y="887"/>
                    </a:lnTo>
                    <a:lnTo>
                      <a:pt x="220" y="932"/>
                    </a:lnTo>
                    <a:lnTo>
                      <a:pt x="193" y="958"/>
                    </a:lnTo>
                    <a:lnTo>
                      <a:pt x="164" y="982"/>
                    </a:lnTo>
                    <a:lnTo>
                      <a:pt x="144" y="994"/>
                    </a:lnTo>
                    <a:lnTo>
                      <a:pt x="123" y="1001"/>
                    </a:lnTo>
                    <a:lnTo>
                      <a:pt x="101" y="1003"/>
                    </a:lnTo>
                    <a:lnTo>
                      <a:pt x="78" y="1001"/>
                    </a:lnTo>
                    <a:lnTo>
                      <a:pt x="58" y="994"/>
                    </a:lnTo>
                    <a:lnTo>
                      <a:pt x="39" y="982"/>
                    </a:lnTo>
                    <a:lnTo>
                      <a:pt x="21" y="966"/>
                    </a:lnTo>
                    <a:lnTo>
                      <a:pt x="10" y="945"/>
                    </a:lnTo>
                    <a:lnTo>
                      <a:pt x="2" y="923"/>
                    </a:lnTo>
                    <a:lnTo>
                      <a:pt x="0" y="902"/>
                    </a:lnTo>
                    <a:lnTo>
                      <a:pt x="3" y="879"/>
                    </a:lnTo>
                    <a:lnTo>
                      <a:pt x="10" y="858"/>
                    </a:lnTo>
                    <a:lnTo>
                      <a:pt x="21" y="839"/>
                    </a:lnTo>
                    <a:lnTo>
                      <a:pt x="39" y="823"/>
                    </a:lnTo>
                    <a:lnTo>
                      <a:pt x="58" y="806"/>
                    </a:lnTo>
                    <a:lnTo>
                      <a:pt x="76" y="788"/>
                    </a:lnTo>
                    <a:lnTo>
                      <a:pt x="111" y="750"/>
                    </a:lnTo>
                    <a:lnTo>
                      <a:pt x="139" y="710"/>
                    </a:lnTo>
                    <a:lnTo>
                      <a:pt x="162" y="667"/>
                    </a:lnTo>
                    <a:lnTo>
                      <a:pt x="181" y="621"/>
                    </a:lnTo>
                    <a:lnTo>
                      <a:pt x="194" y="576"/>
                    </a:lnTo>
                    <a:lnTo>
                      <a:pt x="201" y="528"/>
                    </a:lnTo>
                    <a:lnTo>
                      <a:pt x="203" y="481"/>
                    </a:lnTo>
                    <a:lnTo>
                      <a:pt x="201" y="433"/>
                    </a:lnTo>
                    <a:lnTo>
                      <a:pt x="194" y="386"/>
                    </a:lnTo>
                    <a:lnTo>
                      <a:pt x="181" y="339"/>
                    </a:lnTo>
                    <a:lnTo>
                      <a:pt x="162" y="295"/>
                    </a:lnTo>
                    <a:lnTo>
                      <a:pt x="139" y="251"/>
                    </a:lnTo>
                    <a:lnTo>
                      <a:pt x="111" y="210"/>
                    </a:lnTo>
                    <a:lnTo>
                      <a:pt x="76" y="172"/>
                    </a:lnTo>
                    <a:lnTo>
                      <a:pt x="62" y="154"/>
                    </a:lnTo>
                    <a:lnTo>
                      <a:pt x="53" y="133"/>
                    </a:lnTo>
                    <a:lnTo>
                      <a:pt x="48" y="112"/>
                    </a:lnTo>
                    <a:lnTo>
                      <a:pt x="48" y="90"/>
                    </a:lnTo>
                    <a:lnTo>
                      <a:pt x="53" y="68"/>
                    </a:lnTo>
                    <a:lnTo>
                      <a:pt x="62" y="48"/>
                    </a:lnTo>
                    <a:lnTo>
                      <a:pt x="76" y="29"/>
                    </a:lnTo>
                    <a:lnTo>
                      <a:pt x="95" y="14"/>
                    </a:lnTo>
                    <a:lnTo>
                      <a:pt x="115" y="5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269F947-A8C9-476C-B7BE-AF4A1A704764}"/>
                </a:ext>
              </a:extLst>
            </p:cNvPr>
            <p:cNvSpPr txBox="1"/>
            <p:nvPr/>
          </p:nvSpPr>
          <p:spPr>
            <a:xfrm>
              <a:off x="318124" y="1823188"/>
              <a:ext cx="360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5G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CE49E08A-8965-4F31-82BE-43C74E908221}"/>
              </a:ext>
            </a:extLst>
          </p:cNvPr>
          <p:cNvSpPr txBox="1"/>
          <p:nvPr/>
        </p:nvSpPr>
        <p:spPr>
          <a:xfrm>
            <a:off x="7261419" y="863267"/>
            <a:ext cx="1377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4G LTE 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8C148C1-4252-4AAE-9425-988C8B02C7FD}"/>
              </a:ext>
            </a:extLst>
          </p:cNvPr>
          <p:cNvSpPr txBox="1"/>
          <p:nvPr/>
        </p:nvSpPr>
        <p:spPr>
          <a:xfrm>
            <a:off x="1849342" y="3372310"/>
            <a:ext cx="137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5G RAN</a:t>
            </a:r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9BBF3EA5-495E-46DA-AF9C-732732E91BA0}"/>
              </a:ext>
            </a:extLst>
          </p:cNvPr>
          <p:cNvSpPr/>
          <p:nvPr/>
        </p:nvSpPr>
        <p:spPr>
          <a:xfrm rot="21134221">
            <a:off x="1949841" y="1916415"/>
            <a:ext cx="1160160" cy="241565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079CA88-2FFB-47EB-AAEE-8E0BC0DF704A}"/>
              </a:ext>
            </a:extLst>
          </p:cNvPr>
          <p:cNvCxnSpPr/>
          <p:nvPr/>
        </p:nvCxnSpPr>
        <p:spPr>
          <a:xfrm flipV="1">
            <a:off x="3668758" y="1426464"/>
            <a:ext cx="1093300" cy="700036"/>
          </a:xfrm>
          <a:prstGeom prst="bentConnector3">
            <a:avLst/>
          </a:prstGeom>
          <a:ln w="57150"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A4D8E9-5850-42E1-97FE-AE81185CFD46}"/>
              </a:ext>
            </a:extLst>
          </p:cNvPr>
          <p:cNvCxnSpPr>
            <a:cxnSpLocks/>
          </p:cNvCxnSpPr>
          <p:nvPr/>
        </p:nvCxnSpPr>
        <p:spPr>
          <a:xfrm>
            <a:off x="3809949" y="2561518"/>
            <a:ext cx="0" cy="782229"/>
          </a:xfrm>
          <a:prstGeom prst="straightConnector1">
            <a:avLst/>
          </a:prstGeom>
          <a:ln w="57150"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28B872CA-43E4-4A1C-A0B9-530335D1234B}"/>
              </a:ext>
            </a:extLst>
          </p:cNvPr>
          <p:cNvSpPr/>
          <p:nvPr/>
        </p:nvSpPr>
        <p:spPr>
          <a:xfrm rot="1834641">
            <a:off x="1755836" y="2578339"/>
            <a:ext cx="1433284" cy="244752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Arrow: Left-Right 137">
            <a:extLst>
              <a:ext uri="{FF2B5EF4-FFF2-40B4-BE49-F238E27FC236}">
                <a16:creationId xmlns:a16="http://schemas.microsoft.com/office/drawing/2014/main" id="{E510107B-5023-4E67-9842-7CBB22DA25E0}"/>
              </a:ext>
            </a:extLst>
          </p:cNvPr>
          <p:cNvSpPr/>
          <p:nvPr/>
        </p:nvSpPr>
        <p:spPr>
          <a:xfrm rot="21190479">
            <a:off x="1804355" y="1945568"/>
            <a:ext cx="1256041" cy="244752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CA5336-6D99-4793-8D59-B47C73B6A715}"/>
              </a:ext>
            </a:extLst>
          </p:cNvPr>
          <p:cNvSpPr txBox="1"/>
          <p:nvPr/>
        </p:nvSpPr>
        <p:spPr>
          <a:xfrm>
            <a:off x="1994938" y="1697910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Control Plane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365E35C-CDE3-4296-81CB-51D2E9D54B03}"/>
              </a:ext>
            </a:extLst>
          </p:cNvPr>
          <p:cNvSpPr txBox="1"/>
          <p:nvPr/>
        </p:nvSpPr>
        <p:spPr>
          <a:xfrm>
            <a:off x="1784379" y="2820762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User Plane</a:t>
            </a:r>
          </a:p>
        </p:txBody>
      </p:sp>
    </p:spTree>
    <p:extLst>
      <p:ext uri="{BB962C8B-B14F-4D97-AF65-F5344CB8AC3E}">
        <p14:creationId xmlns:p14="http://schemas.microsoft.com/office/powerpoint/2010/main" val="878748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2" grpId="0" animBg="1"/>
      <p:bldP spid="138" grpId="0" animBg="1"/>
      <p:bldP spid="44" grpId="0"/>
      <p:bldP spid="1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6BAB580-FAF5-4E2B-BECF-3446EBC79E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45837FAC-4FE0-423B-A27C-102A7DE99D4D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Enter your subhead line here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45D6044F-1887-4496-B988-D77C3C9C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Key Highlights</a:t>
            </a:r>
          </a:p>
        </p:txBody>
      </p:sp>
      <p:sp>
        <p:nvSpPr>
          <p:cNvPr id="44" name="Rounded Rectangle 46">
            <a:extLst>
              <a:ext uri="{FF2B5EF4-FFF2-40B4-BE49-F238E27FC236}">
                <a16:creationId xmlns:a16="http://schemas.microsoft.com/office/drawing/2014/main" id="{E8B9D2A3-9785-48AE-AAA3-30E21D61E5C7}"/>
              </a:ext>
            </a:extLst>
          </p:cNvPr>
          <p:cNvSpPr/>
          <p:nvPr/>
        </p:nvSpPr>
        <p:spPr>
          <a:xfrm>
            <a:off x="396408" y="1118682"/>
            <a:ext cx="2020936" cy="3404979"/>
          </a:xfrm>
          <a:prstGeom prst="roundRect">
            <a:avLst>
              <a:gd name="adj" fmla="val 9447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5" name="Rounded Rectangle 47">
            <a:extLst>
              <a:ext uri="{FF2B5EF4-FFF2-40B4-BE49-F238E27FC236}">
                <a16:creationId xmlns:a16="http://schemas.microsoft.com/office/drawing/2014/main" id="{66D5D311-D718-428E-BA70-7BA7E11A7CBA}"/>
              </a:ext>
            </a:extLst>
          </p:cNvPr>
          <p:cNvSpPr/>
          <p:nvPr/>
        </p:nvSpPr>
        <p:spPr>
          <a:xfrm>
            <a:off x="6726656" y="1118682"/>
            <a:ext cx="2020936" cy="3404979"/>
          </a:xfrm>
          <a:prstGeom prst="roundRect">
            <a:avLst>
              <a:gd name="adj" fmla="val 8003"/>
            </a:avLst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6" name="Rounded Rectangle 48">
            <a:extLst>
              <a:ext uri="{FF2B5EF4-FFF2-40B4-BE49-F238E27FC236}">
                <a16:creationId xmlns:a16="http://schemas.microsoft.com/office/drawing/2014/main" id="{2519EC76-2825-48FF-AA6D-CFF8DE37F454}"/>
              </a:ext>
            </a:extLst>
          </p:cNvPr>
          <p:cNvSpPr/>
          <p:nvPr/>
        </p:nvSpPr>
        <p:spPr>
          <a:xfrm>
            <a:off x="4616573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7" name="Rounded Rectangle 49">
            <a:extLst>
              <a:ext uri="{FF2B5EF4-FFF2-40B4-BE49-F238E27FC236}">
                <a16:creationId xmlns:a16="http://schemas.microsoft.com/office/drawing/2014/main" id="{577FFAC7-DA93-41C1-9BEC-A261D4ACD7E0}"/>
              </a:ext>
            </a:extLst>
          </p:cNvPr>
          <p:cNvSpPr/>
          <p:nvPr/>
        </p:nvSpPr>
        <p:spPr>
          <a:xfrm>
            <a:off x="2506491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9A9182C1-8365-40F4-B7D5-E5FDC243BF46}"/>
              </a:ext>
            </a:extLst>
          </p:cNvPr>
          <p:cNvSpPr txBox="1">
            <a:spLocks/>
          </p:cNvSpPr>
          <p:nvPr/>
        </p:nvSpPr>
        <p:spPr>
          <a:xfrm>
            <a:off x="469387" y="2708681"/>
            <a:ext cx="1874980" cy="99001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User Equipment</a:t>
            </a:r>
            <a:br>
              <a:rPr lang="en-US" sz="1400" dirty="0">
                <a:latin typeface="+mj-lt"/>
              </a:rPr>
            </a:br>
            <a:r>
              <a:rPr lang="en-US" sz="1000" dirty="0">
                <a:latin typeface="+mj-lt"/>
              </a:rPr>
              <a:t>Attaches to 4G LTE, signals dual connectivity, and connects to 5G bearer for user traffic.</a:t>
            </a:r>
            <a:endParaRPr lang="en-US" dirty="0"/>
          </a:p>
        </p:txBody>
      </p:sp>
      <p:sp>
        <p:nvSpPr>
          <p:cNvPr id="49" name="Inhaltsplatzhalter 4">
            <a:extLst>
              <a:ext uri="{FF2B5EF4-FFF2-40B4-BE49-F238E27FC236}">
                <a16:creationId xmlns:a16="http://schemas.microsoft.com/office/drawing/2014/main" id="{4EFF9DC0-7AFE-4E7C-93FD-207B2924A88D}"/>
              </a:ext>
            </a:extLst>
          </p:cNvPr>
          <p:cNvSpPr txBox="1">
            <a:spLocks/>
          </p:cNvSpPr>
          <p:nvPr/>
        </p:nvSpPr>
        <p:spPr>
          <a:xfrm>
            <a:off x="2579470" y="2708681"/>
            <a:ext cx="1874980" cy="102335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5G </a:t>
            </a:r>
            <a:r>
              <a:rPr lang="en-US" sz="1400" b="1" dirty="0" err="1">
                <a:latin typeface="+mj-lt"/>
              </a:rPr>
              <a:t>gNodeB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Secondary node for dual connectivity, provides radio resources for data.</a:t>
            </a:r>
            <a:endParaRPr lang="en-US" dirty="0"/>
          </a:p>
        </p:txBody>
      </p:sp>
      <p:sp>
        <p:nvSpPr>
          <p:cNvPr id="50" name="Inhaltsplatzhalter 4">
            <a:extLst>
              <a:ext uri="{FF2B5EF4-FFF2-40B4-BE49-F238E27FC236}">
                <a16:creationId xmlns:a16="http://schemas.microsoft.com/office/drawing/2014/main" id="{0CD6C0FA-FC11-478B-B521-501186EB7AEA}"/>
              </a:ext>
            </a:extLst>
          </p:cNvPr>
          <p:cNvSpPr txBox="1">
            <a:spLocks/>
          </p:cNvSpPr>
          <p:nvPr/>
        </p:nvSpPr>
        <p:spPr>
          <a:xfrm>
            <a:off x="4689553" y="2708681"/>
            <a:ext cx="1874980" cy="102335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4G LTE </a:t>
            </a:r>
            <a:r>
              <a:rPr lang="en-US" sz="1400" b="1" dirty="0" err="1">
                <a:latin typeface="+mj-lt"/>
              </a:rPr>
              <a:t>eNodeB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Provides authentication for 5G and transfers data delivery to 5G </a:t>
            </a:r>
            <a:r>
              <a:rPr lang="en-US" sz="1050" dirty="0" err="1">
                <a:latin typeface="+mj-lt"/>
              </a:rPr>
              <a:t>gNodeB</a:t>
            </a:r>
            <a:r>
              <a:rPr lang="en-US" sz="1050" dirty="0">
                <a:latin typeface="+mj-lt"/>
              </a:rPr>
              <a:t>.</a:t>
            </a:r>
          </a:p>
        </p:txBody>
      </p:sp>
      <p:sp>
        <p:nvSpPr>
          <p:cNvPr id="51" name="Inhaltsplatzhalter 4">
            <a:extLst>
              <a:ext uri="{FF2B5EF4-FFF2-40B4-BE49-F238E27FC236}">
                <a16:creationId xmlns:a16="http://schemas.microsoft.com/office/drawing/2014/main" id="{D8091360-347D-4509-B48E-B575C8E61093}"/>
              </a:ext>
            </a:extLst>
          </p:cNvPr>
          <p:cNvSpPr txBox="1">
            <a:spLocks/>
          </p:cNvSpPr>
          <p:nvPr/>
        </p:nvSpPr>
        <p:spPr>
          <a:xfrm>
            <a:off x="6799635" y="2708681"/>
            <a:ext cx="1874980" cy="102335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Evolved Packet Core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Authorizes the UE for dual connectivity to 5G and supports switching to 5G.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A4378B1-1F1F-4380-A15C-0EB1EFE9502F}"/>
              </a:ext>
            </a:extLst>
          </p:cNvPr>
          <p:cNvGrpSpPr/>
          <p:nvPr/>
        </p:nvGrpSpPr>
        <p:grpSpPr>
          <a:xfrm>
            <a:off x="991643" y="1790355"/>
            <a:ext cx="761386" cy="781395"/>
            <a:chOff x="274684" y="1781423"/>
            <a:chExt cx="665436" cy="66905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72589E1-2B2C-40C9-8205-15622E150991}"/>
                </a:ext>
              </a:extLst>
            </p:cNvPr>
            <p:cNvGrpSpPr/>
            <p:nvPr/>
          </p:nvGrpSpPr>
          <p:grpSpPr>
            <a:xfrm>
              <a:off x="274684" y="1781423"/>
              <a:ext cx="665436" cy="669057"/>
              <a:chOff x="4457700" y="2682875"/>
              <a:chExt cx="527051" cy="565150"/>
            </a:xfrm>
            <a:solidFill>
              <a:schemeClr val="bg1"/>
            </a:solidFill>
          </p:grpSpPr>
          <p:sp>
            <p:nvSpPr>
              <p:cNvPr id="36" name="Freeform 222">
                <a:extLst>
                  <a:ext uri="{FF2B5EF4-FFF2-40B4-BE49-F238E27FC236}">
                    <a16:creationId xmlns:a16="http://schemas.microsoft.com/office/drawing/2014/main" id="{B6BD3C83-8482-49BF-95CD-3569683C29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700" y="2682875"/>
                <a:ext cx="373063" cy="466725"/>
              </a:xfrm>
              <a:custGeom>
                <a:avLst/>
                <a:gdLst>
                  <a:gd name="T0" fmla="*/ 1972 w 2353"/>
                  <a:gd name="T1" fmla="*/ 0 h 2933"/>
                  <a:gd name="T2" fmla="*/ 2065 w 2353"/>
                  <a:gd name="T3" fmla="*/ 12 h 2933"/>
                  <a:gd name="T4" fmla="*/ 2150 w 2353"/>
                  <a:gd name="T5" fmla="*/ 46 h 2933"/>
                  <a:gd name="T6" fmla="*/ 2225 w 2353"/>
                  <a:gd name="T7" fmla="*/ 98 h 2933"/>
                  <a:gd name="T8" fmla="*/ 2285 w 2353"/>
                  <a:gd name="T9" fmla="*/ 165 h 2933"/>
                  <a:gd name="T10" fmla="*/ 2327 w 2353"/>
                  <a:gd name="T11" fmla="*/ 245 h 2933"/>
                  <a:gd name="T12" fmla="*/ 2350 w 2353"/>
                  <a:gd name="T13" fmla="*/ 336 h 2933"/>
                  <a:gd name="T14" fmla="*/ 2353 w 2353"/>
                  <a:gd name="T15" fmla="*/ 1972 h 2933"/>
                  <a:gd name="T16" fmla="*/ 2343 w 2353"/>
                  <a:gd name="T17" fmla="*/ 2017 h 2933"/>
                  <a:gd name="T18" fmla="*/ 2315 w 2353"/>
                  <a:gd name="T19" fmla="*/ 2051 h 2933"/>
                  <a:gd name="T20" fmla="*/ 2275 w 2353"/>
                  <a:gd name="T21" fmla="*/ 2071 h 2933"/>
                  <a:gd name="T22" fmla="*/ 2229 w 2353"/>
                  <a:gd name="T23" fmla="*/ 2071 h 2933"/>
                  <a:gd name="T24" fmla="*/ 2189 w 2353"/>
                  <a:gd name="T25" fmla="*/ 2051 h 2933"/>
                  <a:gd name="T26" fmla="*/ 2161 w 2353"/>
                  <a:gd name="T27" fmla="*/ 2017 h 2933"/>
                  <a:gd name="T28" fmla="*/ 2152 w 2353"/>
                  <a:gd name="T29" fmla="*/ 1972 h 2933"/>
                  <a:gd name="T30" fmla="*/ 2148 w 2353"/>
                  <a:gd name="T31" fmla="*/ 351 h 2933"/>
                  <a:gd name="T32" fmla="*/ 2127 w 2353"/>
                  <a:gd name="T33" fmla="*/ 292 h 2933"/>
                  <a:gd name="T34" fmla="*/ 2088 w 2353"/>
                  <a:gd name="T35" fmla="*/ 246 h 2933"/>
                  <a:gd name="T36" fmla="*/ 2034 w 2353"/>
                  <a:gd name="T37" fmla="*/ 215 h 2933"/>
                  <a:gd name="T38" fmla="*/ 1972 w 2353"/>
                  <a:gd name="T39" fmla="*/ 204 h 2933"/>
                  <a:gd name="T40" fmla="*/ 349 w 2353"/>
                  <a:gd name="T41" fmla="*/ 206 h 2933"/>
                  <a:gd name="T42" fmla="*/ 291 w 2353"/>
                  <a:gd name="T43" fmla="*/ 227 h 2933"/>
                  <a:gd name="T44" fmla="*/ 244 w 2353"/>
                  <a:gd name="T45" fmla="*/ 268 h 2933"/>
                  <a:gd name="T46" fmla="*/ 213 w 2353"/>
                  <a:gd name="T47" fmla="*/ 321 h 2933"/>
                  <a:gd name="T48" fmla="*/ 202 w 2353"/>
                  <a:gd name="T49" fmla="*/ 383 h 2933"/>
                  <a:gd name="T50" fmla="*/ 199 w 2353"/>
                  <a:gd name="T51" fmla="*/ 2855 h 2933"/>
                  <a:gd name="T52" fmla="*/ 180 w 2353"/>
                  <a:gd name="T53" fmla="*/ 2895 h 2933"/>
                  <a:gd name="T54" fmla="*/ 145 w 2353"/>
                  <a:gd name="T55" fmla="*/ 2923 h 2933"/>
                  <a:gd name="T56" fmla="*/ 101 w 2353"/>
                  <a:gd name="T57" fmla="*/ 2933 h 2933"/>
                  <a:gd name="T58" fmla="*/ 57 w 2353"/>
                  <a:gd name="T59" fmla="*/ 2923 h 2933"/>
                  <a:gd name="T60" fmla="*/ 23 w 2353"/>
                  <a:gd name="T61" fmla="*/ 2895 h 2933"/>
                  <a:gd name="T62" fmla="*/ 3 w 2353"/>
                  <a:gd name="T63" fmla="*/ 2855 h 2933"/>
                  <a:gd name="T64" fmla="*/ 0 w 2353"/>
                  <a:gd name="T65" fmla="*/ 383 h 2933"/>
                  <a:gd name="T66" fmla="*/ 12 w 2353"/>
                  <a:gd name="T67" fmla="*/ 289 h 2933"/>
                  <a:gd name="T68" fmla="*/ 45 w 2353"/>
                  <a:gd name="T69" fmla="*/ 204 h 2933"/>
                  <a:gd name="T70" fmla="*/ 97 w 2353"/>
                  <a:gd name="T71" fmla="*/ 129 h 2933"/>
                  <a:gd name="T72" fmla="*/ 164 w 2353"/>
                  <a:gd name="T73" fmla="*/ 70 h 2933"/>
                  <a:gd name="T74" fmla="*/ 244 w 2353"/>
                  <a:gd name="T75" fmla="*/ 26 h 2933"/>
                  <a:gd name="T76" fmla="*/ 334 w 2353"/>
                  <a:gd name="T77" fmla="*/ 3 h 2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53" h="2933">
                    <a:moveTo>
                      <a:pt x="381" y="0"/>
                    </a:moveTo>
                    <a:lnTo>
                      <a:pt x="1972" y="0"/>
                    </a:lnTo>
                    <a:lnTo>
                      <a:pt x="2020" y="3"/>
                    </a:lnTo>
                    <a:lnTo>
                      <a:pt x="2065" y="12"/>
                    </a:lnTo>
                    <a:lnTo>
                      <a:pt x="2110" y="26"/>
                    </a:lnTo>
                    <a:lnTo>
                      <a:pt x="2150" y="46"/>
                    </a:lnTo>
                    <a:lnTo>
                      <a:pt x="2189" y="70"/>
                    </a:lnTo>
                    <a:lnTo>
                      <a:pt x="2225" y="98"/>
                    </a:lnTo>
                    <a:lnTo>
                      <a:pt x="2257" y="129"/>
                    </a:lnTo>
                    <a:lnTo>
                      <a:pt x="2285" y="165"/>
                    </a:lnTo>
                    <a:lnTo>
                      <a:pt x="2309" y="204"/>
                    </a:lnTo>
                    <a:lnTo>
                      <a:pt x="2327" y="245"/>
                    </a:lnTo>
                    <a:lnTo>
                      <a:pt x="2341" y="289"/>
                    </a:lnTo>
                    <a:lnTo>
                      <a:pt x="2350" y="336"/>
                    </a:lnTo>
                    <a:lnTo>
                      <a:pt x="2353" y="383"/>
                    </a:lnTo>
                    <a:lnTo>
                      <a:pt x="2353" y="1972"/>
                    </a:lnTo>
                    <a:lnTo>
                      <a:pt x="2351" y="1996"/>
                    </a:lnTo>
                    <a:lnTo>
                      <a:pt x="2343" y="2017"/>
                    </a:lnTo>
                    <a:lnTo>
                      <a:pt x="2331" y="2036"/>
                    </a:lnTo>
                    <a:lnTo>
                      <a:pt x="2315" y="2051"/>
                    </a:lnTo>
                    <a:lnTo>
                      <a:pt x="2297" y="2064"/>
                    </a:lnTo>
                    <a:lnTo>
                      <a:pt x="2275" y="2071"/>
                    </a:lnTo>
                    <a:lnTo>
                      <a:pt x="2253" y="2074"/>
                    </a:lnTo>
                    <a:lnTo>
                      <a:pt x="2229" y="2071"/>
                    </a:lnTo>
                    <a:lnTo>
                      <a:pt x="2208" y="2064"/>
                    </a:lnTo>
                    <a:lnTo>
                      <a:pt x="2189" y="2051"/>
                    </a:lnTo>
                    <a:lnTo>
                      <a:pt x="2173" y="2036"/>
                    </a:lnTo>
                    <a:lnTo>
                      <a:pt x="2161" y="2017"/>
                    </a:lnTo>
                    <a:lnTo>
                      <a:pt x="2154" y="1996"/>
                    </a:lnTo>
                    <a:lnTo>
                      <a:pt x="2152" y="1972"/>
                    </a:lnTo>
                    <a:lnTo>
                      <a:pt x="2152" y="383"/>
                    </a:lnTo>
                    <a:lnTo>
                      <a:pt x="2148" y="351"/>
                    </a:lnTo>
                    <a:lnTo>
                      <a:pt x="2140" y="321"/>
                    </a:lnTo>
                    <a:lnTo>
                      <a:pt x="2127" y="292"/>
                    </a:lnTo>
                    <a:lnTo>
                      <a:pt x="2110" y="268"/>
                    </a:lnTo>
                    <a:lnTo>
                      <a:pt x="2088" y="246"/>
                    </a:lnTo>
                    <a:lnTo>
                      <a:pt x="2062" y="227"/>
                    </a:lnTo>
                    <a:lnTo>
                      <a:pt x="2034" y="215"/>
                    </a:lnTo>
                    <a:lnTo>
                      <a:pt x="2004" y="206"/>
                    </a:lnTo>
                    <a:lnTo>
                      <a:pt x="1972" y="204"/>
                    </a:lnTo>
                    <a:lnTo>
                      <a:pt x="381" y="204"/>
                    </a:lnTo>
                    <a:lnTo>
                      <a:pt x="349" y="206"/>
                    </a:lnTo>
                    <a:lnTo>
                      <a:pt x="319" y="215"/>
                    </a:lnTo>
                    <a:lnTo>
                      <a:pt x="291" y="227"/>
                    </a:lnTo>
                    <a:lnTo>
                      <a:pt x="266" y="246"/>
                    </a:lnTo>
                    <a:lnTo>
                      <a:pt x="244" y="268"/>
                    </a:lnTo>
                    <a:lnTo>
                      <a:pt x="227" y="292"/>
                    </a:lnTo>
                    <a:lnTo>
                      <a:pt x="213" y="321"/>
                    </a:lnTo>
                    <a:lnTo>
                      <a:pt x="205" y="351"/>
                    </a:lnTo>
                    <a:lnTo>
                      <a:pt x="202" y="383"/>
                    </a:lnTo>
                    <a:lnTo>
                      <a:pt x="202" y="2832"/>
                    </a:lnTo>
                    <a:lnTo>
                      <a:pt x="199" y="2855"/>
                    </a:lnTo>
                    <a:lnTo>
                      <a:pt x="192" y="2877"/>
                    </a:lnTo>
                    <a:lnTo>
                      <a:pt x="180" y="2895"/>
                    </a:lnTo>
                    <a:lnTo>
                      <a:pt x="165" y="2911"/>
                    </a:lnTo>
                    <a:lnTo>
                      <a:pt x="145" y="2923"/>
                    </a:lnTo>
                    <a:lnTo>
                      <a:pt x="125" y="2931"/>
                    </a:lnTo>
                    <a:lnTo>
                      <a:pt x="101" y="2933"/>
                    </a:lnTo>
                    <a:lnTo>
                      <a:pt x="79" y="2931"/>
                    </a:lnTo>
                    <a:lnTo>
                      <a:pt x="57" y="2923"/>
                    </a:lnTo>
                    <a:lnTo>
                      <a:pt x="38" y="2911"/>
                    </a:lnTo>
                    <a:lnTo>
                      <a:pt x="23" y="2895"/>
                    </a:lnTo>
                    <a:lnTo>
                      <a:pt x="11" y="2877"/>
                    </a:lnTo>
                    <a:lnTo>
                      <a:pt x="3" y="2855"/>
                    </a:lnTo>
                    <a:lnTo>
                      <a:pt x="0" y="2832"/>
                    </a:lnTo>
                    <a:lnTo>
                      <a:pt x="0" y="383"/>
                    </a:lnTo>
                    <a:lnTo>
                      <a:pt x="3" y="336"/>
                    </a:lnTo>
                    <a:lnTo>
                      <a:pt x="12" y="289"/>
                    </a:lnTo>
                    <a:lnTo>
                      <a:pt x="26" y="245"/>
                    </a:lnTo>
                    <a:lnTo>
                      <a:pt x="45" y="204"/>
                    </a:lnTo>
                    <a:lnTo>
                      <a:pt x="69" y="165"/>
                    </a:lnTo>
                    <a:lnTo>
                      <a:pt x="97" y="129"/>
                    </a:lnTo>
                    <a:lnTo>
                      <a:pt x="128" y="98"/>
                    </a:lnTo>
                    <a:lnTo>
                      <a:pt x="164" y="70"/>
                    </a:lnTo>
                    <a:lnTo>
                      <a:pt x="202" y="46"/>
                    </a:lnTo>
                    <a:lnTo>
                      <a:pt x="244" y="26"/>
                    </a:lnTo>
                    <a:lnTo>
                      <a:pt x="287" y="12"/>
                    </a:lnTo>
                    <a:lnTo>
                      <a:pt x="334" y="3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224">
                <a:extLst>
                  <a:ext uri="{FF2B5EF4-FFF2-40B4-BE49-F238E27FC236}">
                    <a16:creationId xmlns:a16="http://schemas.microsoft.com/office/drawing/2014/main" id="{B75F5E70-5B11-4AD5-8F26-DE74059657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57700" y="3111500"/>
                <a:ext cx="373063" cy="136525"/>
              </a:xfrm>
              <a:custGeom>
                <a:avLst/>
                <a:gdLst>
                  <a:gd name="T0" fmla="*/ 202 w 2353"/>
                  <a:gd name="T1" fmla="*/ 479 h 862"/>
                  <a:gd name="T2" fmla="*/ 213 w 2353"/>
                  <a:gd name="T3" fmla="*/ 542 h 862"/>
                  <a:gd name="T4" fmla="*/ 244 w 2353"/>
                  <a:gd name="T5" fmla="*/ 595 h 862"/>
                  <a:gd name="T6" fmla="*/ 291 w 2353"/>
                  <a:gd name="T7" fmla="*/ 635 h 862"/>
                  <a:gd name="T8" fmla="*/ 349 w 2353"/>
                  <a:gd name="T9" fmla="*/ 657 h 862"/>
                  <a:gd name="T10" fmla="*/ 1972 w 2353"/>
                  <a:gd name="T11" fmla="*/ 660 h 862"/>
                  <a:gd name="T12" fmla="*/ 2034 w 2353"/>
                  <a:gd name="T13" fmla="*/ 648 h 862"/>
                  <a:gd name="T14" fmla="*/ 2088 w 2353"/>
                  <a:gd name="T15" fmla="*/ 617 h 862"/>
                  <a:gd name="T16" fmla="*/ 2127 w 2353"/>
                  <a:gd name="T17" fmla="*/ 570 h 862"/>
                  <a:gd name="T18" fmla="*/ 2148 w 2353"/>
                  <a:gd name="T19" fmla="*/ 512 h 862"/>
                  <a:gd name="T20" fmla="*/ 2152 w 2353"/>
                  <a:gd name="T21" fmla="*/ 203 h 862"/>
                  <a:gd name="T22" fmla="*/ 101 w 2353"/>
                  <a:gd name="T23" fmla="*/ 0 h 862"/>
                  <a:gd name="T24" fmla="*/ 2275 w 2353"/>
                  <a:gd name="T25" fmla="*/ 3 h 862"/>
                  <a:gd name="T26" fmla="*/ 2315 w 2353"/>
                  <a:gd name="T27" fmla="*/ 23 h 862"/>
                  <a:gd name="T28" fmla="*/ 2343 w 2353"/>
                  <a:gd name="T29" fmla="*/ 57 h 862"/>
                  <a:gd name="T30" fmla="*/ 2353 w 2353"/>
                  <a:gd name="T31" fmla="*/ 102 h 862"/>
                  <a:gd name="T32" fmla="*/ 2350 w 2353"/>
                  <a:gd name="T33" fmla="*/ 527 h 862"/>
                  <a:gd name="T34" fmla="*/ 2327 w 2353"/>
                  <a:gd name="T35" fmla="*/ 618 h 862"/>
                  <a:gd name="T36" fmla="*/ 2285 w 2353"/>
                  <a:gd name="T37" fmla="*/ 698 h 862"/>
                  <a:gd name="T38" fmla="*/ 2225 w 2353"/>
                  <a:gd name="T39" fmla="*/ 766 h 862"/>
                  <a:gd name="T40" fmla="*/ 2150 w 2353"/>
                  <a:gd name="T41" fmla="*/ 817 h 862"/>
                  <a:gd name="T42" fmla="*/ 2065 w 2353"/>
                  <a:gd name="T43" fmla="*/ 851 h 862"/>
                  <a:gd name="T44" fmla="*/ 1972 w 2353"/>
                  <a:gd name="T45" fmla="*/ 862 h 862"/>
                  <a:gd name="T46" fmla="*/ 334 w 2353"/>
                  <a:gd name="T47" fmla="*/ 859 h 862"/>
                  <a:gd name="T48" fmla="*/ 244 w 2353"/>
                  <a:gd name="T49" fmla="*/ 836 h 862"/>
                  <a:gd name="T50" fmla="*/ 164 w 2353"/>
                  <a:gd name="T51" fmla="*/ 793 h 862"/>
                  <a:gd name="T52" fmla="*/ 97 w 2353"/>
                  <a:gd name="T53" fmla="*/ 734 h 862"/>
                  <a:gd name="T54" fmla="*/ 45 w 2353"/>
                  <a:gd name="T55" fmla="*/ 659 h 862"/>
                  <a:gd name="T56" fmla="*/ 12 w 2353"/>
                  <a:gd name="T57" fmla="*/ 573 h 862"/>
                  <a:gd name="T58" fmla="*/ 0 w 2353"/>
                  <a:gd name="T59" fmla="*/ 479 h 862"/>
                  <a:gd name="T60" fmla="*/ 3 w 2353"/>
                  <a:gd name="T61" fmla="*/ 79 h 862"/>
                  <a:gd name="T62" fmla="*/ 23 w 2353"/>
                  <a:gd name="T63" fmla="*/ 39 h 862"/>
                  <a:gd name="T64" fmla="*/ 57 w 2353"/>
                  <a:gd name="T65" fmla="*/ 11 h 862"/>
                  <a:gd name="T66" fmla="*/ 101 w 2353"/>
                  <a:gd name="T67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3" h="862">
                    <a:moveTo>
                      <a:pt x="202" y="203"/>
                    </a:moveTo>
                    <a:lnTo>
                      <a:pt x="202" y="479"/>
                    </a:lnTo>
                    <a:lnTo>
                      <a:pt x="205" y="512"/>
                    </a:lnTo>
                    <a:lnTo>
                      <a:pt x="213" y="542"/>
                    </a:lnTo>
                    <a:lnTo>
                      <a:pt x="227" y="570"/>
                    </a:lnTo>
                    <a:lnTo>
                      <a:pt x="244" y="595"/>
                    </a:lnTo>
                    <a:lnTo>
                      <a:pt x="266" y="617"/>
                    </a:lnTo>
                    <a:lnTo>
                      <a:pt x="291" y="635"/>
                    </a:lnTo>
                    <a:lnTo>
                      <a:pt x="319" y="648"/>
                    </a:lnTo>
                    <a:lnTo>
                      <a:pt x="349" y="657"/>
                    </a:lnTo>
                    <a:lnTo>
                      <a:pt x="381" y="660"/>
                    </a:lnTo>
                    <a:lnTo>
                      <a:pt x="1972" y="660"/>
                    </a:lnTo>
                    <a:lnTo>
                      <a:pt x="2004" y="657"/>
                    </a:lnTo>
                    <a:lnTo>
                      <a:pt x="2034" y="648"/>
                    </a:lnTo>
                    <a:lnTo>
                      <a:pt x="2062" y="635"/>
                    </a:lnTo>
                    <a:lnTo>
                      <a:pt x="2088" y="617"/>
                    </a:lnTo>
                    <a:lnTo>
                      <a:pt x="2110" y="595"/>
                    </a:lnTo>
                    <a:lnTo>
                      <a:pt x="2127" y="570"/>
                    </a:lnTo>
                    <a:lnTo>
                      <a:pt x="2140" y="542"/>
                    </a:lnTo>
                    <a:lnTo>
                      <a:pt x="2148" y="512"/>
                    </a:lnTo>
                    <a:lnTo>
                      <a:pt x="2152" y="479"/>
                    </a:lnTo>
                    <a:lnTo>
                      <a:pt x="2152" y="203"/>
                    </a:lnTo>
                    <a:lnTo>
                      <a:pt x="202" y="203"/>
                    </a:lnTo>
                    <a:close/>
                    <a:moveTo>
                      <a:pt x="101" y="0"/>
                    </a:moveTo>
                    <a:lnTo>
                      <a:pt x="2253" y="0"/>
                    </a:lnTo>
                    <a:lnTo>
                      <a:pt x="2275" y="3"/>
                    </a:lnTo>
                    <a:lnTo>
                      <a:pt x="2297" y="11"/>
                    </a:lnTo>
                    <a:lnTo>
                      <a:pt x="2315" y="23"/>
                    </a:lnTo>
                    <a:lnTo>
                      <a:pt x="2331" y="39"/>
                    </a:lnTo>
                    <a:lnTo>
                      <a:pt x="2343" y="57"/>
                    </a:lnTo>
                    <a:lnTo>
                      <a:pt x="2351" y="79"/>
                    </a:lnTo>
                    <a:lnTo>
                      <a:pt x="2353" y="102"/>
                    </a:lnTo>
                    <a:lnTo>
                      <a:pt x="2353" y="479"/>
                    </a:lnTo>
                    <a:lnTo>
                      <a:pt x="2350" y="527"/>
                    </a:lnTo>
                    <a:lnTo>
                      <a:pt x="2341" y="573"/>
                    </a:lnTo>
                    <a:lnTo>
                      <a:pt x="2327" y="618"/>
                    </a:lnTo>
                    <a:lnTo>
                      <a:pt x="2309" y="659"/>
                    </a:lnTo>
                    <a:lnTo>
                      <a:pt x="2285" y="698"/>
                    </a:lnTo>
                    <a:lnTo>
                      <a:pt x="2257" y="734"/>
                    </a:lnTo>
                    <a:lnTo>
                      <a:pt x="2225" y="766"/>
                    </a:lnTo>
                    <a:lnTo>
                      <a:pt x="2189" y="793"/>
                    </a:lnTo>
                    <a:lnTo>
                      <a:pt x="2150" y="817"/>
                    </a:lnTo>
                    <a:lnTo>
                      <a:pt x="2110" y="836"/>
                    </a:lnTo>
                    <a:lnTo>
                      <a:pt x="2065" y="851"/>
                    </a:lnTo>
                    <a:lnTo>
                      <a:pt x="2020" y="859"/>
                    </a:lnTo>
                    <a:lnTo>
                      <a:pt x="1972" y="862"/>
                    </a:lnTo>
                    <a:lnTo>
                      <a:pt x="381" y="862"/>
                    </a:lnTo>
                    <a:lnTo>
                      <a:pt x="334" y="859"/>
                    </a:lnTo>
                    <a:lnTo>
                      <a:pt x="287" y="851"/>
                    </a:lnTo>
                    <a:lnTo>
                      <a:pt x="244" y="836"/>
                    </a:lnTo>
                    <a:lnTo>
                      <a:pt x="202" y="817"/>
                    </a:lnTo>
                    <a:lnTo>
                      <a:pt x="164" y="793"/>
                    </a:lnTo>
                    <a:lnTo>
                      <a:pt x="128" y="766"/>
                    </a:lnTo>
                    <a:lnTo>
                      <a:pt x="97" y="734"/>
                    </a:lnTo>
                    <a:lnTo>
                      <a:pt x="69" y="698"/>
                    </a:lnTo>
                    <a:lnTo>
                      <a:pt x="45" y="659"/>
                    </a:lnTo>
                    <a:lnTo>
                      <a:pt x="26" y="618"/>
                    </a:lnTo>
                    <a:lnTo>
                      <a:pt x="12" y="573"/>
                    </a:lnTo>
                    <a:lnTo>
                      <a:pt x="3" y="527"/>
                    </a:lnTo>
                    <a:lnTo>
                      <a:pt x="0" y="479"/>
                    </a:lnTo>
                    <a:lnTo>
                      <a:pt x="0" y="102"/>
                    </a:lnTo>
                    <a:lnTo>
                      <a:pt x="3" y="79"/>
                    </a:lnTo>
                    <a:lnTo>
                      <a:pt x="11" y="57"/>
                    </a:lnTo>
                    <a:lnTo>
                      <a:pt x="23" y="39"/>
                    </a:lnTo>
                    <a:lnTo>
                      <a:pt x="38" y="23"/>
                    </a:lnTo>
                    <a:lnTo>
                      <a:pt x="57" y="11"/>
                    </a:lnTo>
                    <a:lnTo>
                      <a:pt x="79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225">
                <a:extLst>
                  <a:ext uri="{FF2B5EF4-FFF2-40B4-BE49-F238E27FC236}">
                    <a16:creationId xmlns:a16="http://schemas.microsoft.com/office/drawing/2014/main" id="{D2449741-423F-4611-B45F-52B4913AE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0" y="3163888"/>
                <a:ext cx="82550" cy="31750"/>
              </a:xfrm>
              <a:custGeom>
                <a:avLst/>
                <a:gdLst>
                  <a:gd name="T0" fmla="*/ 101 w 526"/>
                  <a:gd name="T1" fmla="*/ 0 h 202"/>
                  <a:gd name="T2" fmla="*/ 425 w 526"/>
                  <a:gd name="T3" fmla="*/ 0 h 202"/>
                  <a:gd name="T4" fmla="*/ 448 w 526"/>
                  <a:gd name="T5" fmla="*/ 2 h 202"/>
                  <a:gd name="T6" fmla="*/ 469 w 526"/>
                  <a:gd name="T7" fmla="*/ 10 h 202"/>
                  <a:gd name="T8" fmla="*/ 488 w 526"/>
                  <a:gd name="T9" fmla="*/ 22 h 202"/>
                  <a:gd name="T10" fmla="*/ 503 w 526"/>
                  <a:gd name="T11" fmla="*/ 38 h 202"/>
                  <a:gd name="T12" fmla="*/ 515 w 526"/>
                  <a:gd name="T13" fmla="*/ 56 h 202"/>
                  <a:gd name="T14" fmla="*/ 523 w 526"/>
                  <a:gd name="T15" fmla="*/ 78 h 202"/>
                  <a:gd name="T16" fmla="*/ 526 w 526"/>
                  <a:gd name="T17" fmla="*/ 101 h 202"/>
                  <a:gd name="T18" fmla="*/ 523 w 526"/>
                  <a:gd name="T19" fmla="*/ 124 h 202"/>
                  <a:gd name="T20" fmla="*/ 515 w 526"/>
                  <a:gd name="T21" fmla="*/ 145 h 202"/>
                  <a:gd name="T22" fmla="*/ 503 w 526"/>
                  <a:gd name="T23" fmla="*/ 164 h 202"/>
                  <a:gd name="T24" fmla="*/ 488 w 526"/>
                  <a:gd name="T25" fmla="*/ 180 h 202"/>
                  <a:gd name="T26" fmla="*/ 469 w 526"/>
                  <a:gd name="T27" fmla="*/ 191 h 202"/>
                  <a:gd name="T28" fmla="*/ 448 w 526"/>
                  <a:gd name="T29" fmla="*/ 199 h 202"/>
                  <a:gd name="T30" fmla="*/ 425 w 526"/>
                  <a:gd name="T31" fmla="*/ 202 h 202"/>
                  <a:gd name="T32" fmla="*/ 101 w 526"/>
                  <a:gd name="T33" fmla="*/ 202 h 202"/>
                  <a:gd name="T34" fmla="*/ 78 w 526"/>
                  <a:gd name="T35" fmla="*/ 199 h 202"/>
                  <a:gd name="T36" fmla="*/ 56 w 526"/>
                  <a:gd name="T37" fmla="*/ 191 h 202"/>
                  <a:gd name="T38" fmla="*/ 38 w 526"/>
                  <a:gd name="T39" fmla="*/ 180 h 202"/>
                  <a:gd name="T40" fmla="*/ 22 w 526"/>
                  <a:gd name="T41" fmla="*/ 164 h 202"/>
                  <a:gd name="T42" fmla="*/ 10 w 526"/>
                  <a:gd name="T43" fmla="*/ 145 h 202"/>
                  <a:gd name="T44" fmla="*/ 3 w 526"/>
                  <a:gd name="T45" fmla="*/ 124 h 202"/>
                  <a:gd name="T46" fmla="*/ 0 w 526"/>
                  <a:gd name="T47" fmla="*/ 101 h 202"/>
                  <a:gd name="T48" fmla="*/ 3 w 526"/>
                  <a:gd name="T49" fmla="*/ 78 h 202"/>
                  <a:gd name="T50" fmla="*/ 10 w 526"/>
                  <a:gd name="T51" fmla="*/ 56 h 202"/>
                  <a:gd name="T52" fmla="*/ 22 w 526"/>
                  <a:gd name="T53" fmla="*/ 38 h 202"/>
                  <a:gd name="T54" fmla="*/ 38 w 526"/>
                  <a:gd name="T55" fmla="*/ 22 h 202"/>
                  <a:gd name="T56" fmla="*/ 56 w 526"/>
                  <a:gd name="T57" fmla="*/ 10 h 202"/>
                  <a:gd name="T58" fmla="*/ 78 w 526"/>
                  <a:gd name="T59" fmla="*/ 2 h 202"/>
                  <a:gd name="T60" fmla="*/ 101 w 526"/>
                  <a:gd name="T6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26" h="202">
                    <a:moveTo>
                      <a:pt x="101" y="0"/>
                    </a:moveTo>
                    <a:lnTo>
                      <a:pt x="425" y="0"/>
                    </a:lnTo>
                    <a:lnTo>
                      <a:pt x="448" y="2"/>
                    </a:lnTo>
                    <a:lnTo>
                      <a:pt x="469" y="10"/>
                    </a:lnTo>
                    <a:lnTo>
                      <a:pt x="488" y="22"/>
                    </a:lnTo>
                    <a:lnTo>
                      <a:pt x="503" y="38"/>
                    </a:lnTo>
                    <a:lnTo>
                      <a:pt x="515" y="56"/>
                    </a:lnTo>
                    <a:lnTo>
                      <a:pt x="523" y="78"/>
                    </a:lnTo>
                    <a:lnTo>
                      <a:pt x="526" y="101"/>
                    </a:lnTo>
                    <a:lnTo>
                      <a:pt x="523" y="124"/>
                    </a:lnTo>
                    <a:lnTo>
                      <a:pt x="515" y="145"/>
                    </a:lnTo>
                    <a:lnTo>
                      <a:pt x="503" y="164"/>
                    </a:lnTo>
                    <a:lnTo>
                      <a:pt x="488" y="180"/>
                    </a:lnTo>
                    <a:lnTo>
                      <a:pt x="469" y="191"/>
                    </a:lnTo>
                    <a:lnTo>
                      <a:pt x="448" y="199"/>
                    </a:lnTo>
                    <a:lnTo>
                      <a:pt x="425" y="202"/>
                    </a:lnTo>
                    <a:lnTo>
                      <a:pt x="101" y="202"/>
                    </a:lnTo>
                    <a:lnTo>
                      <a:pt x="78" y="199"/>
                    </a:lnTo>
                    <a:lnTo>
                      <a:pt x="56" y="191"/>
                    </a:lnTo>
                    <a:lnTo>
                      <a:pt x="38" y="180"/>
                    </a:lnTo>
                    <a:lnTo>
                      <a:pt x="22" y="164"/>
                    </a:lnTo>
                    <a:lnTo>
                      <a:pt x="10" y="145"/>
                    </a:lnTo>
                    <a:lnTo>
                      <a:pt x="3" y="124"/>
                    </a:lnTo>
                    <a:lnTo>
                      <a:pt x="0" y="101"/>
                    </a:lnTo>
                    <a:lnTo>
                      <a:pt x="3" y="78"/>
                    </a:lnTo>
                    <a:lnTo>
                      <a:pt x="10" y="56"/>
                    </a:lnTo>
                    <a:lnTo>
                      <a:pt x="22" y="38"/>
                    </a:lnTo>
                    <a:lnTo>
                      <a:pt x="38" y="22"/>
                    </a:lnTo>
                    <a:lnTo>
                      <a:pt x="56" y="10"/>
                    </a:lnTo>
                    <a:lnTo>
                      <a:pt x="78" y="2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226">
                <a:extLst>
                  <a:ext uri="{FF2B5EF4-FFF2-40B4-BE49-F238E27FC236}">
                    <a16:creationId xmlns:a16="http://schemas.microsoft.com/office/drawing/2014/main" id="{C771C1A8-15D5-4E3B-9B9F-FBFE3083FD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3057525"/>
                <a:ext cx="31750" cy="106363"/>
              </a:xfrm>
              <a:custGeom>
                <a:avLst/>
                <a:gdLst>
                  <a:gd name="T0" fmla="*/ 101 w 201"/>
                  <a:gd name="T1" fmla="*/ 0 h 668"/>
                  <a:gd name="T2" fmla="*/ 123 w 201"/>
                  <a:gd name="T3" fmla="*/ 4 h 668"/>
                  <a:gd name="T4" fmla="*/ 145 w 201"/>
                  <a:gd name="T5" fmla="*/ 11 h 668"/>
                  <a:gd name="T6" fmla="*/ 163 w 201"/>
                  <a:gd name="T7" fmla="*/ 23 h 668"/>
                  <a:gd name="T8" fmla="*/ 179 w 201"/>
                  <a:gd name="T9" fmla="*/ 38 h 668"/>
                  <a:gd name="T10" fmla="*/ 191 w 201"/>
                  <a:gd name="T11" fmla="*/ 58 h 668"/>
                  <a:gd name="T12" fmla="*/ 199 w 201"/>
                  <a:gd name="T13" fmla="*/ 78 h 668"/>
                  <a:gd name="T14" fmla="*/ 201 w 201"/>
                  <a:gd name="T15" fmla="*/ 102 h 668"/>
                  <a:gd name="T16" fmla="*/ 201 w 201"/>
                  <a:gd name="T17" fmla="*/ 566 h 668"/>
                  <a:gd name="T18" fmla="*/ 199 w 201"/>
                  <a:gd name="T19" fmla="*/ 589 h 668"/>
                  <a:gd name="T20" fmla="*/ 191 w 201"/>
                  <a:gd name="T21" fmla="*/ 611 h 668"/>
                  <a:gd name="T22" fmla="*/ 179 w 201"/>
                  <a:gd name="T23" fmla="*/ 629 h 668"/>
                  <a:gd name="T24" fmla="*/ 163 w 201"/>
                  <a:gd name="T25" fmla="*/ 645 h 668"/>
                  <a:gd name="T26" fmla="*/ 145 w 201"/>
                  <a:gd name="T27" fmla="*/ 657 h 668"/>
                  <a:gd name="T28" fmla="*/ 123 w 201"/>
                  <a:gd name="T29" fmla="*/ 665 h 668"/>
                  <a:gd name="T30" fmla="*/ 101 w 201"/>
                  <a:gd name="T31" fmla="*/ 668 h 668"/>
                  <a:gd name="T32" fmla="*/ 77 w 201"/>
                  <a:gd name="T33" fmla="*/ 665 h 668"/>
                  <a:gd name="T34" fmla="*/ 56 w 201"/>
                  <a:gd name="T35" fmla="*/ 657 h 668"/>
                  <a:gd name="T36" fmla="*/ 37 w 201"/>
                  <a:gd name="T37" fmla="*/ 645 h 668"/>
                  <a:gd name="T38" fmla="*/ 21 w 201"/>
                  <a:gd name="T39" fmla="*/ 629 h 668"/>
                  <a:gd name="T40" fmla="*/ 9 w 201"/>
                  <a:gd name="T41" fmla="*/ 611 h 668"/>
                  <a:gd name="T42" fmla="*/ 2 w 201"/>
                  <a:gd name="T43" fmla="*/ 589 h 668"/>
                  <a:gd name="T44" fmla="*/ 0 w 201"/>
                  <a:gd name="T45" fmla="*/ 566 h 668"/>
                  <a:gd name="T46" fmla="*/ 0 w 201"/>
                  <a:gd name="T47" fmla="*/ 102 h 668"/>
                  <a:gd name="T48" fmla="*/ 2 w 201"/>
                  <a:gd name="T49" fmla="*/ 78 h 668"/>
                  <a:gd name="T50" fmla="*/ 9 w 201"/>
                  <a:gd name="T51" fmla="*/ 58 h 668"/>
                  <a:gd name="T52" fmla="*/ 21 w 201"/>
                  <a:gd name="T53" fmla="*/ 38 h 668"/>
                  <a:gd name="T54" fmla="*/ 37 w 201"/>
                  <a:gd name="T55" fmla="*/ 23 h 668"/>
                  <a:gd name="T56" fmla="*/ 56 w 201"/>
                  <a:gd name="T57" fmla="*/ 11 h 668"/>
                  <a:gd name="T58" fmla="*/ 77 w 201"/>
                  <a:gd name="T59" fmla="*/ 4 h 668"/>
                  <a:gd name="T60" fmla="*/ 101 w 201"/>
                  <a:gd name="T61" fmla="*/ 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1" h="668">
                    <a:moveTo>
                      <a:pt x="101" y="0"/>
                    </a:moveTo>
                    <a:lnTo>
                      <a:pt x="123" y="4"/>
                    </a:lnTo>
                    <a:lnTo>
                      <a:pt x="145" y="11"/>
                    </a:lnTo>
                    <a:lnTo>
                      <a:pt x="163" y="23"/>
                    </a:lnTo>
                    <a:lnTo>
                      <a:pt x="179" y="38"/>
                    </a:lnTo>
                    <a:lnTo>
                      <a:pt x="191" y="58"/>
                    </a:lnTo>
                    <a:lnTo>
                      <a:pt x="199" y="78"/>
                    </a:lnTo>
                    <a:lnTo>
                      <a:pt x="201" y="102"/>
                    </a:lnTo>
                    <a:lnTo>
                      <a:pt x="201" y="566"/>
                    </a:lnTo>
                    <a:lnTo>
                      <a:pt x="199" y="589"/>
                    </a:lnTo>
                    <a:lnTo>
                      <a:pt x="191" y="611"/>
                    </a:lnTo>
                    <a:lnTo>
                      <a:pt x="179" y="629"/>
                    </a:lnTo>
                    <a:lnTo>
                      <a:pt x="163" y="645"/>
                    </a:lnTo>
                    <a:lnTo>
                      <a:pt x="145" y="657"/>
                    </a:lnTo>
                    <a:lnTo>
                      <a:pt x="123" y="665"/>
                    </a:lnTo>
                    <a:lnTo>
                      <a:pt x="101" y="668"/>
                    </a:lnTo>
                    <a:lnTo>
                      <a:pt x="77" y="665"/>
                    </a:lnTo>
                    <a:lnTo>
                      <a:pt x="56" y="657"/>
                    </a:lnTo>
                    <a:lnTo>
                      <a:pt x="37" y="645"/>
                    </a:lnTo>
                    <a:lnTo>
                      <a:pt x="21" y="629"/>
                    </a:lnTo>
                    <a:lnTo>
                      <a:pt x="9" y="611"/>
                    </a:lnTo>
                    <a:lnTo>
                      <a:pt x="2" y="589"/>
                    </a:lnTo>
                    <a:lnTo>
                      <a:pt x="0" y="566"/>
                    </a:lnTo>
                    <a:lnTo>
                      <a:pt x="0" y="102"/>
                    </a:lnTo>
                    <a:lnTo>
                      <a:pt x="2" y="78"/>
                    </a:lnTo>
                    <a:lnTo>
                      <a:pt x="9" y="58"/>
                    </a:lnTo>
                    <a:lnTo>
                      <a:pt x="21" y="38"/>
                    </a:lnTo>
                    <a:lnTo>
                      <a:pt x="37" y="23"/>
                    </a:lnTo>
                    <a:lnTo>
                      <a:pt x="56" y="11"/>
                    </a:lnTo>
                    <a:lnTo>
                      <a:pt x="77" y="4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227">
                <a:extLst>
                  <a:ext uri="{FF2B5EF4-FFF2-40B4-BE49-F238E27FC236}">
                    <a16:creationId xmlns:a16="http://schemas.microsoft.com/office/drawing/2014/main" id="{3D73EBCA-BFB4-4D90-B65A-013D4D686F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138" y="2863850"/>
                <a:ext cx="74613" cy="204788"/>
              </a:xfrm>
              <a:custGeom>
                <a:avLst/>
                <a:gdLst>
                  <a:gd name="T0" fmla="*/ 158 w 463"/>
                  <a:gd name="T1" fmla="*/ 0 h 1288"/>
                  <a:gd name="T2" fmla="*/ 200 w 463"/>
                  <a:gd name="T3" fmla="*/ 15 h 1288"/>
                  <a:gd name="T4" fmla="*/ 265 w 463"/>
                  <a:gd name="T5" fmla="*/ 81 h 1288"/>
                  <a:gd name="T6" fmla="*/ 343 w 463"/>
                  <a:gd name="T7" fmla="*/ 189 h 1288"/>
                  <a:gd name="T8" fmla="*/ 401 w 463"/>
                  <a:gd name="T9" fmla="*/ 307 h 1288"/>
                  <a:gd name="T10" fmla="*/ 440 w 463"/>
                  <a:gd name="T11" fmla="*/ 430 h 1288"/>
                  <a:gd name="T12" fmla="*/ 459 w 463"/>
                  <a:gd name="T13" fmla="*/ 558 h 1288"/>
                  <a:gd name="T14" fmla="*/ 459 w 463"/>
                  <a:gd name="T15" fmla="*/ 687 h 1288"/>
                  <a:gd name="T16" fmla="*/ 440 w 463"/>
                  <a:gd name="T17" fmla="*/ 814 h 1288"/>
                  <a:gd name="T18" fmla="*/ 401 w 463"/>
                  <a:gd name="T19" fmla="*/ 938 h 1288"/>
                  <a:gd name="T20" fmla="*/ 343 w 463"/>
                  <a:gd name="T21" fmla="*/ 1056 h 1288"/>
                  <a:gd name="T22" fmla="*/ 265 w 463"/>
                  <a:gd name="T23" fmla="*/ 1165 h 1288"/>
                  <a:gd name="T24" fmla="*/ 192 w 463"/>
                  <a:gd name="T25" fmla="*/ 1241 h 1288"/>
                  <a:gd name="T26" fmla="*/ 145 w 463"/>
                  <a:gd name="T27" fmla="*/ 1277 h 1288"/>
                  <a:gd name="T28" fmla="*/ 101 w 463"/>
                  <a:gd name="T29" fmla="*/ 1288 h 1288"/>
                  <a:gd name="T30" fmla="*/ 59 w 463"/>
                  <a:gd name="T31" fmla="*/ 1279 h 1288"/>
                  <a:gd name="T32" fmla="*/ 23 w 463"/>
                  <a:gd name="T33" fmla="*/ 1251 h 1288"/>
                  <a:gd name="T34" fmla="*/ 3 w 463"/>
                  <a:gd name="T35" fmla="*/ 1211 h 1288"/>
                  <a:gd name="T36" fmla="*/ 2 w 463"/>
                  <a:gd name="T37" fmla="*/ 1167 h 1288"/>
                  <a:gd name="T38" fmla="*/ 19 w 463"/>
                  <a:gd name="T39" fmla="*/ 1126 h 1288"/>
                  <a:gd name="T40" fmla="*/ 76 w 463"/>
                  <a:gd name="T41" fmla="*/ 1072 h 1288"/>
                  <a:gd name="T42" fmla="*/ 153 w 463"/>
                  <a:gd name="T43" fmla="*/ 979 h 1288"/>
                  <a:gd name="T44" fmla="*/ 209 w 463"/>
                  <a:gd name="T45" fmla="*/ 875 h 1288"/>
                  <a:gd name="T46" fmla="*/ 245 w 463"/>
                  <a:gd name="T47" fmla="*/ 766 h 1288"/>
                  <a:gd name="T48" fmla="*/ 260 w 463"/>
                  <a:gd name="T49" fmla="*/ 651 h 1288"/>
                  <a:gd name="T50" fmla="*/ 255 w 463"/>
                  <a:gd name="T51" fmla="*/ 536 h 1288"/>
                  <a:gd name="T52" fmla="*/ 229 w 463"/>
                  <a:gd name="T53" fmla="*/ 424 h 1288"/>
                  <a:gd name="T54" fmla="*/ 183 w 463"/>
                  <a:gd name="T55" fmla="*/ 316 h 1288"/>
                  <a:gd name="T56" fmla="*/ 117 w 463"/>
                  <a:gd name="T57" fmla="*/ 218 h 1288"/>
                  <a:gd name="T58" fmla="*/ 61 w 463"/>
                  <a:gd name="T59" fmla="*/ 154 h 1288"/>
                  <a:gd name="T60" fmla="*/ 47 w 463"/>
                  <a:gd name="T61" fmla="*/ 112 h 1288"/>
                  <a:gd name="T62" fmla="*/ 51 w 463"/>
                  <a:gd name="T63" fmla="*/ 69 h 1288"/>
                  <a:gd name="T64" fmla="*/ 76 w 463"/>
                  <a:gd name="T65" fmla="*/ 30 h 1288"/>
                  <a:gd name="T66" fmla="*/ 114 w 463"/>
                  <a:gd name="T67" fmla="*/ 6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3" h="1288">
                    <a:moveTo>
                      <a:pt x="136" y="0"/>
                    </a:moveTo>
                    <a:lnTo>
                      <a:pt x="158" y="0"/>
                    </a:lnTo>
                    <a:lnTo>
                      <a:pt x="179" y="6"/>
                    </a:lnTo>
                    <a:lnTo>
                      <a:pt x="200" y="15"/>
                    </a:lnTo>
                    <a:lnTo>
                      <a:pt x="218" y="30"/>
                    </a:lnTo>
                    <a:lnTo>
                      <a:pt x="265" y="81"/>
                    </a:lnTo>
                    <a:lnTo>
                      <a:pt x="307" y="134"/>
                    </a:lnTo>
                    <a:lnTo>
                      <a:pt x="343" y="189"/>
                    </a:lnTo>
                    <a:lnTo>
                      <a:pt x="374" y="247"/>
                    </a:lnTo>
                    <a:lnTo>
                      <a:pt x="401" y="307"/>
                    </a:lnTo>
                    <a:lnTo>
                      <a:pt x="423" y="368"/>
                    </a:lnTo>
                    <a:lnTo>
                      <a:pt x="440" y="430"/>
                    </a:lnTo>
                    <a:lnTo>
                      <a:pt x="453" y="494"/>
                    </a:lnTo>
                    <a:lnTo>
                      <a:pt x="459" y="558"/>
                    </a:lnTo>
                    <a:lnTo>
                      <a:pt x="463" y="623"/>
                    </a:lnTo>
                    <a:lnTo>
                      <a:pt x="459" y="687"/>
                    </a:lnTo>
                    <a:lnTo>
                      <a:pt x="453" y="750"/>
                    </a:lnTo>
                    <a:lnTo>
                      <a:pt x="440" y="814"/>
                    </a:lnTo>
                    <a:lnTo>
                      <a:pt x="423" y="877"/>
                    </a:lnTo>
                    <a:lnTo>
                      <a:pt x="401" y="938"/>
                    </a:lnTo>
                    <a:lnTo>
                      <a:pt x="374" y="998"/>
                    </a:lnTo>
                    <a:lnTo>
                      <a:pt x="343" y="1056"/>
                    </a:lnTo>
                    <a:lnTo>
                      <a:pt x="307" y="1112"/>
                    </a:lnTo>
                    <a:lnTo>
                      <a:pt x="265" y="1165"/>
                    </a:lnTo>
                    <a:lnTo>
                      <a:pt x="218" y="1216"/>
                    </a:lnTo>
                    <a:lnTo>
                      <a:pt x="192" y="1241"/>
                    </a:lnTo>
                    <a:lnTo>
                      <a:pt x="165" y="1264"/>
                    </a:lnTo>
                    <a:lnTo>
                      <a:pt x="145" y="1277"/>
                    </a:lnTo>
                    <a:lnTo>
                      <a:pt x="123" y="1285"/>
                    </a:lnTo>
                    <a:lnTo>
                      <a:pt x="101" y="1288"/>
                    </a:lnTo>
                    <a:lnTo>
                      <a:pt x="79" y="1286"/>
                    </a:lnTo>
                    <a:lnTo>
                      <a:pt x="59" y="1279"/>
                    </a:lnTo>
                    <a:lnTo>
                      <a:pt x="39" y="1268"/>
                    </a:lnTo>
                    <a:lnTo>
                      <a:pt x="23" y="1251"/>
                    </a:lnTo>
                    <a:lnTo>
                      <a:pt x="10" y="1232"/>
                    </a:lnTo>
                    <a:lnTo>
                      <a:pt x="3" y="1211"/>
                    </a:lnTo>
                    <a:lnTo>
                      <a:pt x="0" y="1189"/>
                    </a:lnTo>
                    <a:lnTo>
                      <a:pt x="2" y="1167"/>
                    </a:lnTo>
                    <a:lnTo>
                      <a:pt x="8" y="1145"/>
                    </a:lnTo>
                    <a:lnTo>
                      <a:pt x="19" y="1126"/>
                    </a:lnTo>
                    <a:lnTo>
                      <a:pt x="35" y="1109"/>
                    </a:lnTo>
                    <a:lnTo>
                      <a:pt x="76" y="1072"/>
                    </a:lnTo>
                    <a:lnTo>
                      <a:pt x="117" y="1026"/>
                    </a:lnTo>
                    <a:lnTo>
                      <a:pt x="153" y="979"/>
                    </a:lnTo>
                    <a:lnTo>
                      <a:pt x="183" y="928"/>
                    </a:lnTo>
                    <a:lnTo>
                      <a:pt x="209" y="875"/>
                    </a:lnTo>
                    <a:lnTo>
                      <a:pt x="229" y="821"/>
                    </a:lnTo>
                    <a:lnTo>
                      <a:pt x="245" y="766"/>
                    </a:lnTo>
                    <a:lnTo>
                      <a:pt x="255" y="708"/>
                    </a:lnTo>
                    <a:lnTo>
                      <a:pt x="260" y="651"/>
                    </a:lnTo>
                    <a:lnTo>
                      <a:pt x="260" y="594"/>
                    </a:lnTo>
                    <a:lnTo>
                      <a:pt x="255" y="536"/>
                    </a:lnTo>
                    <a:lnTo>
                      <a:pt x="245" y="480"/>
                    </a:lnTo>
                    <a:lnTo>
                      <a:pt x="229" y="424"/>
                    </a:lnTo>
                    <a:lnTo>
                      <a:pt x="209" y="370"/>
                    </a:lnTo>
                    <a:lnTo>
                      <a:pt x="183" y="316"/>
                    </a:lnTo>
                    <a:lnTo>
                      <a:pt x="153" y="267"/>
                    </a:lnTo>
                    <a:lnTo>
                      <a:pt x="117" y="218"/>
                    </a:lnTo>
                    <a:lnTo>
                      <a:pt x="76" y="173"/>
                    </a:lnTo>
                    <a:lnTo>
                      <a:pt x="61" y="154"/>
                    </a:lnTo>
                    <a:lnTo>
                      <a:pt x="51" y="135"/>
                    </a:lnTo>
                    <a:lnTo>
                      <a:pt x="47" y="112"/>
                    </a:lnTo>
                    <a:lnTo>
                      <a:pt x="47" y="90"/>
                    </a:lnTo>
                    <a:lnTo>
                      <a:pt x="51" y="69"/>
                    </a:lnTo>
                    <a:lnTo>
                      <a:pt x="61" y="48"/>
                    </a:lnTo>
                    <a:lnTo>
                      <a:pt x="76" y="30"/>
                    </a:lnTo>
                    <a:lnTo>
                      <a:pt x="94" y="15"/>
                    </a:lnTo>
                    <a:lnTo>
                      <a:pt x="114" y="6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228">
                <a:extLst>
                  <a:ext uri="{FF2B5EF4-FFF2-40B4-BE49-F238E27FC236}">
                    <a16:creationId xmlns:a16="http://schemas.microsoft.com/office/drawing/2014/main" id="{C3EAFEDC-568F-4429-996C-41372CB8A6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275" y="2886075"/>
                <a:ext cx="63500" cy="158750"/>
              </a:xfrm>
              <a:custGeom>
                <a:avLst/>
                <a:gdLst>
                  <a:gd name="T0" fmla="*/ 159 w 405"/>
                  <a:gd name="T1" fmla="*/ 0 h 1003"/>
                  <a:gd name="T2" fmla="*/ 201 w 405"/>
                  <a:gd name="T3" fmla="*/ 14 h 1003"/>
                  <a:gd name="T4" fmla="*/ 260 w 405"/>
                  <a:gd name="T5" fmla="*/ 75 h 1003"/>
                  <a:gd name="T6" fmla="*/ 327 w 405"/>
                  <a:gd name="T7" fmla="*/ 173 h 1003"/>
                  <a:gd name="T8" fmla="*/ 374 w 405"/>
                  <a:gd name="T9" fmla="*/ 282 h 1003"/>
                  <a:gd name="T10" fmla="*/ 399 w 405"/>
                  <a:gd name="T11" fmla="*/ 394 h 1003"/>
                  <a:gd name="T12" fmla="*/ 405 w 405"/>
                  <a:gd name="T13" fmla="*/ 509 h 1003"/>
                  <a:gd name="T14" fmla="*/ 389 w 405"/>
                  <a:gd name="T15" fmla="*/ 624 h 1003"/>
                  <a:gd name="T16" fmla="*/ 353 w 405"/>
                  <a:gd name="T17" fmla="*/ 734 h 1003"/>
                  <a:gd name="T18" fmla="*/ 297 w 405"/>
                  <a:gd name="T19" fmla="*/ 838 h 1003"/>
                  <a:gd name="T20" fmla="*/ 220 w 405"/>
                  <a:gd name="T21" fmla="*/ 932 h 1003"/>
                  <a:gd name="T22" fmla="*/ 164 w 405"/>
                  <a:gd name="T23" fmla="*/ 982 h 1003"/>
                  <a:gd name="T24" fmla="*/ 123 w 405"/>
                  <a:gd name="T25" fmla="*/ 1001 h 1003"/>
                  <a:gd name="T26" fmla="*/ 78 w 405"/>
                  <a:gd name="T27" fmla="*/ 1001 h 1003"/>
                  <a:gd name="T28" fmla="*/ 39 w 405"/>
                  <a:gd name="T29" fmla="*/ 982 h 1003"/>
                  <a:gd name="T30" fmla="*/ 10 w 405"/>
                  <a:gd name="T31" fmla="*/ 945 h 1003"/>
                  <a:gd name="T32" fmla="*/ 0 w 405"/>
                  <a:gd name="T33" fmla="*/ 902 h 1003"/>
                  <a:gd name="T34" fmla="*/ 10 w 405"/>
                  <a:gd name="T35" fmla="*/ 858 h 1003"/>
                  <a:gd name="T36" fmla="*/ 39 w 405"/>
                  <a:gd name="T37" fmla="*/ 823 h 1003"/>
                  <a:gd name="T38" fmla="*/ 76 w 405"/>
                  <a:gd name="T39" fmla="*/ 788 h 1003"/>
                  <a:gd name="T40" fmla="*/ 139 w 405"/>
                  <a:gd name="T41" fmla="*/ 710 h 1003"/>
                  <a:gd name="T42" fmla="*/ 181 w 405"/>
                  <a:gd name="T43" fmla="*/ 621 h 1003"/>
                  <a:gd name="T44" fmla="*/ 201 w 405"/>
                  <a:gd name="T45" fmla="*/ 528 h 1003"/>
                  <a:gd name="T46" fmla="*/ 201 w 405"/>
                  <a:gd name="T47" fmla="*/ 433 h 1003"/>
                  <a:gd name="T48" fmla="*/ 181 w 405"/>
                  <a:gd name="T49" fmla="*/ 339 h 1003"/>
                  <a:gd name="T50" fmla="*/ 139 w 405"/>
                  <a:gd name="T51" fmla="*/ 251 h 1003"/>
                  <a:gd name="T52" fmla="*/ 76 w 405"/>
                  <a:gd name="T53" fmla="*/ 172 h 1003"/>
                  <a:gd name="T54" fmla="*/ 53 w 405"/>
                  <a:gd name="T55" fmla="*/ 133 h 1003"/>
                  <a:gd name="T56" fmla="*/ 48 w 405"/>
                  <a:gd name="T57" fmla="*/ 90 h 1003"/>
                  <a:gd name="T58" fmla="*/ 62 w 405"/>
                  <a:gd name="T59" fmla="*/ 48 h 1003"/>
                  <a:gd name="T60" fmla="*/ 95 w 405"/>
                  <a:gd name="T61" fmla="*/ 14 h 1003"/>
                  <a:gd name="T62" fmla="*/ 137 w 405"/>
                  <a:gd name="T63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5" h="1003">
                    <a:moveTo>
                      <a:pt x="137" y="0"/>
                    </a:moveTo>
                    <a:lnTo>
                      <a:pt x="159" y="0"/>
                    </a:lnTo>
                    <a:lnTo>
                      <a:pt x="181" y="5"/>
                    </a:lnTo>
                    <a:lnTo>
                      <a:pt x="201" y="14"/>
                    </a:lnTo>
                    <a:lnTo>
                      <a:pt x="220" y="29"/>
                    </a:lnTo>
                    <a:lnTo>
                      <a:pt x="260" y="75"/>
                    </a:lnTo>
                    <a:lnTo>
                      <a:pt x="297" y="123"/>
                    </a:lnTo>
                    <a:lnTo>
                      <a:pt x="327" y="173"/>
                    </a:lnTo>
                    <a:lnTo>
                      <a:pt x="353" y="226"/>
                    </a:lnTo>
                    <a:lnTo>
                      <a:pt x="374" y="282"/>
                    </a:lnTo>
                    <a:lnTo>
                      <a:pt x="389" y="337"/>
                    </a:lnTo>
                    <a:lnTo>
                      <a:pt x="399" y="394"/>
                    </a:lnTo>
                    <a:lnTo>
                      <a:pt x="405" y="452"/>
                    </a:lnTo>
                    <a:lnTo>
                      <a:pt x="405" y="509"/>
                    </a:lnTo>
                    <a:lnTo>
                      <a:pt x="399" y="567"/>
                    </a:lnTo>
                    <a:lnTo>
                      <a:pt x="389" y="624"/>
                    </a:lnTo>
                    <a:lnTo>
                      <a:pt x="374" y="680"/>
                    </a:lnTo>
                    <a:lnTo>
                      <a:pt x="353" y="734"/>
                    </a:lnTo>
                    <a:lnTo>
                      <a:pt x="327" y="787"/>
                    </a:lnTo>
                    <a:lnTo>
                      <a:pt x="297" y="838"/>
                    </a:lnTo>
                    <a:lnTo>
                      <a:pt x="260" y="887"/>
                    </a:lnTo>
                    <a:lnTo>
                      <a:pt x="220" y="932"/>
                    </a:lnTo>
                    <a:lnTo>
                      <a:pt x="193" y="958"/>
                    </a:lnTo>
                    <a:lnTo>
                      <a:pt x="164" y="982"/>
                    </a:lnTo>
                    <a:lnTo>
                      <a:pt x="144" y="994"/>
                    </a:lnTo>
                    <a:lnTo>
                      <a:pt x="123" y="1001"/>
                    </a:lnTo>
                    <a:lnTo>
                      <a:pt x="101" y="1003"/>
                    </a:lnTo>
                    <a:lnTo>
                      <a:pt x="78" y="1001"/>
                    </a:lnTo>
                    <a:lnTo>
                      <a:pt x="58" y="994"/>
                    </a:lnTo>
                    <a:lnTo>
                      <a:pt x="39" y="982"/>
                    </a:lnTo>
                    <a:lnTo>
                      <a:pt x="21" y="966"/>
                    </a:lnTo>
                    <a:lnTo>
                      <a:pt x="10" y="945"/>
                    </a:lnTo>
                    <a:lnTo>
                      <a:pt x="2" y="923"/>
                    </a:lnTo>
                    <a:lnTo>
                      <a:pt x="0" y="902"/>
                    </a:lnTo>
                    <a:lnTo>
                      <a:pt x="3" y="879"/>
                    </a:lnTo>
                    <a:lnTo>
                      <a:pt x="10" y="858"/>
                    </a:lnTo>
                    <a:lnTo>
                      <a:pt x="21" y="839"/>
                    </a:lnTo>
                    <a:lnTo>
                      <a:pt x="39" y="823"/>
                    </a:lnTo>
                    <a:lnTo>
                      <a:pt x="58" y="806"/>
                    </a:lnTo>
                    <a:lnTo>
                      <a:pt x="76" y="788"/>
                    </a:lnTo>
                    <a:lnTo>
                      <a:pt x="111" y="750"/>
                    </a:lnTo>
                    <a:lnTo>
                      <a:pt x="139" y="710"/>
                    </a:lnTo>
                    <a:lnTo>
                      <a:pt x="162" y="667"/>
                    </a:lnTo>
                    <a:lnTo>
                      <a:pt x="181" y="621"/>
                    </a:lnTo>
                    <a:lnTo>
                      <a:pt x="194" y="576"/>
                    </a:lnTo>
                    <a:lnTo>
                      <a:pt x="201" y="528"/>
                    </a:lnTo>
                    <a:lnTo>
                      <a:pt x="203" y="481"/>
                    </a:lnTo>
                    <a:lnTo>
                      <a:pt x="201" y="433"/>
                    </a:lnTo>
                    <a:lnTo>
                      <a:pt x="194" y="386"/>
                    </a:lnTo>
                    <a:lnTo>
                      <a:pt x="181" y="339"/>
                    </a:lnTo>
                    <a:lnTo>
                      <a:pt x="162" y="295"/>
                    </a:lnTo>
                    <a:lnTo>
                      <a:pt x="139" y="251"/>
                    </a:lnTo>
                    <a:lnTo>
                      <a:pt x="111" y="210"/>
                    </a:lnTo>
                    <a:lnTo>
                      <a:pt x="76" y="172"/>
                    </a:lnTo>
                    <a:lnTo>
                      <a:pt x="62" y="154"/>
                    </a:lnTo>
                    <a:lnTo>
                      <a:pt x="53" y="133"/>
                    </a:lnTo>
                    <a:lnTo>
                      <a:pt x="48" y="112"/>
                    </a:lnTo>
                    <a:lnTo>
                      <a:pt x="48" y="90"/>
                    </a:lnTo>
                    <a:lnTo>
                      <a:pt x="53" y="68"/>
                    </a:lnTo>
                    <a:lnTo>
                      <a:pt x="62" y="48"/>
                    </a:lnTo>
                    <a:lnTo>
                      <a:pt x="76" y="29"/>
                    </a:lnTo>
                    <a:lnTo>
                      <a:pt x="95" y="14"/>
                    </a:lnTo>
                    <a:lnTo>
                      <a:pt x="115" y="5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1609781-7D91-4A13-B4C5-6654F67304EA}"/>
                </a:ext>
              </a:extLst>
            </p:cNvPr>
            <p:cNvSpPr txBox="1"/>
            <p:nvPr/>
          </p:nvSpPr>
          <p:spPr>
            <a:xfrm>
              <a:off x="318124" y="1823188"/>
              <a:ext cx="360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5G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2FE9BBB-AF5D-4856-87E0-150D9E38CB73}"/>
              </a:ext>
            </a:extLst>
          </p:cNvPr>
          <p:cNvGrpSpPr/>
          <p:nvPr/>
        </p:nvGrpSpPr>
        <p:grpSpPr>
          <a:xfrm>
            <a:off x="3275627" y="1817147"/>
            <a:ext cx="562105" cy="754603"/>
            <a:chOff x="1836895" y="1836970"/>
            <a:chExt cx="897528" cy="1252332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C6110E4-45E3-4337-BFC2-3F5E290A7469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81" name="Freeform 62">
                <a:extLst>
                  <a:ext uri="{FF2B5EF4-FFF2-40B4-BE49-F238E27FC236}">
                    <a16:creationId xmlns:a16="http://schemas.microsoft.com/office/drawing/2014/main" id="{71F8B0E1-2007-407D-85D5-4D9A165362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63">
                <a:extLst>
                  <a:ext uri="{FF2B5EF4-FFF2-40B4-BE49-F238E27FC236}">
                    <a16:creationId xmlns:a16="http://schemas.microsoft.com/office/drawing/2014/main" id="{5F380D06-9BE8-4777-BE67-F5ADDA399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64">
                <a:extLst>
                  <a:ext uri="{FF2B5EF4-FFF2-40B4-BE49-F238E27FC236}">
                    <a16:creationId xmlns:a16="http://schemas.microsoft.com/office/drawing/2014/main" id="{9EC32D5A-C659-4C64-9440-212BEF829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5">
                <a:extLst>
                  <a:ext uri="{FF2B5EF4-FFF2-40B4-BE49-F238E27FC236}">
                    <a16:creationId xmlns:a16="http://schemas.microsoft.com/office/drawing/2014/main" id="{7C58D88D-3E0C-4EA1-B8E3-8047CDAC3F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6">
                <a:extLst>
                  <a:ext uri="{FF2B5EF4-FFF2-40B4-BE49-F238E27FC236}">
                    <a16:creationId xmlns:a16="http://schemas.microsoft.com/office/drawing/2014/main" id="{6B14DA1E-CC35-4678-AEFF-5CAD2E5FA1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4" name="Freeform 344">
              <a:extLst>
                <a:ext uri="{FF2B5EF4-FFF2-40B4-BE49-F238E27FC236}">
                  <a16:creationId xmlns:a16="http://schemas.microsoft.com/office/drawing/2014/main" id="{6DFE3680-7C22-4FBE-8CA4-132F547B04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6A5F51D-4645-4705-8D69-427149BE0F65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76" name="Freeform 62">
                <a:extLst>
                  <a:ext uri="{FF2B5EF4-FFF2-40B4-BE49-F238E27FC236}">
                    <a16:creationId xmlns:a16="http://schemas.microsoft.com/office/drawing/2014/main" id="{5EA560AA-712F-4D54-9DE6-06432FDE68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3">
                <a:extLst>
                  <a:ext uri="{FF2B5EF4-FFF2-40B4-BE49-F238E27FC236}">
                    <a16:creationId xmlns:a16="http://schemas.microsoft.com/office/drawing/2014/main" id="{72E0C700-636D-4D80-BB74-DE76E9B34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64">
                <a:extLst>
                  <a:ext uri="{FF2B5EF4-FFF2-40B4-BE49-F238E27FC236}">
                    <a16:creationId xmlns:a16="http://schemas.microsoft.com/office/drawing/2014/main" id="{1F32C3B6-82E1-453C-828C-B71A40698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65">
                <a:extLst>
                  <a:ext uri="{FF2B5EF4-FFF2-40B4-BE49-F238E27FC236}">
                    <a16:creationId xmlns:a16="http://schemas.microsoft.com/office/drawing/2014/main" id="{B1E26D2E-3CC6-48A7-81E5-2B0388D9B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6">
                <a:extLst>
                  <a:ext uri="{FF2B5EF4-FFF2-40B4-BE49-F238E27FC236}">
                    <a16:creationId xmlns:a16="http://schemas.microsoft.com/office/drawing/2014/main" id="{95A8DF96-150C-444E-869E-337B403A15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D305D79-2E88-42BF-A622-F491A2FDC23B}"/>
              </a:ext>
            </a:extLst>
          </p:cNvPr>
          <p:cNvGrpSpPr/>
          <p:nvPr/>
        </p:nvGrpSpPr>
        <p:grpSpPr>
          <a:xfrm>
            <a:off x="5345988" y="1817147"/>
            <a:ext cx="562105" cy="754603"/>
            <a:chOff x="1836895" y="1836970"/>
            <a:chExt cx="897528" cy="1252332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6F00D543-7106-47FC-8A82-0682CDAE2743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95" name="Freeform 62">
                <a:extLst>
                  <a:ext uri="{FF2B5EF4-FFF2-40B4-BE49-F238E27FC236}">
                    <a16:creationId xmlns:a16="http://schemas.microsoft.com/office/drawing/2014/main" id="{4A1CEA28-1A83-49C6-A61D-035AD1D255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63">
                <a:extLst>
                  <a:ext uri="{FF2B5EF4-FFF2-40B4-BE49-F238E27FC236}">
                    <a16:creationId xmlns:a16="http://schemas.microsoft.com/office/drawing/2014/main" id="{BE6673B8-69D0-45EF-93E1-9E7EBEDDBD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64">
                <a:extLst>
                  <a:ext uri="{FF2B5EF4-FFF2-40B4-BE49-F238E27FC236}">
                    <a16:creationId xmlns:a16="http://schemas.microsoft.com/office/drawing/2014/main" id="{BF10D7EE-9E24-4CE9-B4F5-A1AF927941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5">
                <a:extLst>
                  <a:ext uri="{FF2B5EF4-FFF2-40B4-BE49-F238E27FC236}">
                    <a16:creationId xmlns:a16="http://schemas.microsoft.com/office/drawing/2014/main" id="{28D102F8-A27D-4818-82D4-91C1F61F1C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66">
                <a:extLst>
                  <a:ext uri="{FF2B5EF4-FFF2-40B4-BE49-F238E27FC236}">
                    <a16:creationId xmlns:a16="http://schemas.microsoft.com/office/drawing/2014/main" id="{35C5B3CB-3620-4CBB-9679-5F655FFED6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8" name="Freeform 344">
              <a:extLst>
                <a:ext uri="{FF2B5EF4-FFF2-40B4-BE49-F238E27FC236}">
                  <a16:creationId xmlns:a16="http://schemas.microsoft.com/office/drawing/2014/main" id="{A7E8A884-12AF-4747-B922-72B0AD8AFB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46A45EE-FC14-4D5F-AEB3-2C0350F2CC4F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90" name="Freeform 62">
                <a:extLst>
                  <a:ext uri="{FF2B5EF4-FFF2-40B4-BE49-F238E27FC236}">
                    <a16:creationId xmlns:a16="http://schemas.microsoft.com/office/drawing/2014/main" id="{BD60AA90-5D9B-4F1F-9644-47EB4CC0E9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3">
                <a:extLst>
                  <a:ext uri="{FF2B5EF4-FFF2-40B4-BE49-F238E27FC236}">
                    <a16:creationId xmlns:a16="http://schemas.microsoft.com/office/drawing/2014/main" id="{CEFDEF62-79C2-4FB8-9393-291F7684BB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4">
                <a:extLst>
                  <a:ext uri="{FF2B5EF4-FFF2-40B4-BE49-F238E27FC236}">
                    <a16:creationId xmlns:a16="http://schemas.microsoft.com/office/drawing/2014/main" id="{251C287D-6C87-4992-B47A-FF9D5F4FB4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65">
                <a:extLst>
                  <a:ext uri="{FF2B5EF4-FFF2-40B4-BE49-F238E27FC236}">
                    <a16:creationId xmlns:a16="http://schemas.microsoft.com/office/drawing/2014/main" id="{00A67E6C-62B4-468C-AF24-1AFDC50E9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6">
                <a:extLst>
                  <a:ext uri="{FF2B5EF4-FFF2-40B4-BE49-F238E27FC236}">
                    <a16:creationId xmlns:a16="http://schemas.microsoft.com/office/drawing/2014/main" id="{A8372408-636E-41E4-83DD-386F66EB5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6FFF37C-4FC4-4EFC-9A31-ECA602F0F082}"/>
              </a:ext>
            </a:extLst>
          </p:cNvPr>
          <p:cNvGrpSpPr/>
          <p:nvPr/>
        </p:nvGrpSpPr>
        <p:grpSpPr>
          <a:xfrm>
            <a:off x="7582532" y="1970889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01" name="Freeform 65">
              <a:extLst>
                <a:ext uri="{FF2B5EF4-FFF2-40B4-BE49-F238E27FC236}">
                  <a16:creationId xmlns:a16="http://schemas.microsoft.com/office/drawing/2014/main" id="{48CDC67B-6ABB-4B27-9DED-F6B78A1831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66">
              <a:extLst>
                <a:ext uri="{FF2B5EF4-FFF2-40B4-BE49-F238E27FC236}">
                  <a16:creationId xmlns:a16="http://schemas.microsoft.com/office/drawing/2014/main" id="{2CBC655A-5877-45EF-85AE-7644984718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67">
              <a:extLst>
                <a:ext uri="{FF2B5EF4-FFF2-40B4-BE49-F238E27FC236}">
                  <a16:creationId xmlns:a16="http://schemas.microsoft.com/office/drawing/2014/main" id="{6719E549-A6BB-4DE1-B338-57DDB061E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055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/>
      <p:bldP spid="49" grpId="0"/>
      <p:bldP spid="50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2517" y="-3752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/>
                </a:solidFill>
              </a:rPr>
              <a:t>KEY TAKEAWAYS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607588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479234"/>
            <a:ext cx="2930192" cy="805349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  <a:latin typeface="+mj-lt"/>
              </a:rPr>
              <a:t>5G NSA Provides Faster Deployment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Mobile Network Operators can deploy 5G faster and support 5G UEs.</a:t>
            </a:r>
            <a:endParaRPr lang="en-US" sz="1000" dirty="0">
              <a:solidFill>
                <a:schemeClr val="bg1">
                  <a:lumMod val="65000"/>
                </a:schemeClr>
              </a:solidFill>
              <a:ea typeface="Roboto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2" y="2674060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20" y="2545706"/>
            <a:ext cx="2930192" cy="805349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5G NSA Utilizes 4G LTE Infrastructure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5G leverages 4G EPC for set-up and control on 5G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gNodeB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2" y="3752539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3624185"/>
            <a:ext cx="2994617" cy="805349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UE Must Be Capable of 5G Radio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Only User Equipment capable of supporting 5G radiofrequencies are support in 5G NSA.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466410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1"/>
                </a:solidFill>
                <a:latin typeface="+mj-lt"/>
              </a:rPr>
              <a:t>01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3" y="253288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/>
                </a:solidFill>
                <a:latin typeface="+mj-lt"/>
              </a:rPr>
              <a:t>02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3" y="3611361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3"/>
                </a:solidFill>
                <a:latin typeface="+mj-lt"/>
              </a:rPr>
              <a:t>03</a:t>
            </a:r>
            <a:endParaRPr lang="en-US" sz="1800" dirty="0">
              <a:solidFill>
                <a:schemeClr val="accent3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7DF8B4-6849-40CA-ADB1-475DEBF15BE1}"/>
              </a:ext>
            </a:extLst>
          </p:cNvPr>
          <p:cNvGrpSpPr/>
          <p:nvPr/>
        </p:nvGrpSpPr>
        <p:grpSpPr>
          <a:xfrm>
            <a:off x="5598615" y="2115214"/>
            <a:ext cx="527051" cy="565150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5" name="Freeform 222">
              <a:extLst>
                <a:ext uri="{FF2B5EF4-FFF2-40B4-BE49-F238E27FC236}">
                  <a16:creationId xmlns:a16="http://schemas.microsoft.com/office/drawing/2014/main" id="{0DFA8080-2863-45E5-809A-C5B5008A2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4">
              <a:extLst>
                <a:ext uri="{FF2B5EF4-FFF2-40B4-BE49-F238E27FC236}">
                  <a16:creationId xmlns:a16="http://schemas.microsoft.com/office/drawing/2014/main" id="{DDA1AFC5-8FAA-4AE0-A557-5ACDD863DE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5">
              <a:extLst>
                <a:ext uri="{FF2B5EF4-FFF2-40B4-BE49-F238E27FC236}">
                  <a16:creationId xmlns:a16="http://schemas.microsoft.com/office/drawing/2014/main" id="{9B82708E-41B6-48E4-B1D6-49F55873D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6">
              <a:extLst>
                <a:ext uri="{FF2B5EF4-FFF2-40B4-BE49-F238E27FC236}">
                  <a16:creationId xmlns:a16="http://schemas.microsoft.com/office/drawing/2014/main" id="{93B4BEA8-3F1A-478F-8D26-B98AC9726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7">
              <a:extLst>
                <a:ext uri="{FF2B5EF4-FFF2-40B4-BE49-F238E27FC236}">
                  <a16:creationId xmlns:a16="http://schemas.microsoft.com/office/drawing/2014/main" id="{104EBCE3-1D42-4AEA-99E9-1DD6983B4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28">
              <a:extLst>
                <a:ext uri="{FF2B5EF4-FFF2-40B4-BE49-F238E27FC236}">
                  <a16:creationId xmlns:a16="http://schemas.microsoft.com/office/drawing/2014/main" id="{F02B50E0-5507-4B81-887D-F168381EF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0DA06E-5850-4DE2-A937-FE5EABC98EED}"/>
              </a:ext>
            </a:extLst>
          </p:cNvPr>
          <p:cNvGrpSpPr/>
          <p:nvPr/>
        </p:nvGrpSpPr>
        <p:grpSpPr>
          <a:xfrm>
            <a:off x="6615243" y="1945584"/>
            <a:ext cx="897528" cy="1252332"/>
            <a:chOff x="1836895" y="1836970"/>
            <a:chExt cx="897528" cy="1252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185A6B9-59A2-4833-A789-13022DC77888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9C29AD0C-5ABA-47A2-9FF5-26EDA19A6C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F0EBBB5F-9D2B-450C-998D-7F2F7F84FD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8A358034-4531-4FD6-9130-060F6BE34B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5">
                <a:extLst>
                  <a:ext uri="{FF2B5EF4-FFF2-40B4-BE49-F238E27FC236}">
                    <a16:creationId xmlns:a16="http://schemas.microsoft.com/office/drawing/2014/main" id="{1EC84B74-E17E-44D5-B21D-FF8C5283D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6">
                <a:extLst>
                  <a:ext uri="{FF2B5EF4-FFF2-40B4-BE49-F238E27FC236}">
                    <a16:creationId xmlns:a16="http://schemas.microsoft.com/office/drawing/2014/main" id="{B379AE3A-6EA1-4706-B338-FB8421D41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" name="Freeform 344">
              <a:extLst>
                <a:ext uri="{FF2B5EF4-FFF2-40B4-BE49-F238E27FC236}">
                  <a16:creationId xmlns:a16="http://schemas.microsoft.com/office/drawing/2014/main" id="{A3BCEFC5-DD0E-42F2-8D46-1538274BAB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99A4893-E0DC-44E7-B7A0-A0E4A5E46D3A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25" name="Freeform 62">
                <a:extLst>
                  <a:ext uri="{FF2B5EF4-FFF2-40B4-BE49-F238E27FC236}">
                    <a16:creationId xmlns:a16="http://schemas.microsoft.com/office/drawing/2014/main" id="{AAC7E615-311D-45CF-A9FF-8D06E66608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3">
                <a:extLst>
                  <a:ext uri="{FF2B5EF4-FFF2-40B4-BE49-F238E27FC236}">
                    <a16:creationId xmlns:a16="http://schemas.microsoft.com/office/drawing/2014/main" id="{234947D3-B26F-4F02-AE3E-22D799879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4">
                <a:extLst>
                  <a:ext uri="{FF2B5EF4-FFF2-40B4-BE49-F238E27FC236}">
                    <a16:creationId xmlns:a16="http://schemas.microsoft.com/office/drawing/2014/main" id="{43050A86-8BD0-429B-8FA8-F129EB7797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5">
                <a:extLst>
                  <a:ext uri="{FF2B5EF4-FFF2-40B4-BE49-F238E27FC236}">
                    <a16:creationId xmlns:a16="http://schemas.microsoft.com/office/drawing/2014/main" id="{76B3866B-AA87-4683-8FAB-83CF5DCBE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6">
                <a:extLst>
                  <a:ext uri="{FF2B5EF4-FFF2-40B4-BE49-F238E27FC236}">
                    <a16:creationId xmlns:a16="http://schemas.microsoft.com/office/drawing/2014/main" id="{CC4FE0E3-56D8-4110-AC46-70D94E0092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5G Standalone Networks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14676</TotalTime>
  <Words>252</Words>
  <Application>Microsoft Office PowerPoint</Application>
  <PresentationFormat>On-screen Show (16:9)</PresentationFormat>
  <Paragraphs>82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Basic Slide Master</vt:lpstr>
      <vt:lpstr>PowerPoint Presentation</vt:lpstr>
      <vt:lpstr>PowerPoint Presentation</vt:lpstr>
      <vt:lpstr>PowerPoint Presentation</vt:lpstr>
      <vt:lpstr>Key Highlights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916</cp:revision>
  <dcterms:created xsi:type="dcterms:W3CDTF">2017-10-12T21:25:20Z</dcterms:created>
  <dcterms:modified xsi:type="dcterms:W3CDTF">2022-05-18T10:35:57Z</dcterms:modified>
</cp:coreProperties>
</file>