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  <p:sldMasterId id="2147484009" r:id="rId3"/>
  </p:sldMasterIdLst>
  <p:notesMasterIdLst>
    <p:notesMasterId r:id="rId11"/>
  </p:notesMasterIdLst>
  <p:handoutMasterIdLst>
    <p:handoutMasterId r:id="rId12"/>
  </p:handoutMasterIdLst>
  <p:sldIdLst>
    <p:sldId id="1378" r:id="rId4"/>
    <p:sldId id="1398" r:id="rId5"/>
    <p:sldId id="1396" r:id="rId6"/>
    <p:sldId id="1379" r:id="rId7"/>
    <p:sldId id="1399" r:id="rId8"/>
    <p:sldId id="1207" r:id="rId9"/>
    <p:sldId id="137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8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SDN/NFV Security Monitoring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SDN / NFV Context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BCA1BB-5B8F-4219-9943-3E9FCCBB6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40" y="179486"/>
            <a:ext cx="6397918" cy="4943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AA44C4-DDF1-45A6-8C9C-6842F671B9F5}"/>
              </a:ext>
            </a:extLst>
          </p:cNvPr>
          <p:cNvSpPr txBox="1"/>
          <p:nvPr/>
        </p:nvSpPr>
        <p:spPr>
          <a:xfrm>
            <a:off x="372292" y="2948602"/>
            <a:ext cx="126056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Defined Networking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0C9336-8DFD-46AD-A927-4E375B9B3E0D}"/>
              </a:ext>
            </a:extLst>
          </p:cNvPr>
          <p:cNvSpPr txBox="1"/>
          <p:nvPr/>
        </p:nvSpPr>
        <p:spPr>
          <a:xfrm>
            <a:off x="7276023" y="3024312"/>
            <a:ext cx="126056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Network Function Virtualization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0C6AB-A83D-484F-B853-CE62FC94D5CB}"/>
              </a:ext>
            </a:extLst>
          </p:cNvPr>
          <p:cNvSpPr txBox="1"/>
          <p:nvPr/>
        </p:nvSpPr>
        <p:spPr>
          <a:xfrm>
            <a:off x="372292" y="3745503"/>
            <a:ext cx="218040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Directly programmable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Agile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Centrally managed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Programmatically configured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Open standards-based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8F639-0AC8-458F-AE00-7FC607B981D6}"/>
              </a:ext>
            </a:extLst>
          </p:cNvPr>
          <p:cNvSpPr txBox="1"/>
          <p:nvPr/>
        </p:nvSpPr>
        <p:spPr>
          <a:xfrm>
            <a:off x="6902995" y="3830141"/>
            <a:ext cx="2241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Software separated from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Generic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Agile and flexible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5749B48-74E9-4E29-BAC7-AA26A8A8D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4" y="1377584"/>
            <a:ext cx="1260564" cy="10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8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SDN/NFV in 5G SA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91153" y="3856306"/>
            <a:ext cx="16572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Equipment (UE)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2613269" y="1817147"/>
            <a:ext cx="332405" cy="49244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5AF3DB-3113-455E-9604-C0D1066A5AC3}"/>
              </a:ext>
            </a:extLst>
          </p:cNvPr>
          <p:cNvGrpSpPr/>
          <p:nvPr/>
        </p:nvGrpSpPr>
        <p:grpSpPr>
          <a:xfrm>
            <a:off x="1185746" y="2408700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7" name="Freeform 222">
              <a:extLst>
                <a:ext uri="{FF2B5EF4-FFF2-40B4-BE49-F238E27FC236}">
                  <a16:creationId xmlns:a16="http://schemas.microsoft.com/office/drawing/2014/main" id="{37E5F8DA-54C4-4F8E-8B44-F2D755FE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8" name="Freeform 224">
              <a:extLst>
                <a:ext uri="{FF2B5EF4-FFF2-40B4-BE49-F238E27FC236}">
                  <a16:creationId xmlns:a16="http://schemas.microsoft.com/office/drawing/2014/main" id="{FE90B579-7C9B-4EED-B71C-252411BB2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9" name="Freeform 225">
              <a:extLst>
                <a:ext uri="{FF2B5EF4-FFF2-40B4-BE49-F238E27FC236}">
                  <a16:creationId xmlns:a16="http://schemas.microsoft.com/office/drawing/2014/main" id="{CDF6B9DF-E421-4E49-9CFA-69101A46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0" name="Freeform 226">
              <a:extLst>
                <a:ext uri="{FF2B5EF4-FFF2-40B4-BE49-F238E27FC236}">
                  <a16:creationId xmlns:a16="http://schemas.microsoft.com/office/drawing/2014/main" id="{BDAEC736-66B6-4A43-BB38-9B04D23E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1" name="Freeform 227">
              <a:extLst>
                <a:ext uri="{FF2B5EF4-FFF2-40B4-BE49-F238E27FC236}">
                  <a16:creationId xmlns:a16="http://schemas.microsoft.com/office/drawing/2014/main" id="{F32C080B-CBE1-4953-8A2F-A47510BA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7" name="Freeform 228">
              <a:extLst>
                <a:ext uri="{FF2B5EF4-FFF2-40B4-BE49-F238E27FC236}">
                  <a16:creationId xmlns:a16="http://schemas.microsoft.com/office/drawing/2014/main" id="{FE0F6B9F-F467-42BA-9225-1DA542F8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2A6636-0ADB-4ED9-BA4B-AECD80B527A9}"/>
              </a:ext>
            </a:extLst>
          </p:cNvPr>
          <p:cNvGrpSpPr/>
          <p:nvPr/>
        </p:nvGrpSpPr>
        <p:grpSpPr>
          <a:xfrm>
            <a:off x="346382" y="2984397"/>
            <a:ext cx="533400" cy="533400"/>
            <a:chOff x="10936288" y="4240213"/>
            <a:chExt cx="533400" cy="533400"/>
          </a:xfrm>
          <a:solidFill>
            <a:schemeClr val="bg1"/>
          </a:solidFill>
        </p:grpSpPr>
        <p:sp>
          <p:nvSpPr>
            <p:cNvPr id="64" name="Freeform 338">
              <a:extLst>
                <a:ext uri="{FF2B5EF4-FFF2-40B4-BE49-F238E27FC236}">
                  <a16:creationId xmlns:a16="http://schemas.microsoft.com/office/drawing/2014/main" id="{0FE993A8-B57E-44F3-B493-2E14005F0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6288" y="4240213"/>
              <a:ext cx="533400" cy="533400"/>
            </a:xfrm>
            <a:custGeom>
              <a:avLst/>
              <a:gdLst>
                <a:gd name="T0" fmla="*/ 1678 w 3357"/>
                <a:gd name="T1" fmla="*/ 157 h 3356"/>
                <a:gd name="T2" fmla="*/ 405 w 3357"/>
                <a:gd name="T3" fmla="*/ 1332 h 3356"/>
                <a:gd name="T4" fmla="*/ 405 w 3357"/>
                <a:gd name="T5" fmla="*/ 3241 h 3356"/>
                <a:gd name="T6" fmla="*/ 2952 w 3357"/>
                <a:gd name="T7" fmla="*/ 3241 h 3356"/>
                <a:gd name="T8" fmla="*/ 2952 w 3357"/>
                <a:gd name="T9" fmla="*/ 1332 h 3356"/>
                <a:gd name="T10" fmla="*/ 1678 w 3357"/>
                <a:gd name="T11" fmla="*/ 157 h 3356"/>
                <a:gd name="T12" fmla="*/ 1678 w 3357"/>
                <a:gd name="T13" fmla="*/ 0 h 3356"/>
                <a:gd name="T14" fmla="*/ 3339 w 3357"/>
                <a:gd name="T15" fmla="*/ 1532 h 3356"/>
                <a:gd name="T16" fmla="*/ 3348 w 3357"/>
                <a:gd name="T17" fmla="*/ 1543 h 3356"/>
                <a:gd name="T18" fmla="*/ 3355 w 3357"/>
                <a:gd name="T19" fmla="*/ 1557 h 3356"/>
                <a:gd name="T20" fmla="*/ 3357 w 3357"/>
                <a:gd name="T21" fmla="*/ 1571 h 3356"/>
                <a:gd name="T22" fmla="*/ 3356 w 3357"/>
                <a:gd name="T23" fmla="*/ 1586 h 3356"/>
                <a:gd name="T24" fmla="*/ 3350 w 3357"/>
                <a:gd name="T25" fmla="*/ 1601 h 3356"/>
                <a:gd name="T26" fmla="*/ 3342 w 3357"/>
                <a:gd name="T27" fmla="*/ 1613 h 3356"/>
                <a:gd name="T28" fmla="*/ 3329 w 3357"/>
                <a:gd name="T29" fmla="*/ 1623 h 3356"/>
                <a:gd name="T30" fmla="*/ 3315 w 3357"/>
                <a:gd name="T31" fmla="*/ 1629 h 3356"/>
                <a:gd name="T32" fmla="*/ 3299 w 3357"/>
                <a:gd name="T33" fmla="*/ 1631 h 3356"/>
                <a:gd name="T34" fmla="*/ 3285 w 3357"/>
                <a:gd name="T35" fmla="*/ 1630 h 3356"/>
                <a:gd name="T36" fmla="*/ 3272 w 3357"/>
                <a:gd name="T37" fmla="*/ 1625 h 3356"/>
                <a:gd name="T38" fmla="*/ 3260 w 3357"/>
                <a:gd name="T39" fmla="*/ 1615 h 3356"/>
                <a:gd name="T40" fmla="*/ 3067 w 3357"/>
                <a:gd name="T41" fmla="*/ 1439 h 3356"/>
                <a:gd name="T42" fmla="*/ 3067 w 3357"/>
                <a:gd name="T43" fmla="*/ 3356 h 3356"/>
                <a:gd name="T44" fmla="*/ 289 w 3357"/>
                <a:gd name="T45" fmla="*/ 3356 h 3356"/>
                <a:gd name="T46" fmla="*/ 289 w 3357"/>
                <a:gd name="T47" fmla="*/ 1439 h 3356"/>
                <a:gd name="T48" fmla="*/ 98 w 3357"/>
                <a:gd name="T49" fmla="*/ 1615 h 3356"/>
                <a:gd name="T50" fmla="*/ 85 w 3357"/>
                <a:gd name="T51" fmla="*/ 1625 h 3356"/>
                <a:gd name="T52" fmla="*/ 70 w 3357"/>
                <a:gd name="T53" fmla="*/ 1630 h 3356"/>
                <a:gd name="T54" fmla="*/ 56 w 3357"/>
                <a:gd name="T55" fmla="*/ 1631 h 3356"/>
                <a:gd name="T56" fmla="*/ 41 w 3357"/>
                <a:gd name="T57" fmla="*/ 1629 h 3356"/>
                <a:gd name="T58" fmla="*/ 27 w 3357"/>
                <a:gd name="T59" fmla="*/ 1623 h 3356"/>
                <a:gd name="T60" fmla="*/ 16 w 3357"/>
                <a:gd name="T61" fmla="*/ 1613 h 3356"/>
                <a:gd name="T62" fmla="*/ 7 w 3357"/>
                <a:gd name="T63" fmla="*/ 1601 h 3356"/>
                <a:gd name="T64" fmla="*/ 2 w 3357"/>
                <a:gd name="T65" fmla="*/ 1586 h 3356"/>
                <a:gd name="T66" fmla="*/ 0 w 3357"/>
                <a:gd name="T67" fmla="*/ 1571 h 3356"/>
                <a:gd name="T68" fmla="*/ 3 w 3357"/>
                <a:gd name="T69" fmla="*/ 1557 h 3356"/>
                <a:gd name="T70" fmla="*/ 9 w 3357"/>
                <a:gd name="T71" fmla="*/ 1543 h 3356"/>
                <a:gd name="T72" fmla="*/ 19 w 3357"/>
                <a:gd name="T73" fmla="*/ 1532 h 3356"/>
                <a:gd name="T74" fmla="*/ 1678 w 3357"/>
                <a:gd name="T75" fmla="*/ 0 h 3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57" h="3356">
                  <a:moveTo>
                    <a:pt x="1678" y="157"/>
                  </a:moveTo>
                  <a:lnTo>
                    <a:pt x="405" y="1332"/>
                  </a:lnTo>
                  <a:lnTo>
                    <a:pt x="405" y="3241"/>
                  </a:lnTo>
                  <a:lnTo>
                    <a:pt x="2952" y="3241"/>
                  </a:lnTo>
                  <a:lnTo>
                    <a:pt x="2952" y="1332"/>
                  </a:lnTo>
                  <a:lnTo>
                    <a:pt x="1678" y="157"/>
                  </a:lnTo>
                  <a:close/>
                  <a:moveTo>
                    <a:pt x="1678" y="0"/>
                  </a:moveTo>
                  <a:lnTo>
                    <a:pt x="3339" y="1532"/>
                  </a:lnTo>
                  <a:lnTo>
                    <a:pt x="3348" y="1543"/>
                  </a:lnTo>
                  <a:lnTo>
                    <a:pt x="3355" y="1557"/>
                  </a:lnTo>
                  <a:lnTo>
                    <a:pt x="3357" y="1571"/>
                  </a:lnTo>
                  <a:lnTo>
                    <a:pt x="3356" y="1586"/>
                  </a:lnTo>
                  <a:lnTo>
                    <a:pt x="3350" y="1601"/>
                  </a:lnTo>
                  <a:lnTo>
                    <a:pt x="3342" y="1613"/>
                  </a:lnTo>
                  <a:lnTo>
                    <a:pt x="3329" y="1623"/>
                  </a:lnTo>
                  <a:lnTo>
                    <a:pt x="3315" y="1629"/>
                  </a:lnTo>
                  <a:lnTo>
                    <a:pt x="3299" y="1631"/>
                  </a:lnTo>
                  <a:lnTo>
                    <a:pt x="3285" y="1630"/>
                  </a:lnTo>
                  <a:lnTo>
                    <a:pt x="3272" y="1625"/>
                  </a:lnTo>
                  <a:lnTo>
                    <a:pt x="3260" y="1615"/>
                  </a:lnTo>
                  <a:lnTo>
                    <a:pt x="3067" y="1439"/>
                  </a:lnTo>
                  <a:lnTo>
                    <a:pt x="3067" y="3356"/>
                  </a:lnTo>
                  <a:lnTo>
                    <a:pt x="289" y="3356"/>
                  </a:lnTo>
                  <a:lnTo>
                    <a:pt x="289" y="1439"/>
                  </a:lnTo>
                  <a:lnTo>
                    <a:pt x="98" y="1615"/>
                  </a:lnTo>
                  <a:lnTo>
                    <a:pt x="85" y="1625"/>
                  </a:lnTo>
                  <a:lnTo>
                    <a:pt x="70" y="1630"/>
                  </a:lnTo>
                  <a:lnTo>
                    <a:pt x="56" y="1631"/>
                  </a:lnTo>
                  <a:lnTo>
                    <a:pt x="41" y="1629"/>
                  </a:lnTo>
                  <a:lnTo>
                    <a:pt x="27" y="1623"/>
                  </a:lnTo>
                  <a:lnTo>
                    <a:pt x="16" y="1613"/>
                  </a:lnTo>
                  <a:lnTo>
                    <a:pt x="7" y="1601"/>
                  </a:lnTo>
                  <a:lnTo>
                    <a:pt x="2" y="1586"/>
                  </a:lnTo>
                  <a:lnTo>
                    <a:pt x="0" y="1571"/>
                  </a:lnTo>
                  <a:lnTo>
                    <a:pt x="3" y="1557"/>
                  </a:lnTo>
                  <a:lnTo>
                    <a:pt x="9" y="1543"/>
                  </a:lnTo>
                  <a:lnTo>
                    <a:pt x="19" y="1532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39">
              <a:extLst>
                <a:ext uri="{FF2B5EF4-FFF2-40B4-BE49-F238E27FC236}">
                  <a16:creationId xmlns:a16="http://schemas.microsoft.com/office/drawing/2014/main" id="{898E5645-4A4D-49D0-A58A-1862ED971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435475"/>
              <a:ext cx="128588" cy="128587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40">
              <a:extLst>
                <a:ext uri="{FF2B5EF4-FFF2-40B4-BE49-F238E27FC236}">
                  <a16:creationId xmlns:a16="http://schemas.microsoft.com/office/drawing/2014/main" id="{A22C7408-C73A-4DE8-9F9E-76ABC8612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435475"/>
              <a:ext cx="128588" cy="128587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41">
              <a:extLst>
                <a:ext uri="{FF2B5EF4-FFF2-40B4-BE49-F238E27FC236}">
                  <a16:creationId xmlns:a16="http://schemas.microsoft.com/office/drawing/2014/main" id="{8A220846-5DB1-46CF-B8AD-645ACC23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600575"/>
              <a:ext cx="128588" cy="127000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42">
              <a:extLst>
                <a:ext uri="{FF2B5EF4-FFF2-40B4-BE49-F238E27FC236}">
                  <a16:creationId xmlns:a16="http://schemas.microsoft.com/office/drawing/2014/main" id="{59BA6854-2BAE-48A0-BCF4-ADAC6C014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600575"/>
              <a:ext cx="128588" cy="127000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613269" y="2396235"/>
            <a:ext cx="332405" cy="492443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683120-2748-4E86-98F3-7859DE631C8C}"/>
              </a:ext>
            </a:extLst>
          </p:cNvPr>
          <p:cNvGrpSpPr/>
          <p:nvPr/>
        </p:nvGrpSpPr>
        <p:grpSpPr>
          <a:xfrm>
            <a:off x="2599050" y="2995053"/>
            <a:ext cx="332405" cy="492443"/>
            <a:chOff x="1836895" y="1836970"/>
            <a:chExt cx="897528" cy="125233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729952-8480-4D5A-B378-118278193E2A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BB566923-BADF-4F81-AEC8-268E0FF98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02D1C8BD-CA71-4E35-B887-BBC7904E4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7AE3DB7-76B7-4E72-8A47-F2ED9558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D6B7630C-0A80-4E31-B14A-B3573A913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id="{E34C8D1F-1A3A-49F2-93B9-8C376D18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85" name="Freeform 344">
              <a:extLst>
                <a:ext uri="{FF2B5EF4-FFF2-40B4-BE49-F238E27FC236}">
                  <a16:creationId xmlns:a16="http://schemas.microsoft.com/office/drawing/2014/main" id="{DA6EB98D-0E93-40B3-B87A-F2152FA18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CA650F-CD29-40D0-AA44-64E3044494A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84FC7C9B-4FD1-46D5-9A69-149EC61E90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EA6AC2E1-0CCF-4B1B-9DE3-162AA5C1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AED182F5-F01E-42B0-86A5-C7DE0C37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:a16="http://schemas.microsoft.com/office/drawing/2014/main" id="{14064016-7212-4388-B678-F70FD2EB4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:a16="http://schemas.microsoft.com/office/drawing/2014/main" id="{4A54A1AC-34A8-4FED-986B-C6A7A5B92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971EEF-F4D1-4980-84BA-7E4EDA16FDAA}"/>
              </a:ext>
            </a:extLst>
          </p:cNvPr>
          <p:cNvGrpSpPr/>
          <p:nvPr/>
        </p:nvGrpSpPr>
        <p:grpSpPr>
          <a:xfrm>
            <a:off x="1078071" y="3197538"/>
            <a:ext cx="579438" cy="252413"/>
            <a:chOff x="10915650" y="5157788"/>
            <a:chExt cx="579438" cy="252413"/>
          </a:xfrm>
          <a:solidFill>
            <a:schemeClr val="bg1"/>
          </a:solidFill>
        </p:grpSpPr>
        <p:sp>
          <p:nvSpPr>
            <p:cNvPr id="112" name="Freeform 341">
              <a:extLst>
                <a:ext uri="{FF2B5EF4-FFF2-40B4-BE49-F238E27FC236}">
                  <a16:creationId xmlns:a16="http://schemas.microsoft.com/office/drawing/2014/main" id="{FF05932B-A7B8-4878-ABB1-AB5DAC6A0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5650" y="5157788"/>
              <a:ext cx="579438" cy="252413"/>
            </a:xfrm>
            <a:custGeom>
              <a:avLst/>
              <a:gdLst>
                <a:gd name="T0" fmla="*/ 2949 w 3650"/>
                <a:gd name="T1" fmla="*/ 1165 h 1594"/>
                <a:gd name="T2" fmla="*/ 2921 w 3650"/>
                <a:gd name="T3" fmla="*/ 1286 h 1594"/>
                <a:gd name="T4" fmla="*/ 2797 w 3650"/>
                <a:gd name="T5" fmla="*/ 1286 h 1594"/>
                <a:gd name="T6" fmla="*/ 2771 w 3650"/>
                <a:gd name="T7" fmla="*/ 1165 h 1594"/>
                <a:gd name="T8" fmla="*/ 771 w 3650"/>
                <a:gd name="T9" fmla="*/ 1109 h 1594"/>
                <a:gd name="T10" fmla="*/ 867 w 3650"/>
                <a:gd name="T11" fmla="*/ 1186 h 1594"/>
                <a:gd name="T12" fmla="*/ 814 w 3650"/>
                <a:gd name="T13" fmla="*/ 1297 h 1594"/>
                <a:gd name="T14" fmla="*/ 694 w 3650"/>
                <a:gd name="T15" fmla="*/ 1270 h 1594"/>
                <a:gd name="T16" fmla="*/ 694 w 3650"/>
                <a:gd name="T17" fmla="*/ 1146 h 1594"/>
                <a:gd name="T18" fmla="*/ 2822 w 3650"/>
                <a:gd name="T19" fmla="*/ 975 h 1594"/>
                <a:gd name="T20" fmla="*/ 2650 w 3650"/>
                <a:gd name="T21" fmla="*/ 1099 h 1594"/>
                <a:gd name="T22" fmla="*/ 2650 w 3650"/>
                <a:gd name="T23" fmla="*/ 1317 h 1594"/>
                <a:gd name="T24" fmla="*/ 2822 w 3650"/>
                <a:gd name="T25" fmla="*/ 1441 h 1594"/>
                <a:gd name="T26" fmla="*/ 3026 w 3650"/>
                <a:gd name="T27" fmla="*/ 1376 h 1594"/>
                <a:gd name="T28" fmla="*/ 3091 w 3650"/>
                <a:gd name="T29" fmla="*/ 1170 h 1594"/>
                <a:gd name="T30" fmla="*/ 2968 w 3650"/>
                <a:gd name="T31" fmla="*/ 999 h 1594"/>
                <a:gd name="T32" fmla="*/ 696 w 3650"/>
                <a:gd name="T33" fmla="*/ 984 h 1594"/>
                <a:gd name="T34" fmla="*/ 548 w 3650"/>
                <a:gd name="T35" fmla="*/ 1134 h 1594"/>
                <a:gd name="T36" fmla="*/ 581 w 3650"/>
                <a:gd name="T37" fmla="*/ 1348 h 1594"/>
                <a:gd name="T38" fmla="*/ 771 w 3650"/>
                <a:gd name="T39" fmla="*/ 1444 h 1594"/>
                <a:gd name="T40" fmla="*/ 960 w 3650"/>
                <a:gd name="T41" fmla="*/ 1348 h 1594"/>
                <a:gd name="T42" fmla="*/ 994 w 3650"/>
                <a:gd name="T43" fmla="*/ 1134 h 1594"/>
                <a:gd name="T44" fmla="*/ 845 w 3650"/>
                <a:gd name="T45" fmla="*/ 984 h 1594"/>
                <a:gd name="T46" fmla="*/ 294 w 3650"/>
                <a:gd name="T47" fmla="*/ 687 h 1594"/>
                <a:gd name="T48" fmla="*/ 212 w 3650"/>
                <a:gd name="T49" fmla="*/ 828 h 1594"/>
                <a:gd name="T50" fmla="*/ 390 w 3650"/>
                <a:gd name="T51" fmla="*/ 680 h 1594"/>
                <a:gd name="T52" fmla="*/ 3390 w 3650"/>
                <a:gd name="T53" fmla="*/ 732 h 1594"/>
                <a:gd name="T54" fmla="*/ 3501 w 3650"/>
                <a:gd name="T55" fmla="*/ 716 h 1594"/>
                <a:gd name="T56" fmla="*/ 875 w 3650"/>
                <a:gd name="T57" fmla="*/ 574 h 1594"/>
                <a:gd name="T58" fmla="*/ 459 w 3650"/>
                <a:gd name="T59" fmla="*/ 844 h 1594"/>
                <a:gd name="T60" fmla="*/ 201 w 3650"/>
                <a:gd name="T61" fmla="*/ 982 h 1594"/>
                <a:gd name="T62" fmla="*/ 444 w 3650"/>
                <a:gd name="T63" fmla="*/ 1005 h 1594"/>
                <a:gd name="T64" fmla="*/ 670 w 3650"/>
                <a:gd name="T65" fmla="*/ 836 h 1594"/>
                <a:gd name="T66" fmla="*/ 960 w 3650"/>
                <a:gd name="T67" fmla="*/ 873 h 1594"/>
                <a:gd name="T68" fmla="*/ 1138 w 3650"/>
                <a:gd name="T69" fmla="*/ 1094 h 1594"/>
                <a:gd name="T70" fmla="*/ 2561 w 3650"/>
                <a:gd name="T71" fmla="*/ 966 h 1594"/>
                <a:gd name="T72" fmla="*/ 2808 w 3650"/>
                <a:gd name="T73" fmla="*/ 826 h 1594"/>
                <a:gd name="T74" fmla="*/ 3089 w 3650"/>
                <a:gd name="T75" fmla="*/ 900 h 1594"/>
                <a:gd name="T76" fmla="*/ 3239 w 3650"/>
                <a:gd name="T77" fmla="*/ 1143 h 1594"/>
                <a:gd name="T78" fmla="*/ 3352 w 3650"/>
                <a:gd name="T79" fmla="*/ 891 h 1594"/>
                <a:gd name="T80" fmla="*/ 3222 w 3650"/>
                <a:gd name="T81" fmla="*/ 711 h 1594"/>
                <a:gd name="T82" fmla="*/ 3189 w 3650"/>
                <a:gd name="T83" fmla="*/ 424 h 1594"/>
                <a:gd name="T84" fmla="*/ 1658 w 3650"/>
                <a:gd name="T85" fmla="*/ 191 h 1594"/>
                <a:gd name="T86" fmla="*/ 1989 w 3650"/>
                <a:gd name="T87" fmla="*/ 148 h 1594"/>
                <a:gd name="T88" fmla="*/ 1918 w 3650"/>
                <a:gd name="T89" fmla="*/ 0 h 1594"/>
                <a:gd name="T90" fmla="*/ 2707 w 3650"/>
                <a:gd name="T91" fmla="*/ 69 h 1594"/>
                <a:gd name="T92" fmla="*/ 3583 w 3650"/>
                <a:gd name="T93" fmla="*/ 494 h 1594"/>
                <a:gd name="T94" fmla="*/ 3650 w 3650"/>
                <a:gd name="T95" fmla="*/ 1217 h 1594"/>
                <a:gd name="T96" fmla="*/ 3576 w 3650"/>
                <a:gd name="T97" fmla="*/ 1292 h 1594"/>
                <a:gd name="T98" fmla="*/ 3128 w 3650"/>
                <a:gd name="T99" fmla="*/ 1484 h 1594"/>
                <a:gd name="T100" fmla="*/ 2902 w 3650"/>
                <a:gd name="T101" fmla="*/ 1592 h 1594"/>
                <a:gd name="T102" fmla="*/ 2658 w 3650"/>
                <a:gd name="T103" fmla="*/ 1537 h 1594"/>
                <a:gd name="T104" fmla="*/ 2496 w 3650"/>
                <a:gd name="T105" fmla="*/ 1335 h 1594"/>
                <a:gd name="T106" fmla="*/ 1070 w 3650"/>
                <a:gd name="T107" fmla="*/ 1451 h 1594"/>
                <a:gd name="T108" fmla="*/ 855 w 3650"/>
                <a:gd name="T109" fmla="*/ 1584 h 1594"/>
                <a:gd name="T110" fmla="*/ 606 w 3650"/>
                <a:gd name="T111" fmla="*/ 1557 h 1594"/>
                <a:gd name="T112" fmla="*/ 424 w 3650"/>
                <a:gd name="T113" fmla="*/ 1376 h 1594"/>
                <a:gd name="T114" fmla="*/ 22 w 3650"/>
                <a:gd name="T115" fmla="*/ 1270 h 1594"/>
                <a:gd name="T116" fmla="*/ 10 w 3650"/>
                <a:gd name="T117" fmla="*/ 856 h 1594"/>
                <a:gd name="T118" fmla="*/ 145 w 3650"/>
                <a:gd name="T119" fmla="*/ 614 h 1594"/>
                <a:gd name="T120" fmla="*/ 395 w 3650"/>
                <a:gd name="T121" fmla="*/ 493 h 1594"/>
                <a:gd name="T122" fmla="*/ 1766 w 3650"/>
                <a:gd name="T123" fmla="*/ 11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50" h="1594">
                  <a:moveTo>
                    <a:pt x="2859" y="1109"/>
                  </a:moveTo>
                  <a:lnTo>
                    <a:pt x="2882" y="1112"/>
                  </a:lnTo>
                  <a:lnTo>
                    <a:pt x="2903" y="1119"/>
                  </a:lnTo>
                  <a:lnTo>
                    <a:pt x="2921" y="1131"/>
                  </a:lnTo>
                  <a:lnTo>
                    <a:pt x="2937" y="1146"/>
                  </a:lnTo>
                  <a:lnTo>
                    <a:pt x="2949" y="1165"/>
                  </a:lnTo>
                  <a:lnTo>
                    <a:pt x="2955" y="1186"/>
                  </a:lnTo>
                  <a:lnTo>
                    <a:pt x="2959" y="1208"/>
                  </a:lnTo>
                  <a:lnTo>
                    <a:pt x="2955" y="1231"/>
                  </a:lnTo>
                  <a:lnTo>
                    <a:pt x="2949" y="1251"/>
                  </a:lnTo>
                  <a:lnTo>
                    <a:pt x="2937" y="1270"/>
                  </a:lnTo>
                  <a:lnTo>
                    <a:pt x="2921" y="1286"/>
                  </a:lnTo>
                  <a:lnTo>
                    <a:pt x="2903" y="1297"/>
                  </a:lnTo>
                  <a:lnTo>
                    <a:pt x="2882" y="1305"/>
                  </a:lnTo>
                  <a:lnTo>
                    <a:pt x="2859" y="1308"/>
                  </a:lnTo>
                  <a:lnTo>
                    <a:pt x="2837" y="1305"/>
                  </a:lnTo>
                  <a:lnTo>
                    <a:pt x="2816" y="1297"/>
                  </a:lnTo>
                  <a:lnTo>
                    <a:pt x="2797" y="1286"/>
                  </a:lnTo>
                  <a:lnTo>
                    <a:pt x="2782" y="1270"/>
                  </a:lnTo>
                  <a:lnTo>
                    <a:pt x="2771" y="1251"/>
                  </a:lnTo>
                  <a:lnTo>
                    <a:pt x="2763" y="1231"/>
                  </a:lnTo>
                  <a:lnTo>
                    <a:pt x="2761" y="1208"/>
                  </a:lnTo>
                  <a:lnTo>
                    <a:pt x="2763" y="1186"/>
                  </a:lnTo>
                  <a:lnTo>
                    <a:pt x="2771" y="1165"/>
                  </a:lnTo>
                  <a:lnTo>
                    <a:pt x="2782" y="1146"/>
                  </a:lnTo>
                  <a:lnTo>
                    <a:pt x="2797" y="1131"/>
                  </a:lnTo>
                  <a:lnTo>
                    <a:pt x="2816" y="1119"/>
                  </a:lnTo>
                  <a:lnTo>
                    <a:pt x="2837" y="1112"/>
                  </a:lnTo>
                  <a:lnTo>
                    <a:pt x="2859" y="1109"/>
                  </a:lnTo>
                  <a:close/>
                  <a:moveTo>
                    <a:pt x="771" y="1109"/>
                  </a:moveTo>
                  <a:lnTo>
                    <a:pt x="793" y="1112"/>
                  </a:lnTo>
                  <a:lnTo>
                    <a:pt x="814" y="1119"/>
                  </a:lnTo>
                  <a:lnTo>
                    <a:pt x="832" y="1131"/>
                  </a:lnTo>
                  <a:lnTo>
                    <a:pt x="847" y="1146"/>
                  </a:lnTo>
                  <a:lnTo>
                    <a:pt x="859" y="1165"/>
                  </a:lnTo>
                  <a:lnTo>
                    <a:pt x="867" y="1186"/>
                  </a:lnTo>
                  <a:lnTo>
                    <a:pt x="869" y="1208"/>
                  </a:lnTo>
                  <a:lnTo>
                    <a:pt x="867" y="1231"/>
                  </a:lnTo>
                  <a:lnTo>
                    <a:pt x="859" y="1251"/>
                  </a:lnTo>
                  <a:lnTo>
                    <a:pt x="847" y="1270"/>
                  </a:lnTo>
                  <a:lnTo>
                    <a:pt x="832" y="1286"/>
                  </a:lnTo>
                  <a:lnTo>
                    <a:pt x="814" y="1297"/>
                  </a:lnTo>
                  <a:lnTo>
                    <a:pt x="793" y="1305"/>
                  </a:lnTo>
                  <a:lnTo>
                    <a:pt x="771" y="1308"/>
                  </a:lnTo>
                  <a:lnTo>
                    <a:pt x="748" y="1305"/>
                  </a:lnTo>
                  <a:lnTo>
                    <a:pt x="727" y="1297"/>
                  </a:lnTo>
                  <a:lnTo>
                    <a:pt x="709" y="1286"/>
                  </a:lnTo>
                  <a:lnTo>
                    <a:pt x="694" y="1270"/>
                  </a:lnTo>
                  <a:lnTo>
                    <a:pt x="681" y="1251"/>
                  </a:lnTo>
                  <a:lnTo>
                    <a:pt x="674" y="1231"/>
                  </a:lnTo>
                  <a:lnTo>
                    <a:pt x="671" y="1208"/>
                  </a:lnTo>
                  <a:lnTo>
                    <a:pt x="674" y="1186"/>
                  </a:lnTo>
                  <a:lnTo>
                    <a:pt x="681" y="1165"/>
                  </a:lnTo>
                  <a:lnTo>
                    <a:pt x="694" y="1146"/>
                  </a:lnTo>
                  <a:lnTo>
                    <a:pt x="709" y="1131"/>
                  </a:lnTo>
                  <a:lnTo>
                    <a:pt x="727" y="1119"/>
                  </a:lnTo>
                  <a:lnTo>
                    <a:pt x="748" y="1112"/>
                  </a:lnTo>
                  <a:lnTo>
                    <a:pt x="771" y="1109"/>
                  </a:lnTo>
                  <a:close/>
                  <a:moveTo>
                    <a:pt x="2859" y="972"/>
                  </a:moveTo>
                  <a:lnTo>
                    <a:pt x="2822" y="975"/>
                  </a:lnTo>
                  <a:lnTo>
                    <a:pt x="2785" y="984"/>
                  </a:lnTo>
                  <a:lnTo>
                    <a:pt x="2751" y="999"/>
                  </a:lnTo>
                  <a:lnTo>
                    <a:pt x="2721" y="1017"/>
                  </a:lnTo>
                  <a:lnTo>
                    <a:pt x="2693" y="1042"/>
                  </a:lnTo>
                  <a:lnTo>
                    <a:pt x="2669" y="1068"/>
                  </a:lnTo>
                  <a:lnTo>
                    <a:pt x="2650" y="1099"/>
                  </a:lnTo>
                  <a:lnTo>
                    <a:pt x="2636" y="1134"/>
                  </a:lnTo>
                  <a:lnTo>
                    <a:pt x="2627" y="1170"/>
                  </a:lnTo>
                  <a:lnTo>
                    <a:pt x="2624" y="1208"/>
                  </a:lnTo>
                  <a:lnTo>
                    <a:pt x="2627" y="1247"/>
                  </a:lnTo>
                  <a:lnTo>
                    <a:pt x="2636" y="1282"/>
                  </a:lnTo>
                  <a:lnTo>
                    <a:pt x="2650" y="1317"/>
                  </a:lnTo>
                  <a:lnTo>
                    <a:pt x="2669" y="1348"/>
                  </a:lnTo>
                  <a:lnTo>
                    <a:pt x="2693" y="1376"/>
                  </a:lnTo>
                  <a:lnTo>
                    <a:pt x="2721" y="1399"/>
                  </a:lnTo>
                  <a:lnTo>
                    <a:pt x="2751" y="1418"/>
                  </a:lnTo>
                  <a:lnTo>
                    <a:pt x="2785" y="1432"/>
                  </a:lnTo>
                  <a:lnTo>
                    <a:pt x="2822" y="1441"/>
                  </a:lnTo>
                  <a:lnTo>
                    <a:pt x="2859" y="1444"/>
                  </a:lnTo>
                  <a:lnTo>
                    <a:pt x="2898" y="1441"/>
                  </a:lnTo>
                  <a:lnTo>
                    <a:pt x="2934" y="1432"/>
                  </a:lnTo>
                  <a:lnTo>
                    <a:pt x="2968" y="1418"/>
                  </a:lnTo>
                  <a:lnTo>
                    <a:pt x="2999" y="1399"/>
                  </a:lnTo>
                  <a:lnTo>
                    <a:pt x="3026" y="1376"/>
                  </a:lnTo>
                  <a:lnTo>
                    <a:pt x="3049" y="1348"/>
                  </a:lnTo>
                  <a:lnTo>
                    <a:pt x="3068" y="1317"/>
                  </a:lnTo>
                  <a:lnTo>
                    <a:pt x="3083" y="1282"/>
                  </a:lnTo>
                  <a:lnTo>
                    <a:pt x="3091" y="1247"/>
                  </a:lnTo>
                  <a:lnTo>
                    <a:pt x="3095" y="1208"/>
                  </a:lnTo>
                  <a:lnTo>
                    <a:pt x="3091" y="1170"/>
                  </a:lnTo>
                  <a:lnTo>
                    <a:pt x="3083" y="1134"/>
                  </a:lnTo>
                  <a:lnTo>
                    <a:pt x="3068" y="1099"/>
                  </a:lnTo>
                  <a:lnTo>
                    <a:pt x="3049" y="1068"/>
                  </a:lnTo>
                  <a:lnTo>
                    <a:pt x="3026" y="1042"/>
                  </a:lnTo>
                  <a:lnTo>
                    <a:pt x="2999" y="1017"/>
                  </a:lnTo>
                  <a:lnTo>
                    <a:pt x="2968" y="999"/>
                  </a:lnTo>
                  <a:lnTo>
                    <a:pt x="2934" y="984"/>
                  </a:lnTo>
                  <a:lnTo>
                    <a:pt x="2898" y="975"/>
                  </a:lnTo>
                  <a:lnTo>
                    <a:pt x="2859" y="972"/>
                  </a:lnTo>
                  <a:close/>
                  <a:moveTo>
                    <a:pt x="771" y="972"/>
                  </a:moveTo>
                  <a:lnTo>
                    <a:pt x="732" y="975"/>
                  </a:lnTo>
                  <a:lnTo>
                    <a:pt x="696" y="984"/>
                  </a:lnTo>
                  <a:lnTo>
                    <a:pt x="663" y="999"/>
                  </a:lnTo>
                  <a:lnTo>
                    <a:pt x="632" y="1017"/>
                  </a:lnTo>
                  <a:lnTo>
                    <a:pt x="604" y="1042"/>
                  </a:lnTo>
                  <a:lnTo>
                    <a:pt x="581" y="1068"/>
                  </a:lnTo>
                  <a:lnTo>
                    <a:pt x="561" y="1099"/>
                  </a:lnTo>
                  <a:lnTo>
                    <a:pt x="548" y="1134"/>
                  </a:lnTo>
                  <a:lnTo>
                    <a:pt x="538" y="1170"/>
                  </a:lnTo>
                  <a:lnTo>
                    <a:pt x="535" y="1208"/>
                  </a:lnTo>
                  <a:lnTo>
                    <a:pt x="538" y="1247"/>
                  </a:lnTo>
                  <a:lnTo>
                    <a:pt x="548" y="1282"/>
                  </a:lnTo>
                  <a:lnTo>
                    <a:pt x="561" y="1317"/>
                  </a:lnTo>
                  <a:lnTo>
                    <a:pt x="581" y="1348"/>
                  </a:lnTo>
                  <a:lnTo>
                    <a:pt x="604" y="1376"/>
                  </a:lnTo>
                  <a:lnTo>
                    <a:pt x="632" y="1399"/>
                  </a:lnTo>
                  <a:lnTo>
                    <a:pt x="663" y="1418"/>
                  </a:lnTo>
                  <a:lnTo>
                    <a:pt x="696" y="1432"/>
                  </a:lnTo>
                  <a:lnTo>
                    <a:pt x="732" y="1441"/>
                  </a:lnTo>
                  <a:lnTo>
                    <a:pt x="771" y="1444"/>
                  </a:lnTo>
                  <a:lnTo>
                    <a:pt x="809" y="1441"/>
                  </a:lnTo>
                  <a:lnTo>
                    <a:pt x="845" y="1432"/>
                  </a:lnTo>
                  <a:lnTo>
                    <a:pt x="878" y="1418"/>
                  </a:lnTo>
                  <a:lnTo>
                    <a:pt x="909" y="1399"/>
                  </a:lnTo>
                  <a:lnTo>
                    <a:pt x="937" y="1376"/>
                  </a:lnTo>
                  <a:lnTo>
                    <a:pt x="960" y="1348"/>
                  </a:lnTo>
                  <a:lnTo>
                    <a:pt x="980" y="1317"/>
                  </a:lnTo>
                  <a:lnTo>
                    <a:pt x="994" y="1282"/>
                  </a:lnTo>
                  <a:lnTo>
                    <a:pt x="1003" y="1247"/>
                  </a:lnTo>
                  <a:lnTo>
                    <a:pt x="1005" y="1208"/>
                  </a:lnTo>
                  <a:lnTo>
                    <a:pt x="1003" y="1170"/>
                  </a:lnTo>
                  <a:lnTo>
                    <a:pt x="994" y="1134"/>
                  </a:lnTo>
                  <a:lnTo>
                    <a:pt x="980" y="1099"/>
                  </a:lnTo>
                  <a:lnTo>
                    <a:pt x="960" y="1068"/>
                  </a:lnTo>
                  <a:lnTo>
                    <a:pt x="937" y="1042"/>
                  </a:lnTo>
                  <a:lnTo>
                    <a:pt x="909" y="1017"/>
                  </a:lnTo>
                  <a:lnTo>
                    <a:pt x="878" y="999"/>
                  </a:lnTo>
                  <a:lnTo>
                    <a:pt x="845" y="984"/>
                  </a:lnTo>
                  <a:lnTo>
                    <a:pt x="809" y="975"/>
                  </a:lnTo>
                  <a:lnTo>
                    <a:pt x="771" y="972"/>
                  </a:lnTo>
                  <a:close/>
                  <a:moveTo>
                    <a:pt x="405" y="643"/>
                  </a:moveTo>
                  <a:lnTo>
                    <a:pt x="365" y="653"/>
                  </a:lnTo>
                  <a:lnTo>
                    <a:pt x="329" y="667"/>
                  </a:lnTo>
                  <a:lnTo>
                    <a:pt x="294" y="687"/>
                  </a:lnTo>
                  <a:lnTo>
                    <a:pt x="262" y="709"/>
                  </a:lnTo>
                  <a:lnTo>
                    <a:pt x="233" y="737"/>
                  </a:lnTo>
                  <a:lnTo>
                    <a:pt x="209" y="767"/>
                  </a:lnTo>
                  <a:lnTo>
                    <a:pt x="188" y="800"/>
                  </a:lnTo>
                  <a:lnTo>
                    <a:pt x="171" y="836"/>
                  </a:lnTo>
                  <a:lnTo>
                    <a:pt x="212" y="828"/>
                  </a:lnTo>
                  <a:lnTo>
                    <a:pt x="250" y="816"/>
                  </a:lnTo>
                  <a:lnTo>
                    <a:pt x="285" y="797"/>
                  </a:lnTo>
                  <a:lnTo>
                    <a:pt x="317" y="773"/>
                  </a:lnTo>
                  <a:lnTo>
                    <a:pt x="346" y="747"/>
                  </a:lnTo>
                  <a:lnTo>
                    <a:pt x="371" y="715"/>
                  </a:lnTo>
                  <a:lnTo>
                    <a:pt x="390" y="680"/>
                  </a:lnTo>
                  <a:lnTo>
                    <a:pt x="405" y="643"/>
                  </a:lnTo>
                  <a:close/>
                  <a:moveTo>
                    <a:pt x="3368" y="574"/>
                  </a:moveTo>
                  <a:lnTo>
                    <a:pt x="3368" y="670"/>
                  </a:lnTo>
                  <a:lnTo>
                    <a:pt x="3371" y="694"/>
                  </a:lnTo>
                  <a:lnTo>
                    <a:pt x="3378" y="714"/>
                  </a:lnTo>
                  <a:lnTo>
                    <a:pt x="3390" y="732"/>
                  </a:lnTo>
                  <a:lnTo>
                    <a:pt x="3406" y="748"/>
                  </a:lnTo>
                  <a:lnTo>
                    <a:pt x="3423" y="759"/>
                  </a:lnTo>
                  <a:lnTo>
                    <a:pt x="3444" y="767"/>
                  </a:lnTo>
                  <a:lnTo>
                    <a:pt x="3466" y="769"/>
                  </a:lnTo>
                  <a:lnTo>
                    <a:pt x="3501" y="769"/>
                  </a:lnTo>
                  <a:lnTo>
                    <a:pt x="3501" y="716"/>
                  </a:lnTo>
                  <a:lnTo>
                    <a:pt x="3497" y="677"/>
                  </a:lnTo>
                  <a:lnTo>
                    <a:pt x="3489" y="640"/>
                  </a:lnTo>
                  <a:lnTo>
                    <a:pt x="3475" y="605"/>
                  </a:lnTo>
                  <a:lnTo>
                    <a:pt x="3455" y="574"/>
                  </a:lnTo>
                  <a:lnTo>
                    <a:pt x="3368" y="574"/>
                  </a:lnTo>
                  <a:close/>
                  <a:moveTo>
                    <a:pt x="875" y="574"/>
                  </a:moveTo>
                  <a:lnTo>
                    <a:pt x="561" y="619"/>
                  </a:lnTo>
                  <a:lnTo>
                    <a:pt x="552" y="669"/>
                  </a:lnTo>
                  <a:lnTo>
                    <a:pt x="536" y="718"/>
                  </a:lnTo>
                  <a:lnTo>
                    <a:pt x="515" y="764"/>
                  </a:lnTo>
                  <a:lnTo>
                    <a:pt x="490" y="806"/>
                  </a:lnTo>
                  <a:lnTo>
                    <a:pt x="459" y="844"/>
                  </a:lnTo>
                  <a:lnTo>
                    <a:pt x="425" y="879"/>
                  </a:lnTo>
                  <a:lnTo>
                    <a:pt x="386" y="910"/>
                  </a:lnTo>
                  <a:lnTo>
                    <a:pt x="344" y="935"/>
                  </a:lnTo>
                  <a:lnTo>
                    <a:pt x="300" y="956"/>
                  </a:lnTo>
                  <a:lnTo>
                    <a:pt x="251" y="973"/>
                  </a:lnTo>
                  <a:lnTo>
                    <a:pt x="201" y="982"/>
                  </a:lnTo>
                  <a:lnTo>
                    <a:pt x="149" y="986"/>
                  </a:lnTo>
                  <a:lnTo>
                    <a:pt x="149" y="1143"/>
                  </a:lnTo>
                  <a:lnTo>
                    <a:pt x="392" y="1143"/>
                  </a:lnTo>
                  <a:lnTo>
                    <a:pt x="403" y="1094"/>
                  </a:lnTo>
                  <a:lnTo>
                    <a:pt x="420" y="1048"/>
                  </a:lnTo>
                  <a:lnTo>
                    <a:pt x="444" y="1005"/>
                  </a:lnTo>
                  <a:lnTo>
                    <a:pt x="471" y="966"/>
                  </a:lnTo>
                  <a:lnTo>
                    <a:pt x="503" y="931"/>
                  </a:lnTo>
                  <a:lnTo>
                    <a:pt x="540" y="900"/>
                  </a:lnTo>
                  <a:lnTo>
                    <a:pt x="581" y="873"/>
                  </a:lnTo>
                  <a:lnTo>
                    <a:pt x="624" y="851"/>
                  </a:lnTo>
                  <a:lnTo>
                    <a:pt x="670" y="836"/>
                  </a:lnTo>
                  <a:lnTo>
                    <a:pt x="720" y="826"/>
                  </a:lnTo>
                  <a:lnTo>
                    <a:pt x="771" y="822"/>
                  </a:lnTo>
                  <a:lnTo>
                    <a:pt x="822" y="826"/>
                  </a:lnTo>
                  <a:lnTo>
                    <a:pt x="870" y="836"/>
                  </a:lnTo>
                  <a:lnTo>
                    <a:pt x="917" y="851"/>
                  </a:lnTo>
                  <a:lnTo>
                    <a:pt x="960" y="873"/>
                  </a:lnTo>
                  <a:lnTo>
                    <a:pt x="1001" y="900"/>
                  </a:lnTo>
                  <a:lnTo>
                    <a:pt x="1037" y="931"/>
                  </a:lnTo>
                  <a:lnTo>
                    <a:pt x="1070" y="966"/>
                  </a:lnTo>
                  <a:lnTo>
                    <a:pt x="1097" y="1005"/>
                  </a:lnTo>
                  <a:lnTo>
                    <a:pt x="1120" y="1048"/>
                  </a:lnTo>
                  <a:lnTo>
                    <a:pt x="1138" y="1094"/>
                  </a:lnTo>
                  <a:lnTo>
                    <a:pt x="1149" y="1143"/>
                  </a:lnTo>
                  <a:lnTo>
                    <a:pt x="2481" y="1143"/>
                  </a:lnTo>
                  <a:lnTo>
                    <a:pt x="2492" y="1094"/>
                  </a:lnTo>
                  <a:lnTo>
                    <a:pt x="2510" y="1048"/>
                  </a:lnTo>
                  <a:lnTo>
                    <a:pt x="2533" y="1005"/>
                  </a:lnTo>
                  <a:lnTo>
                    <a:pt x="2561" y="966"/>
                  </a:lnTo>
                  <a:lnTo>
                    <a:pt x="2593" y="931"/>
                  </a:lnTo>
                  <a:lnTo>
                    <a:pt x="2629" y="900"/>
                  </a:lnTo>
                  <a:lnTo>
                    <a:pt x="2670" y="873"/>
                  </a:lnTo>
                  <a:lnTo>
                    <a:pt x="2713" y="851"/>
                  </a:lnTo>
                  <a:lnTo>
                    <a:pt x="2760" y="836"/>
                  </a:lnTo>
                  <a:lnTo>
                    <a:pt x="2808" y="826"/>
                  </a:lnTo>
                  <a:lnTo>
                    <a:pt x="2859" y="822"/>
                  </a:lnTo>
                  <a:lnTo>
                    <a:pt x="2910" y="826"/>
                  </a:lnTo>
                  <a:lnTo>
                    <a:pt x="2959" y="836"/>
                  </a:lnTo>
                  <a:lnTo>
                    <a:pt x="3005" y="851"/>
                  </a:lnTo>
                  <a:lnTo>
                    <a:pt x="3049" y="873"/>
                  </a:lnTo>
                  <a:lnTo>
                    <a:pt x="3089" y="900"/>
                  </a:lnTo>
                  <a:lnTo>
                    <a:pt x="3126" y="931"/>
                  </a:lnTo>
                  <a:lnTo>
                    <a:pt x="3159" y="966"/>
                  </a:lnTo>
                  <a:lnTo>
                    <a:pt x="3187" y="1005"/>
                  </a:lnTo>
                  <a:lnTo>
                    <a:pt x="3210" y="1048"/>
                  </a:lnTo>
                  <a:lnTo>
                    <a:pt x="3226" y="1094"/>
                  </a:lnTo>
                  <a:lnTo>
                    <a:pt x="3239" y="1143"/>
                  </a:lnTo>
                  <a:lnTo>
                    <a:pt x="3501" y="1143"/>
                  </a:lnTo>
                  <a:lnTo>
                    <a:pt x="3501" y="919"/>
                  </a:lnTo>
                  <a:lnTo>
                    <a:pt x="3466" y="919"/>
                  </a:lnTo>
                  <a:lnTo>
                    <a:pt x="3427" y="915"/>
                  </a:lnTo>
                  <a:lnTo>
                    <a:pt x="3389" y="907"/>
                  </a:lnTo>
                  <a:lnTo>
                    <a:pt x="3352" y="891"/>
                  </a:lnTo>
                  <a:lnTo>
                    <a:pt x="3320" y="871"/>
                  </a:lnTo>
                  <a:lnTo>
                    <a:pt x="3292" y="847"/>
                  </a:lnTo>
                  <a:lnTo>
                    <a:pt x="3267" y="818"/>
                  </a:lnTo>
                  <a:lnTo>
                    <a:pt x="3246" y="785"/>
                  </a:lnTo>
                  <a:lnTo>
                    <a:pt x="3232" y="749"/>
                  </a:lnTo>
                  <a:lnTo>
                    <a:pt x="3222" y="711"/>
                  </a:lnTo>
                  <a:lnTo>
                    <a:pt x="3219" y="670"/>
                  </a:lnTo>
                  <a:lnTo>
                    <a:pt x="3219" y="574"/>
                  </a:lnTo>
                  <a:lnTo>
                    <a:pt x="875" y="574"/>
                  </a:lnTo>
                  <a:close/>
                  <a:moveTo>
                    <a:pt x="2605" y="191"/>
                  </a:moveTo>
                  <a:lnTo>
                    <a:pt x="2783" y="424"/>
                  </a:lnTo>
                  <a:lnTo>
                    <a:pt x="3189" y="424"/>
                  </a:lnTo>
                  <a:lnTo>
                    <a:pt x="2651" y="208"/>
                  </a:lnTo>
                  <a:lnTo>
                    <a:pt x="2605" y="191"/>
                  </a:lnTo>
                  <a:close/>
                  <a:moveTo>
                    <a:pt x="1839" y="153"/>
                  </a:moveTo>
                  <a:lnTo>
                    <a:pt x="1777" y="161"/>
                  </a:lnTo>
                  <a:lnTo>
                    <a:pt x="1718" y="174"/>
                  </a:lnTo>
                  <a:lnTo>
                    <a:pt x="1658" y="191"/>
                  </a:lnTo>
                  <a:lnTo>
                    <a:pt x="1600" y="212"/>
                  </a:lnTo>
                  <a:lnTo>
                    <a:pt x="1544" y="239"/>
                  </a:lnTo>
                  <a:lnTo>
                    <a:pt x="1181" y="424"/>
                  </a:lnTo>
                  <a:lnTo>
                    <a:pt x="1839" y="424"/>
                  </a:lnTo>
                  <a:lnTo>
                    <a:pt x="1839" y="153"/>
                  </a:lnTo>
                  <a:close/>
                  <a:moveTo>
                    <a:pt x="1989" y="148"/>
                  </a:moveTo>
                  <a:lnTo>
                    <a:pt x="1989" y="424"/>
                  </a:lnTo>
                  <a:lnTo>
                    <a:pt x="2595" y="424"/>
                  </a:lnTo>
                  <a:lnTo>
                    <a:pt x="2385" y="149"/>
                  </a:lnTo>
                  <a:lnTo>
                    <a:pt x="2345" y="148"/>
                  </a:lnTo>
                  <a:lnTo>
                    <a:pt x="1989" y="148"/>
                  </a:lnTo>
                  <a:close/>
                  <a:moveTo>
                    <a:pt x="1918" y="0"/>
                  </a:moveTo>
                  <a:lnTo>
                    <a:pt x="2345" y="0"/>
                  </a:lnTo>
                  <a:lnTo>
                    <a:pt x="2419" y="2"/>
                  </a:lnTo>
                  <a:lnTo>
                    <a:pt x="2493" y="11"/>
                  </a:lnTo>
                  <a:lnTo>
                    <a:pt x="2565" y="24"/>
                  </a:lnTo>
                  <a:lnTo>
                    <a:pt x="2637" y="44"/>
                  </a:lnTo>
                  <a:lnTo>
                    <a:pt x="2707" y="69"/>
                  </a:lnTo>
                  <a:lnTo>
                    <a:pt x="3402" y="349"/>
                  </a:lnTo>
                  <a:lnTo>
                    <a:pt x="3446" y="369"/>
                  </a:lnTo>
                  <a:lnTo>
                    <a:pt x="3486" y="394"/>
                  </a:lnTo>
                  <a:lnTo>
                    <a:pt x="3522" y="424"/>
                  </a:lnTo>
                  <a:lnTo>
                    <a:pt x="3555" y="457"/>
                  </a:lnTo>
                  <a:lnTo>
                    <a:pt x="3583" y="494"/>
                  </a:lnTo>
                  <a:lnTo>
                    <a:pt x="3606" y="534"/>
                  </a:lnTo>
                  <a:lnTo>
                    <a:pt x="3625" y="576"/>
                  </a:lnTo>
                  <a:lnTo>
                    <a:pt x="3639" y="620"/>
                  </a:lnTo>
                  <a:lnTo>
                    <a:pt x="3647" y="667"/>
                  </a:lnTo>
                  <a:lnTo>
                    <a:pt x="3650" y="716"/>
                  </a:lnTo>
                  <a:lnTo>
                    <a:pt x="3650" y="1217"/>
                  </a:lnTo>
                  <a:lnTo>
                    <a:pt x="3648" y="1237"/>
                  </a:lnTo>
                  <a:lnTo>
                    <a:pt x="3640" y="1255"/>
                  </a:lnTo>
                  <a:lnTo>
                    <a:pt x="3628" y="1270"/>
                  </a:lnTo>
                  <a:lnTo>
                    <a:pt x="3614" y="1281"/>
                  </a:lnTo>
                  <a:lnTo>
                    <a:pt x="3595" y="1289"/>
                  </a:lnTo>
                  <a:lnTo>
                    <a:pt x="3576" y="1292"/>
                  </a:lnTo>
                  <a:lnTo>
                    <a:pt x="3235" y="1292"/>
                  </a:lnTo>
                  <a:lnTo>
                    <a:pt x="3223" y="1335"/>
                  </a:lnTo>
                  <a:lnTo>
                    <a:pt x="3206" y="1376"/>
                  </a:lnTo>
                  <a:lnTo>
                    <a:pt x="3184" y="1414"/>
                  </a:lnTo>
                  <a:lnTo>
                    <a:pt x="3158" y="1451"/>
                  </a:lnTo>
                  <a:lnTo>
                    <a:pt x="3128" y="1484"/>
                  </a:lnTo>
                  <a:lnTo>
                    <a:pt x="3096" y="1513"/>
                  </a:lnTo>
                  <a:lnTo>
                    <a:pt x="3060" y="1537"/>
                  </a:lnTo>
                  <a:lnTo>
                    <a:pt x="3024" y="1557"/>
                  </a:lnTo>
                  <a:lnTo>
                    <a:pt x="2984" y="1573"/>
                  </a:lnTo>
                  <a:lnTo>
                    <a:pt x="2944" y="1584"/>
                  </a:lnTo>
                  <a:lnTo>
                    <a:pt x="2902" y="1592"/>
                  </a:lnTo>
                  <a:lnTo>
                    <a:pt x="2859" y="1594"/>
                  </a:lnTo>
                  <a:lnTo>
                    <a:pt x="2817" y="1592"/>
                  </a:lnTo>
                  <a:lnTo>
                    <a:pt x="2775" y="1584"/>
                  </a:lnTo>
                  <a:lnTo>
                    <a:pt x="2734" y="1573"/>
                  </a:lnTo>
                  <a:lnTo>
                    <a:pt x="2695" y="1557"/>
                  </a:lnTo>
                  <a:lnTo>
                    <a:pt x="2658" y="1537"/>
                  </a:lnTo>
                  <a:lnTo>
                    <a:pt x="2624" y="1513"/>
                  </a:lnTo>
                  <a:lnTo>
                    <a:pt x="2592" y="1484"/>
                  </a:lnTo>
                  <a:lnTo>
                    <a:pt x="2561" y="1451"/>
                  </a:lnTo>
                  <a:lnTo>
                    <a:pt x="2534" y="1414"/>
                  </a:lnTo>
                  <a:lnTo>
                    <a:pt x="2513" y="1376"/>
                  </a:lnTo>
                  <a:lnTo>
                    <a:pt x="2496" y="1335"/>
                  </a:lnTo>
                  <a:lnTo>
                    <a:pt x="2484" y="1292"/>
                  </a:lnTo>
                  <a:lnTo>
                    <a:pt x="1146" y="1292"/>
                  </a:lnTo>
                  <a:lnTo>
                    <a:pt x="1134" y="1335"/>
                  </a:lnTo>
                  <a:lnTo>
                    <a:pt x="1117" y="1376"/>
                  </a:lnTo>
                  <a:lnTo>
                    <a:pt x="1095" y="1414"/>
                  </a:lnTo>
                  <a:lnTo>
                    <a:pt x="1070" y="1451"/>
                  </a:lnTo>
                  <a:lnTo>
                    <a:pt x="1039" y="1484"/>
                  </a:lnTo>
                  <a:lnTo>
                    <a:pt x="1007" y="1513"/>
                  </a:lnTo>
                  <a:lnTo>
                    <a:pt x="971" y="1537"/>
                  </a:lnTo>
                  <a:lnTo>
                    <a:pt x="935" y="1557"/>
                  </a:lnTo>
                  <a:lnTo>
                    <a:pt x="896" y="1573"/>
                  </a:lnTo>
                  <a:lnTo>
                    <a:pt x="855" y="1584"/>
                  </a:lnTo>
                  <a:lnTo>
                    <a:pt x="813" y="1592"/>
                  </a:lnTo>
                  <a:lnTo>
                    <a:pt x="771" y="1594"/>
                  </a:lnTo>
                  <a:lnTo>
                    <a:pt x="728" y="1592"/>
                  </a:lnTo>
                  <a:lnTo>
                    <a:pt x="686" y="1584"/>
                  </a:lnTo>
                  <a:lnTo>
                    <a:pt x="645" y="1573"/>
                  </a:lnTo>
                  <a:lnTo>
                    <a:pt x="606" y="1557"/>
                  </a:lnTo>
                  <a:lnTo>
                    <a:pt x="570" y="1537"/>
                  </a:lnTo>
                  <a:lnTo>
                    <a:pt x="534" y="1513"/>
                  </a:lnTo>
                  <a:lnTo>
                    <a:pt x="502" y="1484"/>
                  </a:lnTo>
                  <a:lnTo>
                    <a:pt x="471" y="1451"/>
                  </a:lnTo>
                  <a:lnTo>
                    <a:pt x="446" y="1414"/>
                  </a:lnTo>
                  <a:lnTo>
                    <a:pt x="424" y="1376"/>
                  </a:lnTo>
                  <a:lnTo>
                    <a:pt x="407" y="1335"/>
                  </a:lnTo>
                  <a:lnTo>
                    <a:pt x="395" y="1292"/>
                  </a:lnTo>
                  <a:lnTo>
                    <a:pt x="74" y="1292"/>
                  </a:lnTo>
                  <a:lnTo>
                    <a:pt x="55" y="1289"/>
                  </a:lnTo>
                  <a:lnTo>
                    <a:pt x="37" y="1281"/>
                  </a:lnTo>
                  <a:lnTo>
                    <a:pt x="22" y="1270"/>
                  </a:lnTo>
                  <a:lnTo>
                    <a:pt x="10" y="1255"/>
                  </a:lnTo>
                  <a:lnTo>
                    <a:pt x="2" y="1237"/>
                  </a:lnTo>
                  <a:lnTo>
                    <a:pt x="0" y="1217"/>
                  </a:lnTo>
                  <a:lnTo>
                    <a:pt x="0" y="950"/>
                  </a:lnTo>
                  <a:lnTo>
                    <a:pt x="2" y="902"/>
                  </a:lnTo>
                  <a:lnTo>
                    <a:pt x="10" y="856"/>
                  </a:lnTo>
                  <a:lnTo>
                    <a:pt x="21" y="811"/>
                  </a:lnTo>
                  <a:lnTo>
                    <a:pt x="38" y="767"/>
                  </a:lnTo>
                  <a:lnTo>
                    <a:pt x="59" y="725"/>
                  </a:lnTo>
                  <a:lnTo>
                    <a:pt x="83" y="685"/>
                  </a:lnTo>
                  <a:lnTo>
                    <a:pt x="112" y="647"/>
                  </a:lnTo>
                  <a:lnTo>
                    <a:pt x="145" y="614"/>
                  </a:lnTo>
                  <a:lnTo>
                    <a:pt x="180" y="583"/>
                  </a:lnTo>
                  <a:lnTo>
                    <a:pt x="219" y="556"/>
                  </a:lnTo>
                  <a:lnTo>
                    <a:pt x="260" y="534"/>
                  </a:lnTo>
                  <a:lnTo>
                    <a:pt x="303" y="515"/>
                  </a:lnTo>
                  <a:lnTo>
                    <a:pt x="348" y="502"/>
                  </a:lnTo>
                  <a:lnTo>
                    <a:pt x="395" y="493"/>
                  </a:lnTo>
                  <a:lnTo>
                    <a:pt x="846" y="426"/>
                  </a:lnTo>
                  <a:lnTo>
                    <a:pt x="1477" y="105"/>
                  </a:lnTo>
                  <a:lnTo>
                    <a:pt x="1546" y="73"/>
                  </a:lnTo>
                  <a:lnTo>
                    <a:pt x="1618" y="47"/>
                  </a:lnTo>
                  <a:lnTo>
                    <a:pt x="1691" y="26"/>
                  </a:lnTo>
                  <a:lnTo>
                    <a:pt x="1766" y="11"/>
                  </a:lnTo>
                  <a:lnTo>
                    <a:pt x="1842" y="2"/>
                  </a:lnTo>
                  <a:lnTo>
                    <a:pt x="1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342">
              <a:extLst>
                <a:ext uri="{FF2B5EF4-FFF2-40B4-BE49-F238E27FC236}">
                  <a16:creationId xmlns:a16="http://schemas.microsoft.com/office/drawing/2014/main" id="{2A4F4691-3EA3-40DC-A4E6-C4C0F9C5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3775" y="5281613"/>
              <a:ext cx="101600" cy="23813"/>
            </a:xfrm>
            <a:custGeom>
              <a:avLst/>
              <a:gdLst>
                <a:gd name="T0" fmla="*/ 75 w 645"/>
                <a:gd name="T1" fmla="*/ 0 h 150"/>
                <a:gd name="T2" fmla="*/ 569 w 645"/>
                <a:gd name="T3" fmla="*/ 0 h 150"/>
                <a:gd name="T4" fmla="*/ 589 w 645"/>
                <a:gd name="T5" fmla="*/ 3 h 150"/>
                <a:gd name="T6" fmla="*/ 607 w 645"/>
                <a:gd name="T7" fmla="*/ 9 h 150"/>
                <a:gd name="T8" fmla="*/ 622 w 645"/>
                <a:gd name="T9" fmla="*/ 22 h 150"/>
                <a:gd name="T10" fmla="*/ 635 w 645"/>
                <a:gd name="T11" fmla="*/ 37 h 150"/>
                <a:gd name="T12" fmla="*/ 642 w 645"/>
                <a:gd name="T13" fmla="*/ 55 h 150"/>
                <a:gd name="T14" fmla="*/ 645 w 645"/>
                <a:gd name="T15" fmla="*/ 75 h 150"/>
                <a:gd name="T16" fmla="*/ 642 w 645"/>
                <a:gd name="T17" fmla="*/ 95 h 150"/>
                <a:gd name="T18" fmla="*/ 635 w 645"/>
                <a:gd name="T19" fmla="*/ 112 h 150"/>
                <a:gd name="T20" fmla="*/ 622 w 645"/>
                <a:gd name="T21" fmla="*/ 128 h 150"/>
                <a:gd name="T22" fmla="*/ 607 w 645"/>
                <a:gd name="T23" fmla="*/ 139 h 150"/>
                <a:gd name="T24" fmla="*/ 589 w 645"/>
                <a:gd name="T25" fmla="*/ 147 h 150"/>
                <a:gd name="T26" fmla="*/ 569 w 645"/>
                <a:gd name="T27" fmla="*/ 150 h 150"/>
                <a:gd name="T28" fmla="*/ 75 w 645"/>
                <a:gd name="T29" fmla="*/ 150 h 150"/>
                <a:gd name="T30" fmla="*/ 55 w 645"/>
                <a:gd name="T31" fmla="*/ 147 h 150"/>
                <a:gd name="T32" fmla="*/ 37 w 645"/>
                <a:gd name="T33" fmla="*/ 139 h 150"/>
                <a:gd name="T34" fmla="*/ 22 w 645"/>
                <a:gd name="T35" fmla="*/ 128 h 150"/>
                <a:gd name="T36" fmla="*/ 11 w 645"/>
                <a:gd name="T37" fmla="*/ 112 h 150"/>
                <a:gd name="T38" fmla="*/ 3 w 645"/>
                <a:gd name="T39" fmla="*/ 95 h 150"/>
                <a:gd name="T40" fmla="*/ 0 w 645"/>
                <a:gd name="T41" fmla="*/ 75 h 150"/>
                <a:gd name="T42" fmla="*/ 3 w 645"/>
                <a:gd name="T43" fmla="*/ 55 h 150"/>
                <a:gd name="T44" fmla="*/ 11 w 645"/>
                <a:gd name="T45" fmla="*/ 37 h 150"/>
                <a:gd name="T46" fmla="*/ 22 w 645"/>
                <a:gd name="T47" fmla="*/ 22 h 150"/>
                <a:gd name="T48" fmla="*/ 37 w 645"/>
                <a:gd name="T49" fmla="*/ 9 h 150"/>
                <a:gd name="T50" fmla="*/ 55 w 645"/>
                <a:gd name="T51" fmla="*/ 3 h 150"/>
                <a:gd name="T52" fmla="*/ 75 w 645"/>
                <a:gd name="T5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5" h="150">
                  <a:moveTo>
                    <a:pt x="75" y="0"/>
                  </a:moveTo>
                  <a:lnTo>
                    <a:pt x="569" y="0"/>
                  </a:lnTo>
                  <a:lnTo>
                    <a:pt x="589" y="3"/>
                  </a:lnTo>
                  <a:lnTo>
                    <a:pt x="607" y="9"/>
                  </a:lnTo>
                  <a:lnTo>
                    <a:pt x="622" y="22"/>
                  </a:lnTo>
                  <a:lnTo>
                    <a:pt x="635" y="37"/>
                  </a:lnTo>
                  <a:lnTo>
                    <a:pt x="642" y="55"/>
                  </a:lnTo>
                  <a:lnTo>
                    <a:pt x="645" y="75"/>
                  </a:lnTo>
                  <a:lnTo>
                    <a:pt x="642" y="95"/>
                  </a:lnTo>
                  <a:lnTo>
                    <a:pt x="635" y="112"/>
                  </a:lnTo>
                  <a:lnTo>
                    <a:pt x="622" y="128"/>
                  </a:lnTo>
                  <a:lnTo>
                    <a:pt x="607" y="139"/>
                  </a:lnTo>
                  <a:lnTo>
                    <a:pt x="589" y="147"/>
                  </a:lnTo>
                  <a:lnTo>
                    <a:pt x="569" y="150"/>
                  </a:lnTo>
                  <a:lnTo>
                    <a:pt x="75" y="150"/>
                  </a:lnTo>
                  <a:lnTo>
                    <a:pt x="55" y="147"/>
                  </a:lnTo>
                  <a:lnTo>
                    <a:pt x="37" y="139"/>
                  </a:lnTo>
                  <a:lnTo>
                    <a:pt x="22" y="128"/>
                  </a:lnTo>
                  <a:lnTo>
                    <a:pt x="11" y="112"/>
                  </a:lnTo>
                  <a:lnTo>
                    <a:pt x="3" y="95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343">
              <a:extLst>
                <a:ext uri="{FF2B5EF4-FFF2-40B4-BE49-F238E27FC236}">
                  <a16:creationId xmlns:a16="http://schemas.microsoft.com/office/drawing/2014/main" id="{75184B2B-893C-417F-81C5-71FAA537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5" name="Freeform 344">
              <a:extLst>
                <a:ext uri="{FF2B5EF4-FFF2-40B4-BE49-F238E27FC236}">
                  <a16:creationId xmlns:a16="http://schemas.microsoft.com/office/drawing/2014/main" id="{CB670728-0AB5-40BB-8860-9ECD887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6" name="Freeform 345">
              <a:extLst>
                <a:ext uri="{FF2B5EF4-FFF2-40B4-BE49-F238E27FC236}">
                  <a16:creationId xmlns:a16="http://schemas.microsoft.com/office/drawing/2014/main" id="{D916AA06-D1EF-4336-95D3-7029E72F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8" name="Freeform 346">
              <a:extLst>
                <a:ext uri="{FF2B5EF4-FFF2-40B4-BE49-F238E27FC236}">
                  <a16:creationId xmlns:a16="http://schemas.microsoft.com/office/drawing/2014/main" id="{F282516B-9801-464B-9BCC-ACB66DA87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30B0151-5792-49D4-A056-CA8647C14DB4}"/>
              </a:ext>
            </a:extLst>
          </p:cNvPr>
          <p:cNvSpPr txBox="1"/>
          <p:nvPr/>
        </p:nvSpPr>
        <p:spPr>
          <a:xfrm>
            <a:off x="2155623" y="3856305"/>
            <a:ext cx="227268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Access Network (RAN)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322017-84DF-4EF8-9E74-9F22B4258418}"/>
              </a:ext>
            </a:extLst>
          </p:cNvPr>
          <p:cNvSpPr/>
          <p:nvPr/>
        </p:nvSpPr>
        <p:spPr>
          <a:xfrm>
            <a:off x="3370817" y="2335547"/>
            <a:ext cx="958537" cy="446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961F0-44CE-4686-A082-E7B2056618E3}"/>
              </a:ext>
            </a:extLst>
          </p:cNvPr>
          <p:cNvCxnSpPr>
            <a:endCxn id="6" idx="1"/>
          </p:cNvCxnSpPr>
          <p:nvPr/>
        </p:nvCxnSpPr>
        <p:spPr>
          <a:xfrm>
            <a:off x="2896639" y="2185060"/>
            <a:ext cx="474178" cy="37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7211C-E2BF-40A0-A4AF-48ADDBD01708}"/>
              </a:ext>
            </a:extLst>
          </p:cNvPr>
          <p:cNvCxnSpPr>
            <a:cxnSpLocks/>
          </p:cNvCxnSpPr>
          <p:nvPr/>
        </p:nvCxnSpPr>
        <p:spPr>
          <a:xfrm flipV="1">
            <a:off x="2854140" y="2571750"/>
            <a:ext cx="508214" cy="113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938EF2-6B41-4F78-9164-D650FCF0D399}"/>
              </a:ext>
            </a:extLst>
          </p:cNvPr>
          <p:cNvCxnSpPr>
            <a:stCxn id="85" idx="1"/>
            <a:endCxn id="6" idx="1"/>
          </p:cNvCxnSpPr>
          <p:nvPr/>
        </p:nvCxnSpPr>
        <p:spPr>
          <a:xfrm flipV="1">
            <a:off x="2825297" y="2558980"/>
            <a:ext cx="545520" cy="79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FD72B90-10F7-47EF-B52D-90FA3B78852A}"/>
              </a:ext>
            </a:extLst>
          </p:cNvPr>
          <p:cNvSpPr txBox="1"/>
          <p:nvPr/>
        </p:nvSpPr>
        <p:spPr>
          <a:xfrm>
            <a:off x="4838657" y="3864815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E7D83D-A5B8-4C0B-8DD9-6A43F3AFA922}"/>
              </a:ext>
            </a:extLst>
          </p:cNvPr>
          <p:cNvGrpSpPr/>
          <p:nvPr/>
        </p:nvGrpSpPr>
        <p:grpSpPr>
          <a:xfrm>
            <a:off x="4838011" y="2130132"/>
            <a:ext cx="2147352" cy="852362"/>
            <a:chOff x="5235157" y="1860844"/>
            <a:chExt cx="2127418" cy="123142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91B4914-6DD8-46DC-9AAD-876C827EEFC2}"/>
                </a:ext>
              </a:extLst>
            </p:cNvPr>
            <p:cNvGrpSpPr/>
            <p:nvPr/>
          </p:nvGrpSpPr>
          <p:grpSpPr>
            <a:xfrm>
              <a:off x="5366828" y="1931997"/>
              <a:ext cx="1754941" cy="1020339"/>
              <a:chOff x="10265729" y="1416780"/>
              <a:chExt cx="2941708" cy="157261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D4E431B-2516-4C08-8F26-E26E652DF7A7}"/>
                  </a:ext>
                </a:extLst>
              </p:cNvPr>
              <p:cNvSpPr/>
              <p:nvPr/>
            </p:nvSpPr>
            <p:spPr>
              <a:xfrm>
                <a:off x="11290544" y="1976645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NEF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54F3035B-277E-4D27-ACE2-B45020797742}"/>
                  </a:ext>
                </a:extLst>
              </p:cNvPr>
              <p:cNvSpPr/>
              <p:nvPr/>
            </p:nvSpPr>
            <p:spPr>
              <a:xfrm>
                <a:off x="10265729" y="1423874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NRF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B2EB4E1-8BD2-44BC-B246-6047A219CC96}"/>
                  </a:ext>
                </a:extLst>
              </p:cNvPr>
              <p:cNvSpPr/>
              <p:nvPr/>
            </p:nvSpPr>
            <p:spPr>
              <a:xfrm>
                <a:off x="11295190" y="2514803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PCF</a:t>
                </a: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C89129F-2F8E-4A49-9DB8-8DC262C1A4B4}"/>
                  </a:ext>
                </a:extLst>
              </p:cNvPr>
              <p:cNvSpPr/>
              <p:nvPr/>
            </p:nvSpPr>
            <p:spPr>
              <a:xfrm>
                <a:off x="10265729" y="1994308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07C92AD7-AA56-488B-B848-FB2E79DDD65F}"/>
                  </a:ext>
                </a:extLst>
              </p:cNvPr>
              <p:cNvSpPr/>
              <p:nvPr/>
            </p:nvSpPr>
            <p:spPr>
              <a:xfrm>
                <a:off x="12293037" y="1423942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8FFA2D63-A901-4880-82EE-942CF66670C2}"/>
                  </a:ext>
                </a:extLst>
              </p:cNvPr>
              <p:cNvSpPr/>
              <p:nvPr/>
            </p:nvSpPr>
            <p:spPr>
              <a:xfrm>
                <a:off x="12293037" y="1962100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AC63FDD4-F282-4E7B-BE32-8BD6877277C6}"/>
                  </a:ext>
                </a:extLst>
              </p:cNvPr>
              <p:cNvSpPr/>
              <p:nvPr/>
            </p:nvSpPr>
            <p:spPr>
              <a:xfrm>
                <a:off x="10265729" y="2531688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SMF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635D51E6-C22B-416F-9E52-5CBED7E95503}"/>
                  </a:ext>
                </a:extLst>
              </p:cNvPr>
              <p:cNvSpPr/>
              <p:nvPr/>
            </p:nvSpPr>
            <p:spPr>
              <a:xfrm>
                <a:off x="11290544" y="1416780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NSSF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24351D-9514-4BD7-971F-F687ABF0A4D3}"/>
                </a:ext>
              </a:extLst>
            </p:cNvPr>
            <p:cNvSpPr/>
            <p:nvPr/>
          </p:nvSpPr>
          <p:spPr>
            <a:xfrm>
              <a:off x="5235157" y="1860844"/>
              <a:ext cx="2127418" cy="123142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5A73D-835C-499E-85B2-42F3ABFA70FB}"/>
              </a:ext>
            </a:extLst>
          </p:cNvPr>
          <p:cNvCxnSpPr>
            <a:stCxn id="6" idx="3"/>
            <a:endCxn id="165" idx="1"/>
          </p:cNvCxnSpPr>
          <p:nvPr/>
        </p:nvCxnSpPr>
        <p:spPr>
          <a:xfrm flipV="1">
            <a:off x="4329354" y="2556313"/>
            <a:ext cx="508657" cy="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2C35DD1-1E9B-4E6E-8FCA-684D41708B2B}"/>
              </a:ext>
            </a:extLst>
          </p:cNvPr>
          <p:cNvSpPr txBox="1"/>
          <p:nvPr/>
        </p:nvSpPr>
        <p:spPr>
          <a:xfrm>
            <a:off x="7239348" y="3866010"/>
            <a:ext cx="16513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 Network </a:t>
            </a:r>
          </a:p>
        </p:txBody>
      </p:sp>
      <p:sp>
        <p:nvSpPr>
          <p:cNvPr id="168" name="Freeform 95">
            <a:extLst>
              <a:ext uri="{FF2B5EF4-FFF2-40B4-BE49-F238E27FC236}">
                <a16:creationId xmlns:a16="http://schemas.microsoft.com/office/drawing/2014/main" id="{D834582E-12E0-42D9-8101-8AA03737FC7A}"/>
              </a:ext>
            </a:extLst>
          </p:cNvPr>
          <p:cNvSpPr>
            <a:spLocks noEditPoints="1"/>
          </p:cNvSpPr>
          <p:nvPr/>
        </p:nvSpPr>
        <p:spPr bwMode="auto">
          <a:xfrm>
            <a:off x="7752763" y="2241768"/>
            <a:ext cx="686421" cy="641229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20605E-C57C-462F-A4E8-08A4D06EEBED}"/>
              </a:ext>
            </a:extLst>
          </p:cNvPr>
          <p:cNvSpPr/>
          <p:nvPr/>
        </p:nvSpPr>
        <p:spPr>
          <a:xfrm>
            <a:off x="3763789" y="1502562"/>
            <a:ext cx="1656773" cy="4070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8368F-9453-4264-9F80-446F1B1C29B9}"/>
              </a:ext>
            </a:extLst>
          </p:cNvPr>
          <p:cNvCxnSpPr>
            <a:cxnSpLocks/>
          </p:cNvCxnSpPr>
          <p:nvPr/>
        </p:nvCxnSpPr>
        <p:spPr>
          <a:xfrm flipV="1">
            <a:off x="6985363" y="2566538"/>
            <a:ext cx="790990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14356B-56AE-49A4-9E3A-8EAD800B0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420562" y="1706075"/>
            <a:ext cx="2645367" cy="535693"/>
          </a:xfrm>
          <a:prstGeom prst="bentConnector3">
            <a:avLst>
              <a:gd name="adj1" fmla="val 100604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923870" y="985111"/>
            <a:ext cx="810968" cy="407025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AF614-324F-48D7-B416-A1FE2FC4779A}"/>
              </a:ext>
            </a:extLst>
          </p:cNvPr>
          <p:cNvCxnSpPr/>
          <p:nvPr/>
        </p:nvCxnSpPr>
        <p:spPr>
          <a:xfrm flipV="1">
            <a:off x="3912420" y="1909586"/>
            <a:ext cx="11450" cy="3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E9F12D-4D6E-4AC1-82AE-7B04E47B5D76}"/>
              </a:ext>
            </a:extLst>
          </p:cNvPr>
          <p:cNvCxnSpPr>
            <a:stCxn id="26" idx="3"/>
            <a:endCxn id="165" idx="0"/>
          </p:cNvCxnSpPr>
          <p:nvPr/>
        </p:nvCxnSpPr>
        <p:spPr>
          <a:xfrm>
            <a:off x="5420562" y="1706075"/>
            <a:ext cx="491125" cy="424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51">
            <a:extLst>
              <a:ext uri="{FF2B5EF4-FFF2-40B4-BE49-F238E27FC236}">
                <a16:creationId xmlns:a16="http://schemas.microsoft.com/office/drawing/2014/main" id="{D6D9CDB1-04B8-4710-9307-85A704147384}"/>
              </a:ext>
            </a:extLst>
          </p:cNvPr>
          <p:cNvSpPr>
            <a:spLocks noEditPoints="1"/>
          </p:cNvSpPr>
          <p:nvPr/>
        </p:nvSpPr>
        <p:spPr bwMode="auto">
          <a:xfrm>
            <a:off x="385316" y="2361633"/>
            <a:ext cx="505216" cy="417961"/>
          </a:xfrm>
          <a:custGeom>
            <a:avLst/>
            <a:gdLst>
              <a:gd name="T0" fmla="*/ 1613 w 3750"/>
              <a:gd name="T1" fmla="*/ 2844 h 3108"/>
              <a:gd name="T2" fmla="*/ 2171 w 3750"/>
              <a:gd name="T3" fmla="*/ 2883 h 3108"/>
              <a:gd name="T4" fmla="*/ 2184 w 3750"/>
              <a:gd name="T5" fmla="*/ 2315 h 3108"/>
              <a:gd name="T6" fmla="*/ 2893 w 3750"/>
              <a:gd name="T7" fmla="*/ 2222 h 3108"/>
              <a:gd name="T8" fmla="*/ 2907 w 3750"/>
              <a:gd name="T9" fmla="*/ 2615 h 3108"/>
              <a:gd name="T10" fmla="*/ 3288 w 3750"/>
              <a:gd name="T11" fmla="*/ 2575 h 3108"/>
              <a:gd name="T12" fmla="*/ 2924 w 3750"/>
              <a:gd name="T13" fmla="*/ 2210 h 3108"/>
              <a:gd name="T14" fmla="*/ 460 w 3750"/>
              <a:gd name="T15" fmla="*/ 2575 h 3108"/>
              <a:gd name="T16" fmla="*/ 841 w 3750"/>
              <a:gd name="T17" fmla="*/ 2615 h 3108"/>
              <a:gd name="T18" fmla="*/ 855 w 3750"/>
              <a:gd name="T19" fmla="*/ 2222 h 3108"/>
              <a:gd name="T20" fmla="*/ 2893 w 3750"/>
              <a:gd name="T21" fmla="*/ 1677 h 3108"/>
              <a:gd name="T22" fmla="*/ 2907 w 3750"/>
              <a:gd name="T23" fmla="*/ 2069 h 3108"/>
              <a:gd name="T24" fmla="*/ 3288 w 3750"/>
              <a:gd name="T25" fmla="*/ 2029 h 3108"/>
              <a:gd name="T26" fmla="*/ 2924 w 3750"/>
              <a:gd name="T27" fmla="*/ 1665 h 3108"/>
              <a:gd name="T28" fmla="*/ 460 w 3750"/>
              <a:gd name="T29" fmla="*/ 2029 h 3108"/>
              <a:gd name="T30" fmla="*/ 841 w 3750"/>
              <a:gd name="T31" fmla="*/ 2069 h 3108"/>
              <a:gd name="T32" fmla="*/ 855 w 3750"/>
              <a:gd name="T33" fmla="*/ 1677 h 3108"/>
              <a:gd name="T34" fmla="*/ 2076 w 3750"/>
              <a:gd name="T35" fmla="*/ 1667 h 3108"/>
              <a:gd name="T36" fmla="*/ 2090 w 3750"/>
              <a:gd name="T37" fmla="*/ 2059 h 3108"/>
              <a:gd name="T38" fmla="*/ 2471 w 3750"/>
              <a:gd name="T39" fmla="*/ 2020 h 3108"/>
              <a:gd name="T40" fmla="*/ 2107 w 3750"/>
              <a:gd name="T41" fmla="*/ 1654 h 3108"/>
              <a:gd name="T42" fmla="*/ 1332 w 3750"/>
              <a:gd name="T43" fmla="*/ 2020 h 3108"/>
              <a:gd name="T44" fmla="*/ 1713 w 3750"/>
              <a:gd name="T45" fmla="*/ 2059 h 3108"/>
              <a:gd name="T46" fmla="*/ 1726 w 3750"/>
              <a:gd name="T47" fmla="*/ 1667 h 3108"/>
              <a:gd name="T48" fmla="*/ 2076 w 3750"/>
              <a:gd name="T49" fmla="*/ 1121 h 3108"/>
              <a:gd name="T50" fmla="*/ 2090 w 3750"/>
              <a:gd name="T51" fmla="*/ 1514 h 3108"/>
              <a:gd name="T52" fmla="*/ 2471 w 3750"/>
              <a:gd name="T53" fmla="*/ 1474 h 3108"/>
              <a:gd name="T54" fmla="*/ 2107 w 3750"/>
              <a:gd name="T55" fmla="*/ 1109 h 3108"/>
              <a:gd name="T56" fmla="*/ 1332 w 3750"/>
              <a:gd name="T57" fmla="*/ 1474 h 3108"/>
              <a:gd name="T58" fmla="*/ 1713 w 3750"/>
              <a:gd name="T59" fmla="*/ 1514 h 3108"/>
              <a:gd name="T60" fmla="*/ 1726 w 3750"/>
              <a:gd name="T61" fmla="*/ 1121 h 3108"/>
              <a:gd name="T62" fmla="*/ 2893 w 3750"/>
              <a:gd name="T63" fmla="*/ 1112 h 3108"/>
              <a:gd name="T64" fmla="*/ 2907 w 3750"/>
              <a:gd name="T65" fmla="*/ 1504 h 3108"/>
              <a:gd name="T66" fmla="*/ 3288 w 3750"/>
              <a:gd name="T67" fmla="*/ 1465 h 3108"/>
              <a:gd name="T68" fmla="*/ 2924 w 3750"/>
              <a:gd name="T69" fmla="*/ 1099 h 3108"/>
              <a:gd name="T70" fmla="*/ 460 w 3750"/>
              <a:gd name="T71" fmla="*/ 1465 h 3108"/>
              <a:gd name="T72" fmla="*/ 841 w 3750"/>
              <a:gd name="T73" fmla="*/ 1504 h 3108"/>
              <a:gd name="T74" fmla="*/ 855 w 3750"/>
              <a:gd name="T75" fmla="*/ 1112 h 3108"/>
              <a:gd name="T76" fmla="*/ 2076 w 3750"/>
              <a:gd name="T77" fmla="*/ 557 h 3108"/>
              <a:gd name="T78" fmla="*/ 2090 w 3750"/>
              <a:gd name="T79" fmla="*/ 949 h 3108"/>
              <a:gd name="T80" fmla="*/ 2471 w 3750"/>
              <a:gd name="T81" fmla="*/ 909 h 3108"/>
              <a:gd name="T82" fmla="*/ 2107 w 3750"/>
              <a:gd name="T83" fmla="*/ 544 h 3108"/>
              <a:gd name="T84" fmla="*/ 1332 w 3750"/>
              <a:gd name="T85" fmla="*/ 909 h 3108"/>
              <a:gd name="T86" fmla="*/ 1713 w 3750"/>
              <a:gd name="T87" fmla="*/ 949 h 3108"/>
              <a:gd name="T88" fmla="*/ 1726 w 3750"/>
              <a:gd name="T89" fmla="*/ 557 h 3108"/>
              <a:gd name="T90" fmla="*/ 2787 w 3750"/>
              <a:gd name="T91" fmla="*/ 2 h 3108"/>
              <a:gd name="T92" fmla="*/ 2820 w 3750"/>
              <a:gd name="T93" fmla="*/ 165 h 3108"/>
              <a:gd name="T94" fmla="*/ 2761 w 3750"/>
              <a:gd name="T95" fmla="*/ 204 h 3108"/>
              <a:gd name="T96" fmla="*/ 2754 w 3750"/>
              <a:gd name="T97" fmla="*/ 620 h 3108"/>
              <a:gd name="T98" fmla="*/ 2779 w 3750"/>
              <a:gd name="T99" fmla="*/ 645 h 3108"/>
              <a:gd name="T100" fmla="*/ 3621 w 3750"/>
              <a:gd name="T101" fmla="*/ 716 h 3108"/>
              <a:gd name="T102" fmla="*/ 3629 w 3750"/>
              <a:gd name="T103" fmla="*/ 2878 h 3108"/>
              <a:gd name="T104" fmla="*/ 3728 w 3750"/>
              <a:gd name="T105" fmla="*/ 2899 h 3108"/>
              <a:gd name="T106" fmla="*/ 3739 w 3750"/>
              <a:gd name="T107" fmla="*/ 3087 h 3108"/>
              <a:gd name="T108" fmla="*/ 22 w 3750"/>
              <a:gd name="T109" fmla="*/ 3098 h 3108"/>
              <a:gd name="T110" fmla="*/ 10 w 3750"/>
              <a:gd name="T111" fmla="*/ 2912 h 3108"/>
              <a:gd name="T112" fmla="*/ 112 w 3750"/>
              <a:gd name="T113" fmla="*/ 2887 h 3108"/>
              <a:gd name="T114" fmla="*/ 137 w 3750"/>
              <a:gd name="T115" fmla="*/ 693 h 3108"/>
              <a:gd name="T116" fmla="*/ 1037 w 3750"/>
              <a:gd name="T117" fmla="*/ 643 h 3108"/>
              <a:gd name="T118" fmla="*/ 1048 w 3750"/>
              <a:gd name="T119" fmla="*/ 610 h 3108"/>
              <a:gd name="T120" fmla="*/ 1046 w 3750"/>
              <a:gd name="T121" fmla="*/ 209 h 3108"/>
              <a:gd name="T122" fmla="*/ 1002 w 3750"/>
              <a:gd name="T123" fmla="*/ 193 h 3108"/>
              <a:gd name="T124" fmla="*/ 989 w 3750"/>
              <a:gd name="T125" fmla="*/ 21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0" h="3108">
                <a:moveTo>
                  <a:pt x="1657" y="2302"/>
                </a:moveTo>
                <a:lnTo>
                  <a:pt x="1640" y="2305"/>
                </a:lnTo>
                <a:lnTo>
                  <a:pt x="1626" y="2315"/>
                </a:lnTo>
                <a:lnTo>
                  <a:pt x="1617" y="2328"/>
                </a:lnTo>
                <a:lnTo>
                  <a:pt x="1613" y="2345"/>
                </a:lnTo>
                <a:lnTo>
                  <a:pt x="1613" y="2844"/>
                </a:lnTo>
                <a:lnTo>
                  <a:pt x="1617" y="2860"/>
                </a:lnTo>
                <a:lnTo>
                  <a:pt x="1626" y="2874"/>
                </a:lnTo>
                <a:lnTo>
                  <a:pt x="1640" y="2883"/>
                </a:lnTo>
                <a:lnTo>
                  <a:pt x="1657" y="2887"/>
                </a:lnTo>
                <a:lnTo>
                  <a:pt x="2155" y="2887"/>
                </a:lnTo>
                <a:lnTo>
                  <a:pt x="2171" y="2883"/>
                </a:lnTo>
                <a:lnTo>
                  <a:pt x="2184" y="2874"/>
                </a:lnTo>
                <a:lnTo>
                  <a:pt x="2193" y="2860"/>
                </a:lnTo>
                <a:lnTo>
                  <a:pt x="2197" y="2844"/>
                </a:lnTo>
                <a:lnTo>
                  <a:pt x="2197" y="2345"/>
                </a:lnTo>
                <a:lnTo>
                  <a:pt x="2193" y="2328"/>
                </a:lnTo>
                <a:lnTo>
                  <a:pt x="2184" y="2315"/>
                </a:lnTo>
                <a:lnTo>
                  <a:pt x="2171" y="2305"/>
                </a:lnTo>
                <a:lnTo>
                  <a:pt x="2155" y="2302"/>
                </a:lnTo>
                <a:lnTo>
                  <a:pt x="1657" y="2302"/>
                </a:lnTo>
                <a:close/>
                <a:moveTo>
                  <a:pt x="2924" y="2210"/>
                </a:moveTo>
                <a:lnTo>
                  <a:pt x="2907" y="2213"/>
                </a:lnTo>
                <a:lnTo>
                  <a:pt x="2893" y="2222"/>
                </a:lnTo>
                <a:lnTo>
                  <a:pt x="2884" y="2236"/>
                </a:lnTo>
                <a:lnTo>
                  <a:pt x="2880" y="2253"/>
                </a:lnTo>
                <a:lnTo>
                  <a:pt x="2880" y="2575"/>
                </a:lnTo>
                <a:lnTo>
                  <a:pt x="2884" y="2592"/>
                </a:lnTo>
                <a:lnTo>
                  <a:pt x="2893" y="2605"/>
                </a:lnTo>
                <a:lnTo>
                  <a:pt x="2907" y="2615"/>
                </a:lnTo>
                <a:lnTo>
                  <a:pt x="2924" y="2618"/>
                </a:lnTo>
                <a:lnTo>
                  <a:pt x="3245" y="2618"/>
                </a:lnTo>
                <a:lnTo>
                  <a:pt x="3262" y="2615"/>
                </a:lnTo>
                <a:lnTo>
                  <a:pt x="3276" y="2605"/>
                </a:lnTo>
                <a:lnTo>
                  <a:pt x="3285" y="2592"/>
                </a:lnTo>
                <a:lnTo>
                  <a:pt x="3288" y="2575"/>
                </a:lnTo>
                <a:lnTo>
                  <a:pt x="3288" y="2253"/>
                </a:lnTo>
                <a:lnTo>
                  <a:pt x="3285" y="2236"/>
                </a:lnTo>
                <a:lnTo>
                  <a:pt x="3276" y="2222"/>
                </a:lnTo>
                <a:lnTo>
                  <a:pt x="3262" y="2213"/>
                </a:lnTo>
                <a:lnTo>
                  <a:pt x="3245" y="2210"/>
                </a:lnTo>
                <a:lnTo>
                  <a:pt x="2924" y="2210"/>
                </a:lnTo>
                <a:close/>
                <a:moveTo>
                  <a:pt x="502" y="2210"/>
                </a:moveTo>
                <a:lnTo>
                  <a:pt x="487" y="2213"/>
                </a:lnTo>
                <a:lnTo>
                  <a:pt x="473" y="2222"/>
                </a:lnTo>
                <a:lnTo>
                  <a:pt x="463" y="2236"/>
                </a:lnTo>
                <a:lnTo>
                  <a:pt x="460" y="2253"/>
                </a:lnTo>
                <a:lnTo>
                  <a:pt x="460" y="2575"/>
                </a:lnTo>
                <a:lnTo>
                  <a:pt x="463" y="2592"/>
                </a:lnTo>
                <a:lnTo>
                  <a:pt x="473" y="2605"/>
                </a:lnTo>
                <a:lnTo>
                  <a:pt x="487" y="2615"/>
                </a:lnTo>
                <a:lnTo>
                  <a:pt x="502" y="2618"/>
                </a:lnTo>
                <a:lnTo>
                  <a:pt x="824" y="2618"/>
                </a:lnTo>
                <a:lnTo>
                  <a:pt x="841" y="2615"/>
                </a:lnTo>
                <a:lnTo>
                  <a:pt x="855" y="2605"/>
                </a:lnTo>
                <a:lnTo>
                  <a:pt x="864" y="2592"/>
                </a:lnTo>
                <a:lnTo>
                  <a:pt x="867" y="2575"/>
                </a:lnTo>
                <a:lnTo>
                  <a:pt x="867" y="2253"/>
                </a:lnTo>
                <a:lnTo>
                  <a:pt x="864" y="2236"/>
                </a:lnTo>
                <a:lnTo>
                  <a:pt x="855" y="2222"/>
                </a:lnTo>
                <a:lnTo>
                  <a:pt x="841" y="2213"/>
                </a:lnTo>
                <a:lnTo>
                  <a:pt x="824" y="2210"/>
                </a:lnTo>
                <a:lnTo>
                  <a:pt x="502" y="2210"/>
                </a:lnTo>
                <a:close/>
                <a:moveTo>
                  <a:pt x="2924" y="1665"/>
                </a:moveTo>
                <a:lnTo>
                  <a:pt x="2907" y="1668"/>
                </a:lnTo>
                <a:lnTo>
                  <a:pt x="2893" y="1677"/>
                </a:lnTo>
                <a:lnTo>
                  <a:pt x="2884" y="1691"/>
                </a:lnTo>
                <a:lnTo>
                  <a:pt x="2880" y="1707"/>
                </a:lnTo>
                <a:lnTo>
                  <a:pt x="2880" y="2029"/>
                </a:lnTo>
                <a:lnTo>
                  <a:pt x="2884" y="2046"/>
                </a:lnTo>
                <a:lnTo>
                  <a:pt x="2893" y="2060"/>
                </a:lnTo>
                <a:lnTo>
                  <a:pt x="2907" y="2069"/>
                </a:lnTo>
                <a:lnTo>
                  <a:pt x="2924" y="2072"/>
                </a:lnTo>
                <a:lnTo>
                  <a:pt x="3245" y="2072"/>
                </a:lnTo>
                <a:lnTo>
                  <a:pt x="3262" y="2069"/>
                </a:lnTo>
                <a:lnTo>
                  <a:pt x="3276" y="2060"/>
                </a:lnTo>
                <a:lnTo>
                  <a:pt x="3285" y="2046"/>
                </a:lnTo>
                <a:lnTo>
                  <a:pt x="3288" y="2029"/>
                </a:lnTo>
                <a:lnTo>
                  <a:pt x="3288" y="1707"/>
                </a:lnTo>
                <a:lnTo>
                  <a:pt x="3285" y="1691"/>
                </a:lnTo>
                <a:lnTo>
                  <a:pt x="3276" y="1677"/>
                </a:lnTo>
                <a:lnTo>
                  <a:pt x="3262" y="1668"/>
                </a:lnTo>
                <a:lnTo>
                  <a:pt x="3245" y="1665"/>
                </a:lnTo>
                <a:lnTo>
                  <a:pt x="2924" y="1665"/>
                </a:lnTo>
                <a:close/>
                <a:moveTo>
                  <a:pt x="502" y="1665"/>
                </a:moveTo>
                <a:lnTo>
                  <a:pt x="487" y="1668"/>
                </a:lnTo>
                <a:lnTo>
                  <a:pt x="473" y="1677"/>
                </a:lnTo>
                <a:lnTo>
                  <a:pt x="463" y="1691"/>
                </a:lnTo>
                <a:lnTo>
                  <a:pt x="460" y="1707"/>
                </a:lnTo>
                <a:lnTo>
                  <a:pt x="460" y="2029"/>
                </a:lnTo>
                <a:lnTo>
                  <a:pt x="463" y="2046"/>
                </a:lnTo>
                <a:lnTo>
                  <a:pt x="473" y="2060"/>
                </a:lnTo>
                <a:lnTo>
                  <a:pt x="487" y="2069"/>
                </a:lnTo>
                <a:lnTo>
                  <a:pt x="502" y="2072"/>
                </a:lnTo>
                <a:lnTo>
                  <a:pt x="824" y="2072"/>
                </a:lnTo>
                <a:lnTo>
                  <a:pt x="841" y="2069"/>
                </a:lnTo>
                <a:lnTo>
                  <a:pt x="855" y="2060"/>
                </a:lnTo>
                <a:lnTo>
                  <a:pt x="864" y="2046"/>
                </a:lnTo>
                <a:lnTo>
                  <a:pt x="867" y="2029"/>
                </a:lnTo>
                <a:lnTo>
                  <a:pt x="867" y="1707"/>
                </a:lnTo>
                <a:lnTo>
                  <a:pt x="864" y="1691"/>
                </a:lnTo>
                <a:lnTo>
                  <a:pt x="855" y="1677"/>
                </a:lnTo>
                <a:lnTo>
                  <a:pt x="841" y="1668"/>
                </a:lnTo>
                <a:lnTo>
                  <a:pt x="824" y="1665"/>
                </a:lnTo>
                <a:lnTo>
                  <a:pt x="502" y="1665"/>
                </a:lnTo>
                <a:close/>
                <a:moveTo>
                  <a:pt x="2107" y="1654"/>
                </a:moveTo>
                <a:lnTo>
                  <a:pt x="2090" y="1658"/>
                </a:lnTo>
                <a:lnTo>
                  <a:pt x="2076" y="1667"/>
                </a:lnTo>
                <a:lnTo>
                  <a:pt x="2067" y="1681"/>
                </a:lnTo>
                <a:lnTo>
                  <a:pt x="2063" y="1698"/>
                </a:lnTo>
                <a:lnTo>
                  <a:pt x="2063" y="2020"/>
                </a:lnTo>
                <a:lnTo>
                  <a:pt x="2067" y="2036"/>
                </a:lnTo>
                <a:lnTo>
                  <a:pt x="2076" y="2050"/>
                </a:lnTo>
                <a:lnTo>
                  <a:pt x="2090" y="2059"/>
                </a:lnTo>
                <a:lnTo>
                  <a:pt x="2107" y="2062"/>
                </a:lnTo>
                <a:lnTo>
                  <a:pt x="2428" y="2062"/>
                </a:lnTo>
                <a:lnTo>
                  <a:pt x="2445" y="2059"/>
                </a:lnTo>
                <a:lnTo>
                  <a:pt x="2458" y="2050"/>
                </a:lnTo>
                <a:lnTo>
                  <a:pt x="2468" y="2036"/>
                </a:lnTo>
                <a:lnTo>
                  <a:pt x="2471" y="2020"/>
                </a:lnTo>
                <a:lnTo>
                  <a:pt x="2471" y="1698"/>
                </a:lnTo>
                <a:lnTo>
                  <a:pt x="2468" y="1681"/>
                </a:lnTo>
                <a:lnTo>
                  <a:pt x="2458" y="1667"/>
                </a:lnTo>
                <a:lnTo>
                  <a:pt x="2445" y="1658"/>
                </a:lnTo>
                <a:lnTo>
                  <a:pt x="2428" y="1654"/>
                </a:lnTo>
                <a:lnTo>
                  <a:pt x="2107" y="1654"/>
                </a:lnTo>
                <a:close/>
                <a:moveTo>
                  <a:pt x="1375" y="1654"/>
                </a:moveTo>
                <a:lnTo>
                  <a:pt x="1358" y="1658"/>
                </a:lnTo>
                <a:lnTo>
                  <a:pt x="1344" y="1667"/>
                </a:lnTo>
                <a:lnTo>
                  <a:pt x="1335" y="1681"/>
                </a:lnTo>
                <a:lnTo>
                  <a:pt x="1332" y="1698"/>
                </a:lnTo>
                <a:lnTo>
                  <a:pt x="1332" y="2020"/>
                </a:lnTo>
                <a:lnTo>
                  <a:pt x="1335" y="2036"/>
                </a:lnTo>
                <a:lnTo>
                  <a:pt x="1344" y="2050"/>
                </a:lnTo>
                <a:lnTo>
                  <a:pt x="1358" y="2059"/>
                </a:lnTo>
                <a:lnTo>
                  <a:pt x="1375" y="2062"/>
                </a:lnTo>
                <a:lnTo>
                  <a:pt x="1697" y="2062"/>
                </a:lnTo>
                <a:lnTo>
                  <a:pt x="1713" y="2059"/>
                </a:lnTo>
                <a:lnTo>
                  <a:pt x="1726" y="2050"/>
                </a:lnTo>
                <a:lnTo>
                  <a:pt x="1736" y="2036"/>
                </a:lnTo>
                <a:lnTo>
                  <a:pt x="1740" y="2020"/>
                </a:lnTo>
                <a:lnTo>
                  <a:pt x="1740" y="1698"/>
                </a:lnTo>
                <a:lnTo>
                  <a:pt x="1736" y="1681"/>
                </a:lnTo>
                <a:lnTo>
                  <a:pt x="1726" y="1667"/>
                </a:lnTo>
                <a:lnTo>
                  <a:pt x="1713" y="1658"/>
                </a:lnTo>
                <a:lnTo>
                  <a:pt x="1697" y="1654"/>
                </a:lnTo>
                <a:lnTo>
                  <a:pt x="1375" y="1654"/>
                </a:lnTo>
                <a:close/>
                <a:moveTo>
                  <a:pt x="2107" y="1109"/>
                </a:moveTo>
                <a:lnTo>
                  <a:pt x="2090" y="1112"/>
                </a:lnTo>
                <a:lnTo>
                  <a:pt x="2076" y="1121"/>
                </a:lnTo>
                <a:lnTo>
                  <a:pt x="2067" y="1135"/>
                </a:lnTo>
                <a:lnTo>
                  <a:pt x="2063" y="1152"/>
                </a:lnTo>
                <a:lnTo>
                  <a:pt x="2063" y="1474"/>
                </a:lnTo>
                <a:lnTo>
                  <a:pt x="2067" y="1491"/>
                </a:lnTo>
                <a:lnTo>
                  <a:pt x="2076" y="1505"/>
                </a:lnTo>
                <a:lnTo>
                  <a:pt x="2090" y="1514"/>
                </a:lnTo>
                <a:lnTo>
                  <a:pt x="2107" y="1517"/>
                </a:lnTo>
                <a:lnTo>
                  <a:pt x="2428" y="1517"/>
                </a:lnTo>
                <a:lnTo>
                  <a:pt x="2445" y="1514"/>
                </a:lnTo>
                <a:lnTo>
                  <a:pt x="2458" y="1505"/>
                </a:lnTo>
                <a:lnTo>
                  <a:pt x="2468" y="1491"/>
                </a:lnTo>
                <a:lnTo>
                  <a:pt x="2471" y="1474"/>
                </a:lnTo>
                <a:lnTo>
                  <a:pt x="2471" y="1152"/>
                </a:lnTo>
                <a:lnTo>
                  <a:pt x="2468" y="1135"/>
                </a:lnTo>
                <a:lnTo>
                  <a:pt x="2458" y="1121"/>
                </a:lnTo>
                <a:lnTo>
                  <a:pt x="2445" y="1112"/>
                </a:lnTo>
                <a:lnTo>
                  <a:pt x="2428" y="1109"/>
                </a:lnTo>
                <a:lnTo>
                  <a:pt x="2107" y="1109"/>
                </a:lnTo>
                <a:close/>
                <a:moveTo>
                  <a:pt x="1375" y="1109"/>
                </a:moveTo>
                <a:lnTo>
                  <a:pt x="1358" y="1112"/>
                </a:lnTo>
                <a:lnTo>
                  <a:pt x="1344" y="1121"/>
                </a:lnTo>
                <a:lnTo>
                  <a:pt x="1335" y="1135"/>
                </a:lnTo>
                <a:lnTo>
                  <a:pt x="1332" y="1152"/>
                </a:lnTo>
                <a:lnTo>
                  <a:pt x="1332" y="1474"/>
                </a:lnTo>
                <a:lnTo>
                  <a:pt x="1335" y="1491"/>
                </a:lnTo>
                <a:lnTo>
                  <a:pt x="1344" y="1505"/>
                </a:lnTo>
                <a:lnTo>
                  <a:pt x="1358" y="1514"/>
                </a:lnTo>
                <a:lnTo>
                  <a:pt x="1375" y="1517"/>
                </a:lnTo>
                <a:lnTo>
                  <a:pt x="1697" y="1517"/>
                </a:lnTo>
                <a:lnTo>
                  <a:pt x="1713" y="1514"/>
                </a:lnTo>
                <a:lnTo>
                  <a:pt x="1726" y="1505"/>
                </a:lnTo>
                <a:lnTo>
                  <a:pt x="1736" y="1491"/>
                </a:lnTo>
                <a:lnTo>
                  <a:pt x="1740" y="1474"/>
                </a:lnTo>
                <a:lnTo>
                  <a:pt x="1740" y="1152"/>
                </a:lnTo>
                <a:lnTo>
                  <a:pt x="1736" y="1135"/>
                </a:lnTo>
                <a:lnTo>
                  <a:pt x="1726" y="1121"/>
                </a:lnTo>
                <a:lnTo>
                  <a:pt x="1713" y="1112"/>
                </a:lnTo>
                <a:lnTo>
                  <a:pt x="1697" y="1109"/>
                </a:lnTo>
                <a:lnTo>
                  <a:pt x="1375" y="1109"/>
                </a:lnTo>
                <a:close/>
                <a:moveTo>
                  <a:pt x="2924" y="1099"/>
                </a:moveTo>
                <a:lnTo>
                  <a:pt x="2907" y="1103"/>
                </a:lnTo>
                <a:lnTo>
                  <a:pt x="2893" y="1112"/>
                </a:lnTo>
                <a:lnTo>
                  <a:pt x="2884" y="1126"/>
                </a:lnTo>
                <a:lnTo>
                  <a:pt x="2880" y="1142"/>
                </a:lnTo>
                <a:lnTo>
                  <a:pt x="2880" y="1465"/>
                </a:lnTo>
                <a:lnTo>
                  <a:pt x="2884" y="1481"/>
                </a:lnTo>
                <a:lnTo>
                  <a:pt x="2893" y="1495"/>
                </a:lnTo>
                <a:lnTo>
                  <a:pt x="2907" y="1504"/>
                </a:lnTo>
                <a:lnTo>
                  <a:pt x="2924" y="1507"/>
                </a:lnTo>
                <a:lnTo>
                  <a:pt x="3245" y="1507"/>
                </a:lnTo>
                <a:lnTo>
                  <a:pt x="3262" y="1504"/>
                </a:lnTo>
                <a:lnTo>
                  <a:pt x="3276" y="1495"/>
                </a:lnTo>
                <a:lnTo>
                  <a:pt x="3285" y="1481"/>
                </a:lnTo>
                <a:lnTo>
                  <a:pt x="3288" y="1465"/>
                </a:lnTo>
                <a:lnTo>
                  <a:pt x="3288" y="1142"/>
                </a:lnTo>
                <a:lnTo>
                  <a:pt x="3285" y="1126"/>
                </a:lnTo>
                <a:lnTo>
                  <a:pt x="3276" y="1112"/>
                </a:lnTo>
                <a:lnTo>
                  <a:pt x="3262" y="1103"/>
                </a:lnTo>
                <a:lnTo>
                  <a:pt x="3245" y="1099"/>
                </a:lnTo>
                <a:lnTo>
                  <a:pt x="2924" y="1099"/>
                </a:lnTo>
                <a:close/>
                <a:moveTo>
                  <a:pt x="502" y="1099"/>
                </a:moveTo>
                <a:lnTo>
                  <a:pt x="487" y="1103"/>
                </a:lnTo>
                <a:lnTo>
                  <a:pt x="473" y="1112"/>
                </a:lnTo>
                <a:lnTo>
                  <a:pt x="463" y="1126"/>
                </a:lnTo>
                <a:lnTo>
                  <a:pt x="460" y="1142"/>
                </a:lnTo>
                <a:lnTo>
                  <a:pt x="460" y="1465"/>
                </a:lnTo>
                <a:lnTo>
                  <a:pt x="463" y="1481"/>
                </a:lnTo>
                <a:lnTo>
                  <a:pt x="473" y="1495"/>
                </a:lnTo>
                <a:lnTo>
                  <a:pt x="487" y="1504"/>
                </a:lnTo>
                <a:lnTo>
                  <a:pt x="502" y="1507"/>
                </a:lnTo>
                <a:lnTo>
                  <a:pt x="824" y="1507"/>
                </a:lnTo>
                <a:lnTo>
                  <a:pt x="841" y="1504"/>
                </a:lnTo>
                <a:lnTo>
                  <a:pt x="855" y="1495"/>
                </a:lnTo>
                <a:lnTo>
                  <a:pt x="864" y="1481"/>
                </a:lnTo>
                <a:lnTo>
                  <a:pt x="867" y="1465"/>
                </a:lnTo>
                <a:lnTo>
                  <a:pt x="867" y="1142"/>
                </a:lnTo>
                <a:lnTo>
                  <a:pt x="864" y="1126"/>
                </a:lnTo>
                <a:lnTo>
                  <a:pt x="855" y="1112"/>
                </a:lnTo>
                <a:lnTo>
                  <a:pt x="841" y="1103"/>
                </a:lnTo>
                <a:lnTo>
                  <a:pt x="824" y="1099"/>
                </a:lnTo>
                <a:lnTo>
                  <a:pt x="502" y="1099"/>
                </a:lnTo>
                <a:close/>
                <a:moveTo>
                  <a:pt x="2107" y="544"/>
                </a:moveTo>
                <a:lnTo>
                  <a:pt x="2090" y="548"/>
                </a:lnTo>
                <a:lnTo>
                  <a:pt x="2076" y="557"/>
                </a:lnTo>
                <a:lnTo>
                  <a:pt x="2067" y="571"/>
                </a:lnTo>
                <a:lnTo>
                  <a:pt x="2063" y="587"/>
                </a:lnTo>
                <a:lnTo>
                  <a:pt x="2063" y="909"/>
                </a:lnTo>
                <a:lnTo>
                  <a:pt x="2067" y="926"/>
                </a:lnTo>
                <a:lnTo>
                  <a:pt x="2076" y="940"/>
                </a:lnTo>
                <a:lnTo>
                  <a:pt x="2090" y="949"/>
                </a:lnTo>
                <a:lnTo>
                  <a:pt x="2107" y="952"/>
                </a:lnTo>
                <a:lnTo>
                  <a:pt x="2428" y="952"/>
                </a:lnTo>
                <a:lnTo>
                  <a:pt x="2445" y="949"/>
                </a:lnTo>
                <a:lnTo>
                  <a:pt x="2458" y="940"/>
                </a:lnTo>
                <a:lnTo>
                  <a:pt x="2468" y="926"/>
                </a:lnTo>
                <a:lnTo>
                  <a:pt x="2471" y="909"/>
                </a:lnTo>
                <a:lnTo>
                  <a:pt x="2471" y="587"/>
                </a:lnTo>
                <a:lnTo>
                  <a:pt x="2468" y="571"/>
                </a:lnTo>
                <a:lnTo>
                  <a:pt x="2458" y="557"/>
                </a:lnTo>
                <a:lnTo>
                  <a:pt x="2445" y="548"/>
                </a:lnTo>
                <a:lnTo>
                  <a:pt x="2428" y="544"/>
                </a:lnTo>
                <a:lnTo>
                  <a:pt x="2107" y="544"/>
                </a:lnTo>
                <a:close/>
                <a:moveTo>
                  <a:pt x="1375" y="544"/>
                </a:moveTo>
                <a:lnTo>
                  <a:pt x="1358" y="548"/>
                </a:lnTo>
                <a:lnTo>
                  <a:pt x="1344" y="557"/>
                </a:lnTo>
                <a:lnTo>
                  <a:pt x="1335" y="571"/>
                </a:lnTo>
                <a:lnTo>
                  <a:pt x="1332" y="587"/>
                </a:lnTo>
                <a:lnTo>
                  <a:pt x="1332" y="909"/>
                </a:lnTo>
                <a:lnTo>
                  <a:pt x="1335" y="926"/>
                </a:lnTo>
                <a:lnTo>
                  <a:pt x="1344" y="940"/>
                </a:lnTo>
                <a:lnTo>
                  <a:pt x="1358" y="949"/>
                </a:lnTo>
                <a:lnTo>
                  <a:pt x="1375" y="952"/>
                </a:lnTo>
                <a:lnTo>
                  <a:pt x="1697" y="952"/>
                </a:lnTo>
                <a:lnTo>
                  <a:pt x="1713" y="949"/>
                </a:lnTo>
                <a:lnTo>
                  <a:pt x="1726" y="940"/>
                </a:lnTo>
                <a:lnTo>
                  <a:pt x="1736" y="926"/>
                </a:lnTo>
                <a:lnTo>
                  <a:pt x="1740" y="909"/>
                </a:lnTo>
                <a:lnTo>
                  <a:pt x="1740" y="587"/>
                </a:lnTo>
                <a:lnTo>
                  <a:pt x="1736" y="571"/>
                </a:lnTo>
                <a:lnTo>
                  <a:pt x="1726" y="557"/>
                </a:lnTo>
                <a:lnTo>
                  <a:pt x="1713" y="548"/>
                </a:lnTo>
                <a:lnTo>
                  <a:pt x="1697" y="544"/>
                </a:lnTo>
                <a:lnTo>
                  <a:pt x="1375" y="544"/>
                </a:lnTo>
                <a:close/>
                <a:moveTo>
                  <a:pt x="1032" y="0"/>
                </a:moveTo>
                <a:lnTo>
                  <a:pt x="2770" y="0"/>
                </a:lnTo>
                <a:lnTo>
                  <a:pt x="2787" y="2"/>
                </a:lnTo>
                <a:lnTo>
                  <a:pt x="2801" y="10"/>
                </a:lnTo>
                <a:lnTo>
                  <a:pt x="2813" y="21"/>
                </a:lnTo>
                <a:lnTo>
                  <a:pt x="2820" y="36"/>
                </a:lnTo>
                <a:lnTo>
                  <a:pt x="2823" y="53"/>
                </a:lnTo>
                <a:lnTo>
                  <a:pt x="2823" y="149"/>
                </a:lnTo>
                <a:lnTo>
                  <a:pt x="2820" y="165"/>
                </a:lnTo>
                <a:lnTo>
                  <a:pt x="2813" y="180"/>
                </a:lnTo>
                <a:lnTo>
                  <a:pt x="2801" y="193"/>
                </a:lnTo>
                <a:lnTo>
                  <a:pt x="2787" y="200"/>
                </a:lnTo>
                <a:lnTo>
                  <a:pt x="2770" y="203"/>
                </a:lnTo>
                <a:lnTo>
                  <a:pt x="2764" y="203"/>
                </a:lnTo>
                <a:lnTo>
                  <a:pt x="2761" y="204"/>
                </a:lnTo>
                <a:lnTo>
                  <a:pt x="2757" y="204"/>
                </a:lnTo>
                <a:lnTo>
                  <a:pt x="2756" y="206"/>
                </a:lnTo>
                <a:lnTo>
                  <a:pt x="2755" y="208"/>
                </a:lnTo>
                <a:lnTo>
                  <a:pt x="2754" y="210"/>
                </a:lnTo>
                <a:lnTo>
                  <a:pt x="2754" y="211"/>
                </a:lnTo>
                <a:lnTo>
                  <a:pt x="2754" y="620"/>
                </a:lnTo>
                <a:lnTo>
                  <a:pt x="2754" y="621"/>
                </a:lnTo>
                <a:lnTo>
                  <a:pt x="2754" y="626"/>
                </a:lnTo>
                <a:lnTo>
                  <a:pt x="2756" y="632"/>
                </a:lnTo>
                <a:lnTo>
                  <a:pt x="2761" y="638"/>
                </a:lnTo>
                <a:lnTo>
                  <a:pt x="2768" y="643"/>
                </a:lnTo>
                <a:lnTo>
                  <a:pt x="2779" y="645"/>
                </a:lnTo>
                <a:lnTo>
                  <a:pt x="3528" y="645"/>
                </a:lnTo>
                <a:lnTo>
                  <a:pt x="3553" y="648"/>
                </a:lnTo>
                <a:lnTo>
                  <a:pt x="3575" y="659"/>
                </a:lnTo>
                <a:lnTo>
                  <a:pt x="3596" y="673"/>
                </a:lnTo>
                <a:lnTo>
                  <a:pt x="3611" y="693"/>
                </a:lnTo>
                <a:lnTo>
                  <a:pt x="3621" y="716"/>
                </a:lnTo>
                <a:lnTo>
                  <a:pt x="3624" y="742"/>
                </a:lnTo>
                <a:lnTo>
                  <a:pt x="3624" y="2859"/>
                </a:lnTo>
                <a:lnTo>
                  <a:pt x="3624" y="2860"/>
                </a:lnTo>
                <a:lnTo>
                  <a:pt x="3624" y="2865"/>
                </a:lnTo>
                <a:lnTo>
                  <a:pt x="3626" y="2871"/>
                </a:lnTo>
                <a:lnTo>
                  <a:pt x="3629" y="2878"/>
                </a:lnTo>
                <a:lnTo>
                  <a:pt x="3634" y="2883"/>
                </a:lnTo>
                <a:lnTo>
                  <a:pt x="3640" y="2888"/>
                </a:lnTo>
                <a:lnTo>
                  <a:pt x="3649" y="2889"/>
                </a:lnTo>
                <a:lnTo>
                  <a:pt x="3696" y="2889"/>
                </a:lnTo>
                <a:lnTo>
                  <a:pt x="3713" y="2892"/>
                </a:lnTo>
                <a:lnTo>
                  <a:pt x="3728" y="2899"/>
                </a:lnTo>
                <a:lnTo>
                  <a:pt x="3739" y="2912"/>
                </a:lnTo>
                <a:lnTo>
                  <a:pt x="3747" y="2926"/>
                </a:lnTo>
                <a:lnTo>
                  <a:pt x="3750" y="2943"/>
                </a:lnTo>
                <a:lnTo>
                  <a:pt x="3750" y="3055"/>
                </a:lnTo>
                <a:lnTo>
                  <a:pt x="3747" y="3072"/>
                </a:lnTo>
                <a:lnTo>
                  <a:pt x="3739" y="3087"/>
                </a:lnTo>
                <a:lnTo>
                  <a:pt x="3728" y="3098"/>
                </a:lnTo>
                <a:lnTo>
                  <a:pt x="3713" y="3106"/>
                </a:lnTo>
                <a:lnTo>
                  <a:pt x="3696" y="3108"/>
                </a:lnTo>
                <a:lnTo>
                  <a:pt x="54" y="3108"/>
                </a:lnTo>
                <a:lnTo>
                  <a:pt x="36" y="3106"/>
                </a:lnTo>
                <a:lnTo>
                  <a:pt x="22" y="3098"/>
                </a:lnTo>
                <a:lnTo>
                  <a:pt x="10" y="3087"/>
                </a:lnTo>
                <a:lnTo>
                  <a:pt x="2" y="3072"/>
                </a:lnTo>
                <a:lnTo>
                  <a:pt x="0" y="3055"/>
                </a:lnTo>
                <a:lnTo>
                  <a:pt x="0" y="2943"/>
                </a:lnTo>
                <a:lnTo>
                  <a:pt x="2" y="2926"/>
                </a:lnTo>
                <a:lnTo>
                  <a:pt x="10" y="2912"/>
                </a:lnTo>
                <a:lnTo>
                  <a:pt x="22" y="2899"/>
                </a:lnTo>
                <a:lnTo>
                  <a:pt x="36" y="2892"/>
                </a:lnTo>
                <a:lnTo>
                  <a:pt x="54" y="2889"/>
                </a:lnTo>
                <a:lnTo>
                  <a:pt x="91" y="2889"/>
                </a:lnTo>
                <a:lnTo>
                  <a:pt x="103" y="2889"/>
                </a:lnTo>
                <a:lnTo>
                  <a:pt x="112" y="2887"/>
                </a:lnTo>
                <a:lnTo>
                  <a:pt x="118" y="2882"/>
                </a:lnTo>
                <a:lnTo>
                  <a:pt x="122" y="2876"/>
                </a:lnTo>
                <a:lnTo>
                  <a:pt x="124" y="2866"/>
                </a:lnTo>
                <a:lnTo>
                  <a:pt x="124" y="742"/>
                </a:lnTo>
                <a:lnTo>
                  <a:pt x="128" y="716"/>
                </a:lnTo>
                <a:lnTo>
                  <a:pt x="137" y="693"/>
                </a:lnTo>
                <a:lnTo>
                  <a:pt x="152" y="673"/>
                </a:lnTo>
                <a:lnTo>
                  <a:pt x="172" y="659"/>
                </a:lnTo>
                <a:lnTo>
                  <a:pt x="195" y="648"/>
                </a:lnTo>
                <a:lnTo>
                  <a:pt x="220" y="645"/>
                </a:lnTo>
                <a:lnTo>
                  <a:pt x="1028" y="645"/>
                </a:lnTo>
                <a:lnTo>
                  <a:pt x="1037" y="643"/>
                </a:lnTo>
                <a:lnTo>
                  <a:pt x="1043" y="638"/>
                </a:lnTo>
                <a:lnTo>
                  <a:pt x="1046" y="631"/>
                </a:lnTo>
                <a:lnTo>
                  <a:pt x="1047" y="623"/>
                </a:lnTo>
                <a:lnTo>
                  <a:pt x="1048" y="616"/>
                </a:lnTo>
                <a:lnTo>
                  <a:pt x="1048" y="612"/>
                </a:lnTo>
                <a:lnTo>
                  <a:pt x="1048" y="610"/>
                </a:lnTo>
                <a:lnTo>
                  <a:pt x="1048" y="218"/>
                </a:lnTo>
                <a:lnTo>
                  <a:pt x="1048" y="217"/>
                </a:lnTo>
                <a:lnTo>
                  <a:pt x="1048" y="216"/>
                </a:lnTo>
                <a:lnTo>
                  <a:pt x="1048" y="213"/>
                </a:lnTo>
                <a:lnTo>
                  <a:pt x="1047" y="211"/>
                </a:lnTo>
                <a:lnTo>
                  <a:pt x="1046" y="209"/>
                </a:lnTo>
                <a:lnTo>
                  <a:pt x="1044" y="206"/>
                </a:lnTo>
                <a:lnTo>
                  <a:pt x="1041" y="204"/>
                </a:lnTo>
                <a:lnTo>
                  <a:pt x="1037" y="203"/>
                </a:lnTo>
                <a:lnTo>
                  <a:pt x="1032" y="203"/>
                </a:lnTo>
                <a:lnTo>
                  <a:pt x="1015" y="200"/>
                </a:lnTo>
                <a:lnTo>
                  <a:pt x="1002" y="193"/>
                </a:lnTo>
                <a:lnTo>
                  <a:pt x="989" y="180"/>
                </a:lnTo>
                <a:lnTo>
                  <a:pt x="982" y="165"/>
                </a:lnTo>
                <a:lnTo>
                  <a:pt x="979" y="149"/>
                </a:lnTo>
                <a:lnTo>
                  <a:pt x="979" y="53"/>
                </a:lnTo>
                <a:lnTo>
                  <a:pt x="982" y="36"/>
                </a:lnTo>
                <a:lnTo>
                  <a:pt x="989" y="21"/>
                </a:lnTo>
                <a:lnTo>
                  <a:pt x="1002" y="10"/>
                </a:lnTo>
                <a:lnTo>
                  <a:pt x="1015" y="2"/>
                </a:lnTo>
                <a:lnTo>
                  <a:pt x="10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97" name="Picture 96" descr="Diagram&#10;&#10;Description automatically generated">
            <a:extLst>
              <a:ext uri="{FF2B5EF4-FFF2-40B4-BE49-F238E27FC236}">
                <a16:creationId xmlns:a16="http://schemas.microsoft.com/office/drawing/2014/main" id="{383B99F3-68AA-40AE-AB74-C84BD2CBE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0" y="626953"/>
            <a:ext cx="2358469" cy="1822454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low confidence">
            <a:extLst>
              <a:ext uri="{FF2B5EF4-FFF2-40B4-BE49-F238E27FC236}">
                <a16:creationId xmlns:a16="http://schemas.microsoft.com/office/drawing/2014/main" id="{E9C1B098-FA23-4CDF-9188-4B6C32AEE3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21" y="1119193"/>
            <a:ext cx="416665" cy="35937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3E6D06B-9E4A-4450-A755-96DD36D56551}"/>
              </a:ext>
            </a:extLst>
          </p:cNvPr>
          <p:cNvSpPr/>
          <p:nvPr/>
        </p:nvSpPr>
        <p:spPr>
          <a:xfrm>
            <a:off x="2309120" y="1412254"/>
            <a:ext cx="1390609" cy="3007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A0FE81A5-F995-4DF0-A1CB-6D98A3440533}"/>
              </a:ext>
            </a:extLst>
          </p:cNvPr>
          <p:cNvSpPr/>
          <p:nvPr/>
        </p:nvSpPr>
        <p:spPr>
          <a:xfrm rot="1035502">
            <a:off x="2268321" y="1822701"/>
            <a:ext cx="2677630" cy="3007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947CF39-C86D-4FBE-BB60-96E642155E4C}"/>
              </a:ext>
            </a:extLst>
          </p:cNvPr>
          <p:cNvSpPr/>
          <p:nvPr/>
        </p:nvSpPr>
        <p:spPr>
          <a:xfrm rot="2101887">
            <a:off x="2225447" y="1807198"/>
            <a:ext cx="1390609" cy="3007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SDN/NFV Threats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B7CA40-9328-4241-AB2E-410AD5D21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32760"/>
              </p:ext>
            </p:extLst>
          </p:nvPr>
        </p:nvGraphicFramePr>
        <p:xfrm>
          <a:off x="287384" y="843758"/>
          <a:ext cx="8432074" cy="3862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257">
                  <a:extLst>
                    <a:ext uri="{9D8B030D-6E8A-4147-A177-3AD203B41FA5}">
                      <a16:colId xmlns:a16="http://schemas.microsoft.com/office/drawing/2014/main" val="2268513272"/>
                    </a:ext>
                  </a:extLst>
                </a:gridCol>
                <a:gridCol w="3820885">
                  <a:extLst>
                    <a:ext uri="{9D8B030D-6E8A-4147-A177-3AD203B41FA5}">
                      <a16:colId xmlns:a16="http://schemas.microsoft.com/office/drawing/2014/main" val="776212329"/>
                    </a:ext>
                  </a:extLst>
                </a:gridCol>
                <a:gridCol w="1734484">
                  <a:extLst>
                    <a:ext uri="{9D8B030D-6E8A-4147-A177-3AD203B41FA5}">
                      <a16:colId xmlns:a16="http://schemas.microsoft.com/office/drawing/2014/main" val="2285169471"/>
                    </a:ext>
                  </a:extLst>
                </a:gridCol>
                <a:gridCol w="736224">
                  <a:extLst>
                    <a:ext uri="{9D8B030D-6E8A-4147-A177-3AD203B41FA5}">
                      <a16:colId xmlns:a16="http://schemas.microsoft.com/office/drawing/2014/main" val="729867309"/>
                    </a:ext>
                  </a:extLst>
                </a:gridCol>
                <a:gridCol w="736224">
                  <a:extLst>
                    <a:ext uri="{9D8B030D-6E8A-4147-A177-3AD203B41FA5}">
                      <a16:colId xmlns:a16="http://schemas.microsoft.com/office/drawing/2014/main" val="3212956046"/>
                    </a:ext>
                  </a:extLst>
                </a:gridCol>
              </a:tblGrid>
              <a:tr h="90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Security Threat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Definition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Target Point or Network Element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SDN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NFV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2307873232"/>
                  </a:ext>
                </a:extLst>
              </a:tr>
              <a:tr h="45309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Denial of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Interruption in an authorized user's access to a computer network caused with malicious intent.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Centralized control elements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1859500887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Hijacking attacks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When an intruder takes control of a session between a server and the client.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controller, hypervisor (runs virtual machines)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3692361519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Resource theft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Attacks that crash, hang, or otherwise interfere with the targeted program or system.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Hypervisor (runs virtual machines)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1390127513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Configuration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Disruption by unauthorized modification of network configurations.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(virtual) switches, routers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4223020374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Saturation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Communication disrupted between control and data plane resulting in network-wide outage or slowness.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controller and switches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3080484127"/>
                  </a:ext>
                </a:extLst>
              </a:tr>
              <a:tr h="634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Penetration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Attack involving the use of a delivery mechanism to transport a malicious payload to the target host in the form of a Trojan horse or remote-control program.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Virtual resources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3292486558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TCP level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Tampering and terminating the Internet connection by sending a forged TCP reset packets.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controller-switch communication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626996285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Man-in-the-Middle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Attack to intercept communiction for eavesdropping or impersonation.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controller-communication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196874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Denial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of Service Attacks and Detection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Administer 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at centralized control points.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Configuration verification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Verify rules in SDN switches.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Access control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Tight control and limit access to SDN as well as virtual network functions.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Traffic isolation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Ensure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full isolation of traffic into “slices”.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Countering SDN/NFV Threats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687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SDN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and NFV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Work seamlessly together in 5G networks.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Significant Threats to 5G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SDN/NFV Use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Several major threats that must be addressed.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Approaches Exist to Mitigate Threats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Key is controlling access.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Securing IoT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9850</TotalTime>
  <Words>377</Words>
  <Application>Microsoft Office PowerPoint</Application>
  <PresentationFormat>On-screen Show (16:9)</PresentationFormat>
  <Paragraphs>105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Linux Libertine</vt:lpstr>
      <vt:lpstr>Roboto</vt:lpstr>
      <vt:lpstr>Wingdings</vt:lpstr>
      <vt:lpstr>Basic Slide Master</vt:lpstr>
      <vt:lpstr>1_Basic Slide Master</vt:lpstr>
      <vt:lpstr>2_Basic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889</cp:revision>
  <dcterms:created xsi:type="dcterms:W3CDTF">2017-10-12T21:25:20Z</dcterms:created>
  <dcterms:modified xsi:type="dcterms:W3CDTF">2021-07-12T10:58:53Z</dcterms:modified>
</cp:coreProperties>
</file>