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3"/>
  </p:notesMasterIdLst>
  <p:handoutMasterIdLst>
    <p:handoutMasterId r:id="rId14"/>
  </p:handoutMasterIdLst>
  <p:sldIdLst>
    <p:sldId id="1378" r:id="rId4"/>
    <p:sldId id="1405" r:id="rId5"/>
    <p:sldId id="1394" r:id="rId6"/>
    <p:sldId id="1407" r:id="rId7"/>
    <p:sldId id="1379" r:id="rId8"/>
    <p:sldId id="1408" r:id="rId9"/>
    <p:sldId id="1383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92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Centralized Identity Management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771651" y="1093608"/>
            <a:ext cx="5600699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</a:rPr>
              <a:t>Centralized Identity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1771650" y="331612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Authentication and authorization of User Equipment, subscribers, and applications or services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4630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187AD">
                  <a:lumMod val="60000"/>
                  <a:lumOff val="40000"/>
                </a:srgbClr>
              </a:solidFill>
              <a:effectLst/>
              <a:highlight>
                <a:srgbClr val="00FFFF"/>
              </a:highlight>
              <a:uLnTx/>
              <a:uFillTx/>
              <a:latin typeface="Roboto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Identity Management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3988855" y="2426896"/>
            <a:ext cx="223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Roboto"/>
              </a:rPr>
              <a:t>Service Based 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326525" y="172271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F60DE1-217D-43A8-AC27-1CC5387044FA}"/>
              </a:ext>
            </a:extLst>
          </p:cNvPr>
          <p:cNvSpPr/>
          <p:nvPr/>
        </p:nvSpPr>
        <p:spPr>
          <a:xfrm>
            <a:off x="1186115" y="1946730"/>
            <a:ext cx="545506" cy="296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gNB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DU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DD5213E-97D9-4A20-BC94-2AF0B4C0EED6}"/>
              </a:ext>
            </a:extLst>
          </p:cNvPr>
          <p:cNvSpPr/>
          <p:nvPr/>
        </p:nvSpPr>
        <p:spPr>
          <a:xfrm>
            <a:off x="1933489" y="1946729"/>
            <a:ext cx="545506" cy="296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gNB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A51EA-3BC7-4932-91F7-C8A38D6E97FE}"/>
              </a:ext>
            </a:extLst>
          </p:cNvPr>
          <p:cNvCxnSpPr/>
          <p:nvPr/>
        </p:nvCxnSpPr>
        <p:spPr>
          <a:xfrm>
            <a:off x="1731621" y="2095214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2AF005-A76F-4E78-BA3C-9D44861D86C4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2488013" y="1968161"/>
            <a:ext cx="892610" cy="101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3380623" y="1817874"/>
            <a:ext cx="3709778" cy="1026254"/>
            <a:chOff x="7001797" y="2077902"/>
            <a:chExt cx="6218493" cy="158173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2305889" y="3201928"/>
              <a:ext cx="914401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ARPF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9462891" y="2077902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SEPP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1929737" y="2092552"/>
              <a:ext cx="914401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0697822" y="2096855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7001797" y="2080676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8233712" y="2077902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SEAF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2296500" y="2671099"/>
              <a:ext cx="914401" cy="4577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SIDF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3189550" y="1632327"/>
            <a:ext cx="5093025" cy="13721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88FCFC-6A08-41D6-9A71-3F24FD8869A2}"/>
              </a:ext>
            </a:extLst>
          </p:cNvPr>
          <p:cNvCxnSpPr/>
          <p:nvPr/>
        </p:nvCxnSpPr>
        <p:spPr>
          <a:xfrm>
            <a:off x="3926129" y="1959864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545CDE-125E-4B78-9901-EA2E8FD0DD1C}"/>
              </a:ext>
            </a:extLst>
          </p:cNvPr>
          <p:cNvCxnSpPr/>
          <p:nvPr/>
        </p:nvCxnSpPr>
        <p:spPr>
          <a:xfrm>
            <a:off x="4661055" y="1968969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0665D7-D2BC-40CA-922E-31FD7FF5309A}"/>
              </a:ext>
            </a:extLst>
          </p:cNvPr>
          <p:cNvCxnSpPr/>
          <p:nvPr/>
        </p:nvCxnSpPr>
        <p:spPr>
          <a:xfrm>
            <a:off x="5400880" y="1978657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DA1FF8-E2A0-4BA2-A158-BD72765EE1D4}"/>
              </a:ext>
            </a:extLst>
          </p:cNvPr>
          <p:cNvCxnSpPr/>
          <p:nvPr/>
        </p:nvCxnSpPr>
        <p:spPr>
          <a:xfrm>
            <a:off x="6131074" y="1981267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F1CB37-FDF7-413C-8293-E46491441693}"/>
              </a:ext>
            </a:extLst>
          </p:cNvPr>
          <p:cNvSpPr txBox="1"/>
          <p:nvPr/>
        </p:nvSpPr>
        <p:spPr>
          <a:xfrm>
            <a:off x="4752082" y="3294286"/>
            <a:ext cx="427392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AMF: Access Management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SEAF: Security Anchor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SEPP: Securing Protection Proxy</a:t>
            </a:r>
          </a:p>
          <a:p>
            <a:r>
              <a:rPr lang="en-US" sz="1050" dirty="0">
                <a:solidFill>
                  <a:schemeClr val="bg1"/>
                </a:solidFill>
              </a:rPr>
              <a:t>AUSF: Authentication Server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SIDF: Subscription Identifier De-concealing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UDM: Unified Data Management</a:t>
            </a:r>
          </a:p>
          <a:p>
            <a:r>
              <a:rPr lang="en-US" sz="1050" dirty="0">
                <a:solidFill>
                  <a:schemeClr val="bg1"/>
                </a:solidFill>
              </a:rPr>
              <a:t>ARPF: Authentication Credential Repository and Processing Function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AFAF66-1AB7-4250-896A-C36F14BA0750}"/>
              </a:ext>
            </a:extLst>
          </p:cNvPr>
          <p:cNvSpPr/>
          <p:nvPr/>
        </p:nvSpPr>
        <p:spPr>
          <a:xfrm>
            <a:off x="7270612" y="2388480"/>
            <a:ext cx="545506" cy="296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UDR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334AA0-4E0A-4F0D-9009-4BE7A80874D9}"/>
              </a:ext>
            </a:extLst>
          </p:cNvPr>
          <p:cNvSpPr/>
          <p:nvPr/>
        </p:nvSpPr>
        <p:spPr>
          <a:xfrm>
            <a:off x="6383282" y="2160243"/>
            <a:ext cx="1624250" cy="7283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2F58EC7-8956-4968-8BA2-912A2A8522FE}"/>
              </a:ext>
            </a:extLst>
          </p:cNvPr>
          <p:cNvCxnSpPr/>
          <p:nvPr/>
        </p:nvCxnSpPr>
        <p:spPr>
          <a:xfrm rot="10800000" flipV="1">
            <a:off x="6603275" y="2142283"/>
            <a:ext cx="6667" cy="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10E302-B90E-42BA-A3DA-765BAE7E72A2}"/>
              </a:ext>
            </a:extLst>
          </p:cNvPr>
          <p:cNvCxnSpPr>
            <a:stCxn id="137" idx="3"/>
            <a:endCxn id="33" idx="0"/>
          </p:cNvCxnSpPr>
          <p:nvPr/>
        </p:nvCxnSpPr>
        <p:spPr>
          <a:xfrm>
            <a:off x="6865999" y="1975864"/>
            <a:ext cx="329408" cy="184379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6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Subscription-Centric Identity (Access based on “network”)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3GPP defined.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Can support user identity to external services.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Extension of 3GPP services to non-3GPP devices.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Can provide security in the provided identity.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Centralized Identity Models</a:t>
            </a:r>
            <a:endParaRPr lang="en-US" sz="4000" b="1" dirty="0">
              <a:solidFill>
                <a:srgbClr val="0187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905501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User-Centric Identity (Access based on “user”)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Exists on top of existing subscription authentication.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Supports authentication and interactions with authentication system.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Doesn’t replace subscription credentials.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Supports service and layer identity of the user.</a:t>
            </a: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178027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Centralized Identity Models</a:t>
            </a:r>
            <a:endParaRPr lang="en-US" sz="4000" b="1" dirty="0">
              <a:solidFill>
                <a:srgbClr val="0187A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0EDA5B-3825-4EB5-A098-9EAA576BFAB6}"/>
              </a:ext>
            </a:extLst>
          </p:cNvPr>
          <p:cNvSpPr/>
          <p:nvPr/>
        </p:nvSpPr>
        <p:spPr>
          <a:xfrm>
            <a:off x="2920101" y="3621495"/>
            <a:ext cx="745775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8ECD8-4A1B-4311-8F24-B469EAE7C058}"/>
              </a:ext>
            </a:extLst>
          </p:cNvPr>
          <p:cNvSpPr/>
          <p:nvPr/>
        </p:nvSpPr>
        <p:spPr>
          <a:xfrm>
            <a:off x="4203607" y="2998102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F4D77-AB12-4C56-A07A-3F3949A982F3}"/>
              </a:ext>
            </a:extLst>
          </p:cNvPr>
          <p:cNvSpPr/>
          <p:nvPr/>
        </p:nvSpPr>
        <p:spPr>
          <a:xfrm>
            <a:off x="4199617" y="3629639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Identity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37985-8DC2-433B-A043-5C64B40E807F}"/>
              </a:ext>
            </a:extLst>
          </p:cNvPr>
          <p:cNvSpPr/>
          <p:nvPr/>
        </p:nvSpPr>
        <p:spPr>
          <a:xfrm>
            <a:off x="4203607" y="4266530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Identity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F728D-8209-4F5A-8AC3-BAFCA636BF1B}"/>
              </a:ext>
            </a:extLst>
          </p:cNvPr>
          <p:cNvSpPr/>
          <p:nvPr/>
        </p:nvSpPr>
        <p:spPr>
          <a:xfrm>
            <a:off x="6120314" y="2296884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9D6F0-41E2-4DC7-97B1-8C6F17EF89E1}"/>
              </a:ext>
            </a:extLst>
          </p:cNvPr>
          <p:cNvSpPr/>
          <p:nvPr/>
        </p:nvSpPr>
        <p:spPr>
          <a:xfrm>
            <a:off x="6120314" y="2664031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B5413-26AE-47BE-84D1-10281319A1B3}"/>
              </a:ext>
            </a:extLst>
          </p:cNvPr>
          <p:cNvSpPr/>
          <p:nvPr/>
        </p:nvSpPr>
        <p:spPr>
          <a:xfrm>
            <a:off x="6120314" y="3037293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BEA4E-1F57-4A8E-A32B-B3C6995798BE}"/>
              </a:ext>
            </a:extLst>
          </p:cNvPr>
          <p:cNvSpPr/>
          <p:nvPr/>
        </p:nvSpPr>
        <p:spPr>
          <a:xfrm>
            <a:off x="6120314" y="3403698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E0137-A883-49DF-8BDC-3BEE7CB6B7FC}"/>
              </a:ext>
            </a:extLst>
          </p:cNvPr>
          <p:cNvSpPr/>
          <p:nvPr/>
        </p:nvSpPr>
        <p:spPr>
          <a:xfrm>
            <a:off x="6120314" y="3759859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FCBCD-6EA0-4F4D-AAB3-783B7C6F75CB}"/>
              </a:ext>
            </a:extLst>
          </p:cNvPr>
          <p:cNvSpPr/>
          <p:nvPr/>
        </p:nvSpPr>
        <p:spPr>
          <a:xfrm>
            <a:off x="6120314" y="4785877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53BE13-7898-424B-B48A-AAA7639F1DB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65876" y="3108711"/>
            <a:ext cx="536480" cy="63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EF570-1C9E-463A-A4FB-14C3E11F4A59}"/>
              </a:ext>
            </a:extLst>
          </p:cNvPr>
          <p:cNvCxnSpPr>
            <a:cxnSpLocks/>
          </p:cNvCxnSpPr>
          <p:nvPr/>
        </p:nvCxnSpPr>
        <p:spPr>
          <a:xfrm>
            <a:off x="3665876" y="3738203"/>
            <a:ext cx="52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94B9D-2B7B-455B-A2CE-756F345B28C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665876" y="3739247"/>
            <a:ext cx="537731" cy="64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515711-EFD6-493E-8363-9234E348F62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5363611" y="2414636"/>
            <a:ext cx="756703" cy="70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0B2C1-146F-4B25-996C-3BE62C75C18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63611" y="2781783"/>
            <a:ext cx="756703" cy="3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5F7CC4-A5D5-493B-B39A-58D940D2EF1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359621" y="3155045"/>
            <a:ext cx="760693" cy="59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0A426D-CD32-4F8B-847C-C146A25FAB96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5363611" y="3115854"/>
            <a:ext cx="756703" cy="40559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4DADC6-D538-4B34-BE36-388AC4237BC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359621" y="3521450"/>
            <a:ext cx="760693" cy="225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DB228-4AD7-41AC-A9CA-59F0C7AB29F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5359621" y="3747391"/>
            <a:ext cx="760693" cy="1302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5883A1-C349-4B16-83D1-EE01A8A79B72}"/>
              </a:ext>
            </a:extLst>
          </p:cNvPr>
          <p:cNvSpPr/>
          <p:nvPr/>
        </p:nvSpPr>
        <p:spPr>
          <a:xfrm>
            <a:off x="6120314" y="4433741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C1BD98-F749-47EA-A255-5DF320A74C59}"/>
              </a:ext>
            </a:extLst>
          </p:cNvPr>
          <p:cNvCxnSpPr>
            <a:stCxn id="11" idx="3"/>
            <a:endCxn id="11" idx="3"/>
          </p:cNvCxnSpPr>
          <p:nvPr/>
        </p:nvCxnSpPr>
        <p:spPr>
          <a:xfrm>
            <a:off x="5363611" y="43842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2B3F4D5-0B68-4998-873E-A351DFC46772}"/>
              </a:ext>
            </a:extLst>
          </p:cNvPr>
          <p:cNvSpPr/>
          <p:nvPr/>
        </p:nvSpPr>
        <p:spPr>
          <a:xfrm>
            <a:off x="6120314" y="4093484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45898-8DAD-402C-AB13-29037F5A00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63611" y="4384282"/>
            <a:ext cx="756703" cy="16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797293-ADC0-4FDD-9B08-84040BE6411D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359621" y="3747391"/>
            <a:ext cx="760693" cy="463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46F647-70F3-4347-84E0-569D6FA38BE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63611" y="4384282"/>
            <a:ext cx="756703" cy="5191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User-Centric Model 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Use Cases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394624" y="1171518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14789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04707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467601" y="2659776"/>
            <a:ext cx="1874980" cy="10159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UE Device Sharing</a:t>
            </a:r>
          </a:p>
          <a:p>
            <a:pPr lvl="0"/>
            <a:r>
              <a:rPr lang="en-US" sz="1050" dirty="0">
                <a:latin typeface="+mj-lt"/>
              </a:rPr>
              <a:t>One UE (e.g., tablet) with access to 3GPP network.</a:t>
            </a:r>
          </a:p>
          <a:p>
            <a:pPr lvl="0"/>
            <a:r>
              <a:rPr lang="en-US" sz="1050" dirty="0">
                <a:latin typeface="+mj-lt"/>
              </a:rPr>
              <a:t>Multiple users.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572602" y="2667066"/>
            <a:ext cx="1874980" cy="21352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Industrial IoT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Several IoT devices communicating to local network.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Access via non-3GPP device.</a:t>
            </a:r>
          </a:p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682685" y="2659776"/>
            <a:ext cx="1874980" cy="19736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Network Slice Authentication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Authorized for network.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Subscription validation allows slice assignment.</a:t>
            </a:r>
          </a:p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4174434" y="1842075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6265854" y="1775160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2015396" y="199365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5G Offers Robust CIM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Defined and standardized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SBA Supports Authentication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UDM is key network function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3047254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DB2C4"/>
                </a:solidFill>
              </a:rPr>
              <a:t>Subscription and User Models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</a:rPr>
              <a:t>Increases leverage and collaboration</a:t>
            </a: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RAN and Core Network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13090</TotalTime>
  <Words>342</Words>
  <Application>Microsoft Office PowerPoint</Application>
  <PresentationFormat>On-screen Show (16:9)</PresentationFormat>
  <Paragraphs>118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Centralized Identity Management</vt:lpstr>
      <vt:lpstr>PowerPoint Presentation</vt:lpstr>
      <vt:lpstr>PowerPoint Presentation</vt:lpstr>
      <vt:lpstr>PowerPoint Presentation</vt:lpstr>
      <vt:lpstr>PowerPoint Presentation</vt:lpstr>
      <vt:lpstr>Use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955</cp:revision>
  <dcterms:created xsi:type="dcterms:W3CDTF">2017-10-12T21:25:20Z</dcterms:created>
  <dcterms:modified xsi:type="dcterms:W3CDTF">2021-07-20T06:23:48Z</dcterms:modified>
</cp:coreProperties>
</file>