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8"/>
  </p:notesMasterIdLst>
  <p:handoutMasterIdLst>
    <p:handoutMasterId r:id="rId9"/>
  </p:handoutMasterIdLst>
  <p:sldIdLst>
    <p:sldId id="1378" r:id="rId3"/>
    <p:sldId id="1380" r:id="rId4"/>
    <p:sldId id="1401" r:id="rId5"/>
    <p:sldId id="1207" r:id="rId6"/>
    <p:sldId id="1374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2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Disclosure of Subscriber Unique Identifier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SUPI and SUCI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9D11C-DBE5-4F86-8BF6-6B60CE95B233}"/>
              </a:ext>
            </a:extLst>
          </p:cNvPr>
          <p:cNvSpPr/>
          <p:nvPr/>
        </p:nvSpPr>
        <p:spPr>
          <a:xfrm>
            <a:off x="2845985" y="1523996"/>
            <a:ext cx="1477925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Country Code (MCC)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D836B-6E9A-4577-9F6E-C8FE037B3AA9}"/>
              </a:ext>
            </a:extLst>
          </p:cNvPr>
          <p:cNvSpPr/>
          <p:nvPr/>
        </p:nvSpPr>
        <p:spPr>
          <a:xfrm>
            <a:off x="4380618" y="1523996"/>
            <a:ext cx="1477925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Network Code (MNC)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9C699-5BC6-40CF-ADF9-AD2C4A1DD0D7}"/>
              </a:ext>
            </a:extLst>
          </p:cNvPr>
          <p:cNvSpPr/>
          <p:nvPr/>
        </p:nvSpPr>
        <p:spPr>
          <a:xfrm>
            <a:off x="5938289" y="1523996"/>
            <a:ext cx="2107016" cy="425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Subscriber Identity Number (MSIN)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0B740-E6AD-41F7-8CF2-7EA72BF45E01}"/>
              </a:ext>
            </a:extLst>
          </p:cNvPr>
          <p:cNvSpPr txBox="1"/>
          <p:nvPr/>
        </p:nvSpPr>
        <p:spPr>
          <a:xfrm>
            <a:off x="3196859" y="1254216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 digits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BC3E2-3239-42BB-BCCD-D098D7965241}"/>
              </a:ext>
            </a:extLst>
          </p:cNvPr>
          <p:cNvSpPr txBox="1"/>
          <p:nvPr/>
        </p:nvSpPr>
        <p:spPr>
          <a:xfrm>
            <a:off x="4559193" y="1254216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 or 3 digits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699A8-6059-4F8E-B168-4FB52DF2ADE9}"/>
              </a:ext>
            </a:extLst>
          </p:cNvPr>
          <p:cNvSpPr txBox="1"/>
          <p:nvPr/>
        </p:nvSpPr>
        <p:spPr>
          <a:xfrm>
            <a:off x="4179878" y="992606"/>
            <a:ext cx="167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Not more than 15 digits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F1A1BC-C1A8-4A16-B6A1-DE70E10BC89C}"/>
              </a:ext>
            </a:extLst>
          </p:cNvPr>
          <p:cNvCxnSpPr/>
          <p:nvPr/>
        </p:nvCxnSpPr>
        <p:spPr>
          <a:xfrm>
            <a:off x="5938289" y="1077026"/>
            <a:ext cx="2107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4A7F4-104F-4A36-888A-95AD91D1DB7F}"/>
              </a:ext>
            </a:extLst>
          </p:cNvPr>
          <p:cNvCxnSpPr>
            <a:stCxn id="14" idx="1"/>
          </p:cNvCxnSpPr>
          <p:nvPr/>
        </p:nvCxnSpPr>
        <p:spPr>
          <a:xfrm flipH="1">
            <a:off x="2845985" y="1123411"/>
            <a:ext cx="1333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2D3DF0BE-2A4A-4A32-8173-C5CF97DE241D}"/>
              </a:ext>
            </a:extLst>
          </p:cNvPr>
          <p:cNvSpPr/>
          <p:nvPr/>
        </p:nvSpPr>
        <p:spPr>
          <a:xfrm>
            <a:off x="2544725" y="1435179"/>
            <a:ext cx="244552" cy="60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E3B89-FDD1-43EB-AE35-FB0A28C9957D}"/>
              </a:ext>
            </a:extLst>
          </p:cNvPr>
          <p:cNvSpPr txBox="1"/>
          <p:nvPr/>
        </p:nvSpPr>
        <p:spPr>
          <a:xfrm>
            <a:off x="524542" y="1502183"/>
            <a:ext cx="1980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International Mobile Subscription Identity (IMSI)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1DA98-0614-4A94-B197-DB00D09733C9}"/>
              </a:ext>
            </a:extLst>
          </p:cNvPr>
          <p:cNvSpPr/>
          <p:nvPr/>
        </p:nvSpPr>
        <p:spPr>
          <a:xfrm>
            <a:off x="2033747" y="2731501"/>
            <a:ext cx="750543" cy="596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SUPI 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0AA444-C90A-4AA7-B823-F726E0A61B33}"/>
              </a:ext>
            </a:extLst>
          </p:cNvPr>
          <p:cNvSpPr/>
          <p:nvPr/>
        </p:nvSpPr>
        <p:spPr>
          <a:xfrm>
            <a:off x="2811675" y="2728107"/>
            <a:ext cx="1009176" cy="60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Network Identifier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9E134-7726-4DAD-AA8D-D183B101366C}"/>
              </a:ext>
            </a:extLst>
          </p:cNvPr>
          <p:cNvSpPr/>
          <p:nvPr/>
        </p:nvSpPr>
        <p:spPr>
          <a:xfrm>
            <a:off x="3848236" y="2728107"/>
            <a:ext cx="948182" cy="60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Indicator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3FD0C6-231C-4BBC-9CAC-EC9A6B60C543}"/>
              </a:ext>
            </a:extLst>
          </p:cNvPr>
          <p:cNvSpPr/>
          <p:nvPr/>
        </p:nvSpPr>
        <p:spPr>
          <a:xfrm>
            <a:off x="4823803" y="2726970"/>
            <a:ext cx="1009176" cy="605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Protection Scheme 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B617AD-9EC1-4EF2-97DC-86E0D023C4C4}"/>
              </a:ext>
            </a:extLst>
          </p:cNvPr>
          <p:cNvSpPr/>
          <p:nvPr/>
        </p:nvSpPr>
        <p:spPr>
          <a:xfrm>
            <a:off x="5860364" y="2725197"/>
            <a:ext cx="1180679" cy="608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Network Public Key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353DFD-2A4A-4994-A342-B31D6B201EFC}"/>
              </a:ext>
            </a:extLst>
          </p:cNvPr>
          <p:cNvSpPr/>
          <p:nvPr/>
        </p:nvSpPr>
        <p:spPr>
          <a:xfrm>
            <a:off x="7068427" y="2728687"/>
            <a:ext cx="956907" cy="601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8E103-2284-4A41-ADBF-E08B54736428}"/>
              </a:ext>
            </a:extLst>
          </p:cNvPr>
          <p:cNvSpPr txBox="1"/>
          <p:nvPr/>
        </p:nvSpPr>
        <p:spPr>
          <a:xfrm>
            <a:off x="2091067" y="3431828"/>
            <a:ext cx="575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0: IMSI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6D46E8-857E-4B72-97B7-9329D454C529}"/>
              </a:ext>
            </a:extLst>
          </p:cNvPr>
          <p:cNvSpPr txBox="1"/>
          <p:nvPr/>
        </p:nvSpPr>
        <p:spPr>
          <a:xfrm>
            <a:off x="543648" y="1871537"/>
            <a:ext cx="2165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 5G, this becomes Subscription Permanent Identifier (SUPI)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EDEE07D-23D2-4E5A-89EA-7FBE21AEFBE2}"/>
              </a:ext>
            </a:extLst>
          </p:cNvPr>
          <p:cNvSpPr/>
          <p:nvPr/>
        </p:nvSpPr>
        <p:spPr>
          <a:xfrm>
            <a:off x="1603829" y="2728107"/>
            <a:ext cx="208545" cy="60293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7BE66-D5DF-4469-A7DB-6522937DBF01}"/>
              </a:ext>
            </a:extLst>
          </p:cNvPr>
          <p:cNvSpPr txBox="1"/>
          <p:nvPr/>
        </p:nvSpPr>
        <p:spPr>
          <a:xfrm>
            <a:off x="641620" y="2725197"/>
            <a:ext cx="1041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Subscription Concealed Identifier (SUCI)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F46E42-66AC-4FDE-9192-1480D2FA0E17}"/>
              </a:ext>
            </a:extLst>
          </p:cNvPr>
          <p:cNvSpPr txBox="1"/>
          <p:nvPr/>
        </p:nvSpPr>
        <p:spPr>
          <a:xfrm>
            <a:off x="2890493" y="3431828"/>
            <a:ext cx="851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MCC + MNC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9A6EDB-52FA-4852-95B0-12CFECB17531}"/>
              </a:ext>
            </a:extLst>
          </p:cNvPr>
          <p:cNvSpPr txBox="1"/>
          <p:nvPr/>
        </p:nvSpPr>
        <p:spPr>
          <a:xfrm>
            <a:off x="3864241" y="3423307"/>
            <a:ext cx="9390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1 to 4 digits to route signaling for SUCI to AUSF and UDM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05CAE3-E9D0-416C-B771-2BB152267C55}"/>
              </a:ext>
            </a:extLst>
          </p:cNvPr>
          <p:cNvSpPr txBox="1"/>
          <p:nvPr/>
        </p:nvSpPr>
        <p:spPr>
          <a:xfrm>
            <a:off x="4902621" y="3492557"/>
            <a:ext cx="9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Identifier for protection scheme used for SUCI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2B33A-4915-4015-B381-E85008ABEDC9}"/>
              </a:ext>
            </a:extLst>
          </p:cNvPr>
          <p:cNvSpPr txBox="1"/>
          <p:nvPr/>
        </p:nvSpPr>
        <p:spPr>
          <a:xfrm>
            <a:off x="5972141" y="3492558"/>
            <a:ext cx="101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Range 0 to 255, public key provisioned by HPLMN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10B17-B526-4F44-BC05-3F9ABB9B5B33}"/>
              </a:ext>
            </a:extLst>
          </p:cNvPr>
          <p:cNvSpPr txBox="1"/>
          <p:nvPr/>
        </p:nvSpPr>
        <p:spPr>
          <a:xfrm>
            <a:off x="7138680" y="3492559"/>
            <a:ext cx="85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Output of public key protection scheme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86C3BE-AA8E-4A21-AED9-C47695414CE7}"/>
              </a:ext>
            </a:extLst>
          </p:cNvPr>
          <p:cNvSpPr/>
          <p:nvPr/>
        </p:nvSpPr>
        <p:spPr>
          <a:xfrm>
            <a:off x="4820151" y="2332270"/>
            <a:ext cx="3402191" cy="19059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B0EC4-F0E3-4DEC-A9F1-F2CAAB59B766}"/>
              </a:ext>
            </a:extLst>
          </p:cNvPr>
          <p:cNvSpPr txBox="1"/>
          <p:nvPr/>
        </p:nvSpPr>
        <p:spPr>
          <a:xfrm>
            <a:off x="4375150" y="4301681"/>
            <a:ext cx="4242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</a:rPr>
              <a:t>Protection Scheme ID along with Home Network Private Key facilitates decryption of Scheme Output to de-conceal MSIN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1062607-16B6-46A2-B41F-F80C7F53852F}"/>
              </a:ext>
            </a:extLst>
          </p:cNvPr>
          <p:cNvSpPr/>
          <p:nvPr/>
        </p:nvSpPr>
        <p:spPr>
          <a:xfrm>
            <a:off x="3449138" y="4076935"/>
            <a:ext cx="569702" cy="205555"/>
          </a:xfrm>
          <a:prstGeom prst="round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76B538-9C6A-4338-8B9B-1C113E08E524}"/>
              </a:ext>
            </a:extLst>
          </p:cNvPr>
          <p:cNvSpPr txBox="1"/>
          <p:nvPr/>
        </p:nvSpPr>
        <p:spPr>
          <a:xfrm>
            <a:off x="2836427" y="423817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058B638-4EE4-4E45-8E8D-EEE5A3069D1A}"/>
              </a:ext>
            </a:extLst>
          </p:cNvPr>
          <p:cNvSpPr/>
          <p:nvPr/>
        </p:nvSpPr>
        <p:spPr>
          <a:xfrm>
            <a:off x="3458719" y="4319725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D5828E3-E5D3-4E96-B700-5D6B4015A596}"/>
              </a:ext>
            </a:extLst>
          </p:cNvPr>
          <p:cNvSpPr/>
          <p:nvPr/>
        </p:nvSpPr>
        <p:spPr>
          <a:xfrm>
            <a:off x="3468224" y="4557156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B2A8D6-FAFE-4F4F-B307-C7772624B274}"/>
              </a:ext>
            </a:extLst>
          </p:cNvPr>
          <p:cNvSpPr/>
          <p:nvPr/>
        </p:nvSpPr>
        <p:spPr>
          <a:xfrm flipV="1">
            <a:off x="2836426" y="4034334"/>
            <a:ext cx="1241288" cy="784831"/>
          </a:xfrm>
          <a:prstGeom prst="rect">
            <a:avLst/>
          </a:prstGeom>
          <a:noFill/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Vulnerabilities and Mitigation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630092" y="1126179"/>
            <a:ext cx="8052866" cy="30059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Unified Data Management (UDM)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Used for Subscriber management and </a:t>
            </a: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UE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-context management.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Unified Data Repository (UDR)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Contains subscriber credentials and policy data.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Utilizes Hardware Security Module (HSM) – needs tight security!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</a:rPr>
              <a:t>Secure Communication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X.509v3 certificates should be used for authentication.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TLS 1.2 or TLS 1.3 should be used for data in motion.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577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Subscriber Unique Identifier at Risk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From UE to RAN and in the Core.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29743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844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Steps to Protect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X.509v3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 certificates and TLS 1.2 or 1.3.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78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Remember the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UDM and UDR may require tighter controls.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5625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Spectrum and Network Slicing Attacks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13609</TotalTime>
  <Words>280</Words>
  <Application>Microsoft Office PowerPoint</Application>
  <PresentationFormat>On-screen Show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972</cp:revision>
  <dcterms:created xsi:type="dcterms:W3CDTF">2017-10-12T21:25:20Z</dcterms:created>
  <dcterms:modified xsi:type="dcterms:W3CDTF">2021-08-03T10:01:03Z</dcterms:modified>
</cp:coreProperties>
</file>