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84" r:id="rId3"/>
    <p:sldId id="315" r:id="rId4"/>
    <p:sldId id="261" r:id="rId5"/>
    <p:sldId id="317" r:id="rId6"/>
    <p:sldId id="316" r:id="rId7"/>
    <p:sldId id="285" r:id="rId8"/>
    <p:sldId id="321" r:id="rId9"/>
    <p:sldId id="287" r:id="rId10"/>
    <p:sldId id="288" r:id="rId11"/>
    <p:sldId id="289" r:id="rId12"/>
    <p:sldId id="290" r:id="rId13"/>
    <p:sldId id="318" r:id="rId14"/>
    <p:sldId id="319" r:id="rId15"/>
    <p:sldId id="291" r:id="rId16"/>
    <p:sldId id="292" r:id="rId17"/>
    <p:sldId id="293" r:id="rId18"/>
    <p:sldId id="295" r:id="rId19"/>
    <p:sldId id="296" r:id="rId20"/>
    <p:sldId id="298" r:id="rId21"/>
    <p:sldId id="297" r:id="rId22"/>
    <p:sldId id="299" r:id="rId23"/>
    <p:sldId id="300" r:id="rId24"/>
    <p:sldId id="294" r:id="rId25"/>
    <p:sldId id="301" r:id="rId26"/>
    <p:sldId id="311" r:id="rId27"/>
    <p:sldId id="320" r:id="rId28"/>
    <p:sldId id="303" r:id="rId29"/>
    <p:sldId id="322" r:id="rId30"/>
    <p:sldId id="302" r:id="rId31"/>
    <p:sldId id="306" r:id="rId32"/>
    <p:sldId id="305" r:id="rId33"/>
    <p:sldId id="307" r:id="rId34"/>
    <p:sldId id="304" r:id="rId35"/>
    <p:sldId id="314" r:id="rId36"/>
    <p:sldId id="324" r:id="rId37"/>
    <p:sldId id="308" r:id="rId38"/>
    <p:sldId id="309" r:id="rId39"/>
    <p:sldId id="310" r:id="rId40"/>
    <p:sldId id="312" r:id="rId41"/>
    <p:sldId id="323" r:id="rId42"/>
    <p:sldId id="313" r:id="rId43"/>
    <p:sldId id="28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86" autoAdjust="0"/>
  </p:normalViewPr>
  <p:slideViewPr>
    <p:cSldViewPr>
      <p:cViewPr>
        <p:scale>
          <a:sx n="90" d="100"/>
          <a:sy n="90" d="100"/>
        </p:scale>
        <p:origin x="888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D8B36-C169-474C-A0F3-B4395968A178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9EFC0-F9F9-4E85-852D-EBF499CD45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99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 smtClean="0"/>
              <a:t>Version </a:t>
            </a:r>
            <a:r>
              <a:rPr lang="fr-BE" baseline="0" dirty="0" err="1" smtClean="0"/>
              <a:t>adapted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during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Summer</a:t>
            </a:r>
            <a:r>
              <a:rPr lang="fr-BE" baseline="0" dirty="0" smtClean="0"/>
              <a:t> </a:t>
            </a:r>
            <a:r>
              <a:rPr lang="fr-BE" baseline="0" dirty="0" smtClean="0"/>
              <a:t>2021. </a:t>
            </a:r>
            <a:r>
              <a:rPr lang="fr-BE" baseline="0" dirty="0" smtClean="0"/>
              <a:t>Original </a:t>
            </a:r>
            <a:r>
              <a:rPr lang="fr-BE" baseline="0" dirty="0" err="1" smtClean="0"/>
              <a:t>ppt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presented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during</a:t>
            </a:r>
            <a:r>
              <a:rPr lang="fr-BE" baseline="0" dirty="0" smtClean="0"/>
              <a:t> session 5 in 2019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5132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Define</a:t>
            </a:r>
            <a:r>
              <a:rPr lang="fr-BE" dirty="0" smtClean="0"/>
              <a:t> all the </a:t>
            </a:r>
            <a:r>
              <a:rPr lang="fr-BE" dirty="0" err="1" smtClean="0"/>
              <a:t>databases</a:t>
            </a:r>
            <a:r>
              <a:rPr lang="fr-BE" dirty="0" smtClean="0"/>
              <a:t> in </a:t>
            </a:r>
            <a:r>
              <a:rPr lang="fr-BE" dirty="0" err="1" smtClean="0"/>
              <a:t>which</a:t>
            </a:r>
            <a:r>
              <a:rPr lang="fr-BE" dirty="0" smtClean="0"/>
              <a:t> the </a:t>
            </a:r>
            <a:r>
              <a:rPr lang="fr-BE" dirty="0" err="1" smtClean="0"/>
              <a:t>tool</a:t>
            </a:r>
            <a:r>
              <a:rPr lang="fr-BE" dirty="0" smtClean="0"/>
              <a:t> </a:t>
            </a:r>
            <a:r>
              <a:rPr lang="fr-BE" dirty="0" err="1" smtClean="0"/>
              <a:t>will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installed</a:t>
            </a:r>
            <a:r>
              <a:rPr lang="fr-BE" baseline="0" dirty="0" smtClean="0"/>
              <a:t> for a </a:t>
            </a:r>
            <a:r>
              <a:rPr lang="fr-BE" baseline="0" dirty="0" err="1" smtClean="0"/>
              <a:t>subject</a:t>
            </a:r>
            <a:r>
              <a:rPr lang="fr-BE" baseline="0" dirty="0" smtClean="0"/>
              <a:t> application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640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This </a:t>
            </a:r>
            <a:r>
              <a:rPr lang="fr-BE" dirty="0" err="1" smtClean="0"/>
              <a:t>typology</a:t>
            </a:r>
            <a:r>
              <a:rPr lang="fr-BE" dirty="0" smtClean="0"/>
              <a:t> </a:t>
            </a:r>
            <a:r>
              <a:rPr lang="fr-BE" dirty="0" err="1" smtClean="0"/>
              <a:t>can</a:t>
            </a:r>
            <a:r>
              <a:rPr lang="fr-BE" dirty="0" smtClean="0"/>
              <a:t> </a:t>
            </a:r>
            <a:r>
              <a:rPr lang="fr-BE" dirty="0" err="1" smtClean="0"/>
              <a:t>then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</a:t>
            </a:r>
            <a:r>
              <a:rPr lang="fr-BE" dirty="0" err="1" smtClean="0"/>
              <a:t>used</a:t>
            </a:r>
            <a:r>
              <a:rPr lang="fr-BE" dirty="0" smtClean="0"/>
              <a:t> to automate </a:t>
            </a:r>
            <a:r>
              <a:rPr lang="fr-BE" dirty="0" err="1" smtClean="0"/>
              <a:t>some</a:t>
            </a:r>
            <a:r>
              <a:rPr lang="fr-BE" dirty="0" smtClean="0"/>
              <a:t> post import actions </a:t>
            </a:r>
            <a:r>
              <a:rPr lang="fr-BE" dirty="0" err="1" smtClean="0"/>
              <a:t>such</a:t>
            </a:r>
            <a:r>
              <a:rPr lang="fr-BE" dirty="0" smtClean="0"/>
              <a:t> as restore</a:t>
            </a:r>
            <a:r>
              <a:rPr lang="fr-BE" baseline="0" dirty="0" smtClean="0"/>
              <a:t> of </a:t>
            </a:r>
            <a:r>
              <a:rPr lang="fr-BE" baseline="0" dirty="0" err="1" smtClean="0"/>
              <a:t>grants</a:t>
            </a:r>
            <a:r>
              <a:rPr lang="fr-BE" baseline="0" dirty="0" smtClean="0"/>
              <a:t> and </a:t>
            </a:r>
            <a:r>
              <a:rPr lang="fr-BE" baseline="0" dirty="0" err="1" smtClean="0"/>
              <a:t>synonyms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610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055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Put in a single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row</a:t>
            </a:r>
            <a:r>
              <a:rPr lang="fr-BE" baseline="0" dirty="0" smtClean="0"/>
              <a:t> the settings </a:t>
            </a:r>
            <a:r>
              <a:rPr lang="fr-BE" baseline="0" dirty="0" err="1" smtClean="0"/>
              <a:t>chosen</a:t>
            </a:r>
            <a:r>
              <a:rPr lang="fr-BE" baseline="0" dirty="0" smtClean="0"/>
              <a:t> for a </a:t>
            </a:r>
            <a:r>
              <a:rPr lang="fr-BE" baseline="0" dirty="0" err="1" smtClean="0"/>
              <a:t>given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schema</a:t>
            </a:r>
            <a:r>
              <a:rPr lang="fr-BE" baseline="0" dirty="0" smtClean="0"/>
              <a:t> and </a:t>
            </a:r>
            <a:r>
              <a:rPr lang="fr-BE" baseline="0" dirty="0" err="1" smtClean="0"/>
              <a:t>datapump</a:t>
            </a:r>
            <a:r>
              <a:rPr lang="fr-BE" baseline="0" dirty="0" smtClean="0"/>
              <a:t> action type (export, import)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055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Put in a single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row</a:t>
            </a:r>
            <a:r>
              <a:rPr lang="fr-BE" baseline="0" dirty="0" smtClean="0"/>
              <a:t> the settings </a:t>
            </a:r>
            <a:r>
              <a:rPr lang="fr-BE" baseline="0" dirty="0" err="1" smtClean="0"/>
              <a:t>chosen</a:t>
            </a:r>
            <a:r>
              <a:rPr lang="fr-BE" baseline="0" dirty="0" smtClean="0"/>
              <a:t> for a </a:t>
            </a:r>
            <a:r>
              <a:rPr lang="fr-BE" baseline="0" dirty="0" err="1" smtClean="0"/>
              <a:t>given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schema</a:t>
            </a:r>
            <a:r>
              <a:rPr lang="fr-BE" baseline="0" dirty="0" smtClean="0"/>
              <a:t> and </a:t>
            </a:r>
            <a:r>
              <a:rPr lang="fr-BE" baseline="0" dirty="0" err="1" smtClean="0"/>
              <a:t>datapump</a:t>
            </a:r>
            <a:r>
              <a:rPr lang="fr-BE" baseline="0" dirty="0" smtClean="0"/>
              <a:t> action type (export, import)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0559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Put in a single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row</a:t>
            </a:r>
            <a:r>
              <a:rPr lang="fr-BE" baseline="0" dirty="0" smtClean="0"/>
              <a:t> the settings </a:t>
            </a:r>
            <a:r>
              <a:rPr lang="fr-BE" baseline="0" dirty="0" err="1" smtClean="0"/>
              <a:t>chosen</a:t>
            </a:r>
            <a:r>
              <a:rPr lang="fr-BE" baseline="0" dirty="0" smtClean="0"/>
              <a:t> for a </a:t>
            </a:r>
            <a:r>
              <a:rPr lang="fr-BE" baseline="0" dirty="0" err="1" smtClean="0"/>
              <a:t>given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schema</a:t>
            </a:r>
            <a:r>
              <a:rPr lang="fr-BE" baseline="0" dirty="0" smtClean="0"/>
              <a:t> and </a:t>
            </a:r>
            <a:r>
              <a:rPr lang="fr-BE" baseline="0" dirty="0" err="1" smtClean="0"/>
              <a:t>datapump</a:t>
            </a:r>
            <a:r>
              <a:rPr lang="fr-BE" baseline="0" dirty="0" smtClean="0"/>
              <a:t> action type (export, import)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055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8526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86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0816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745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1328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463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Demo</a:t>
            </a:r>
            <a:r>
              <a:rPr lang="fr-BE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fr-BE" dirty="0" smtClean="0"/>
              <a:t>Show Wiki: https://webgate.ec.europa.eu/CITnet/confluence/pages/viewpage.action?pageId=874087749</a:t>
            </a:r>
          </a:p>
          <a:p>
            <a:pPr marL="171450" indent="-171450">
              <a:buFontTx/>
              <a:buChar char="-"/>
            </a:pPr>
            <a:r>
              <a:rPr lang="fr-BE" baseline="0" dirty="0" smtClean="0"/>
              <a:t>Live </a:t>
            </a:r>
            <a:r>
              <a:rPr lang="fr-BE" baseline="0" dirty="0" err="1" smtClean="0"/>
              <a:t>demo</a:t>
            </a:r>
            <a:endParaRPr lang="fr-BE" baseline="0" dirty="0" smtClean="0"/>
          </a:p>
          <a:p>
            <a:pPr marL="171450" indent="-171450">
              <a:buFontTx/>
              <a:buChar char="-"/>
            </a:pPr>
            <a:r>
              <a:rPr lang="fr-BE" baseline="0" smtClean="0"/>
              <a:t>Enhancements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547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132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902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902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902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Two</a:t>
            </a:r>
            <a:r>
              <a:rPr lang="fr-BE" dirty="0" smtClean="0"/>
              <a:t> </a:t>
            </a:r>
            <a:r>
              <a:rPr lang="fr-BE" dirty="0" err="1" smtClean="0"/>
              <a:t>schemas</a:t>
            </a:r>
            <a:r>
              <a:rPr lang="fr-BE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fr-BE" baseline="0" dirty="0" smtClean="0"/>
              <a:t>One for the </a:t>
            </a:r>
            <a:r>
              <a:rPr lang="fr-BE" baseline="0" dirty="0" err="1" smtClean="0"/>
              <a:t>tool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itself</a:t>
            </a:r>
            <a:r>
              <a:rPr lang="fr-BE" baseline="0" dirty="0" smtClean="0"/>
              <a:t>: </a:t>
            </a:r>
            <a:r>
              <a:rPr lang="fr-BE" baseline="0" dirty="0" err="1" smtClean="0"/>
              <a:t>app_dpp_x</a:t>
            </a:r>
            <a:endParaRPr lang="fr-BE" baseline="0" dirty="0" smtClean="0"/>
          </a:p>
          <a:p>
            <a:pPr marL="171450" indent="-171450">
              <a:buFontTx/>
              <a:buChar char="-"/>
            </a:pPr>
            <a:r>
              <a:rPr lang="fr-BE" baseline="0" dirty="0" smtClean="0"/>
              <a:t>C##OPS$ORACLE: </a:t>
            </a:r>
            <a:r>
              <a:rPr lang="fr-BE" baseline="0" dirty="0" err="1" smtClean="0"/>
              <a:t>where</a:t>
            </a:r>
            <a:r>
              <a:rPr lang="fr-BE" baseline="0" dirty="0" smtClean="0"/>
              <a:t> the DC </a:t>
            </a:r>
            <a:r>
              <a:rPr lang="fr-BE" baseline="0" dirty="0" err="1" smtClean="0"/>
              <a:t>puts</a:t>
            </a:r>
            <a:r>
              <a:rPr lang="fr-BE" baseline="0" dirty="0" smtClean="0"/>
              <a:t> the services </a:t>
            </a:r>
            <a:r>
              <a:rPr lang="fr-BE" baseline="0" dirty="0" err="1" smtClean="0"/>
              <a:t>you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need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698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Two</a:t>
            </a:r>
            <a:r>
              <a:rPr lang="fr-BE" dirty="0" smtClean="0"/>
              <a:t> </a:t>
            </a:r>
            <a:r>
              <a:rPr lang="fr-BE" dirty="0" err="1" smtClean="0"/>
              <a:t>schemas</a:t>
            </a:r>
            <a:r>
              <a:rPr lang="fr-BE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fr-BE" baseline="0" dirty="0" smtClean="0"/>
              <a:t>One for the </a:t>
            </a:r>
            <a:r>
              <a:rPr lang="fr-BE" baseline="0" dirty="0" err="1" smtClean="0"/>
              <a:t>tool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itself</a:t>
            </a:r>
            <a:r>
              <a:rPr lang="fr-BE" baseline="0" dirty="0" smtClean="0"/>
              <a:t>: </a:t>
            </a:r>
            <a:r>
              <a:rPr lang="fr-BE" baseline="0" dirty="0" err="1" smtClean="0"/>
              <a:t>app_dpp_x</a:t>
            </a:r>
            <a:endParaRPr lang="fr-BE" baseline="0" dirty="0" smtClean="0"/>
          </a:p>
          <a:p>
            <a:pPr marL="171450" indent="-171450">
              <a:buFontTx/>
              <a:buChar char="-"/>
            </a:pPr>
            <a:r>
              <a:rPr lang="fr-BE" baseline="0" dirty="0" smtClean="0"/>
              <a:t>C##OPS$ORACLE: </a:t>
            </a:r>
            <a:r>
              <a:rPr lang="fr-BE" baseline="0" dirty="0" err="1" smtClean="0"/>
              <a:t>where</a:t>
            </a:r>
            <a:r>
              <a:rPr lang="fr-BE" baseline="0" dirty="0" smtClean="0"/>
              <a:t> the DC </a:t>
            </a:r>
            <a:r>
              <a:rPr lang="fr-BE" baseline="0" dirty="0" err="1" smtClean="0"/>
              <a:t>puts</a:t>
            </a:r>
            <a:r>
              <a:rPr lang="fr-BE" baseline="0" dirty="0" smtClean="0"/>
              <a:t> the services </a:t>
            </a:r>
            <a:r>
              <a:rPr lang="fr-BE" baseline="0" dirty="0" err="1" smtClean="0"/>
              <a:t>you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need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975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39EFC0-F9F9-4E85-852D-EBF499CD454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880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196D-B122-4E24-8A99-19F18C60764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90A4-2121-46F9-A979-211D8FFDA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6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196D-B122-4E24-8A99-19F18C60764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90A4-2121-46F9-A979-211D8FFDA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99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196D-B122-4E24-8A99-19F18C60764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90A4-2121-46F9-A979-211D8FFDA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43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196D-B122-4E24-8A99-19F18C60764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90A4-2121-46F9-A979-211D8FFDA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58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196D-B122-4E24-8A99-19F18C60764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90A4-2121-46F9-A979-211D8FFDA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23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196D-B122-4E24-8A99-19F18C60764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90A4-2121-46F9-A979-211D8FFDA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6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196D-B122-4E24-8A99-19F18C60764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90A4-2121-46F9-A979-211D8FFDA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84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196D-B122-4E24-8A99-19F18C60764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90A4-2121-46F9-A979-211D8FFDA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99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196D-B122-4E24-8A99-19F18C60764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90A4-2121-46F9-A979-211D8FFDA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19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196D-B122-4E24-8A99-19F18C60764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90A4-2121-46F9-A979-211D8FFDA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21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7196D-B122-4E24-8A99-19F18C60764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190A4-2121-46F9-A979-211D8FFDAA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53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196D-B122-4E24-8A99-19F18C607641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190A4-2121-46F9-A979-211D8FFDAAFA}" type="slidenum">
              <a:rPr lang="en-GB" smtClean="0"/>
              <a:t>‹#›</a:t>
            </a:fld>
            <a:endParaRPr lang="en-GB"/>
          </a:p>
        </p:txBody>
      </p:sp>
      <p:pic>
        <p:nvPicPr>
          <p:cNvPr id="2050" name="Picture 2" descr="C:\Dropbox\DBCC\DBCC-Logo-BWRR 2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472" y="0"/>
            <a:ext cx="1610528" cy="62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322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755576" y="5013176"/>
            <a:ext cx="7772400" cy="1470025"/>
          </a:xfrm>
        </p:spPr>
        <p:txBody>
          <a:bodyPr/>
          <a:lstStyle/>
          <a:p>
            <a:r>
              <a:rPr lang="fr-BE" dirty="0" smtClean="0"/>
              <a:t>Session #?</a:t>
            </a:r>
            <a:endParaRPr lang="en-GB" dirty="0"/>
          </a:p>
        </p:txBody>
      </p:sp>
      <p:pic>
        <p:nvPicPr>
          <p:cNvPr id="1026" name="Picture 2" descr="C:\Dropbox\DBCC\DBCC-Logo-Pol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799"/>
            <a:ext cx="8676456" cy="334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7380312" y="0"/>
            <a:ext cx="1763688" cy="90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180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APP_DPP_x</a:t>
            </a:r>
            <a:r>
              <a:rPr lang="fr-BE" dirty="0" smtClean="0"/>
              <a:t> </a:t>
            </a:r>
            <a:r>
              <a:rPr lang="fr-BE" dirty="0"/>
              <a:t>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/>
          <a:lstStyle/>
          <a:p>
            <a:pPr marL="0" indent="0">
              <a:buNone/>
            </a:pPr>
            <a:r>
              <a:rPr lang="fr-BE" u="sng" dirty="0" smtClean="0"/>
              <a:t>Instance</a:t>
            </a:r>
            <a:endParaRPr lang="fr-BE" dirty="0" smtClean="0"/>
          </a:p>
          <a:p>
            <a:r>
              <a:rPr lang="fr-BE" dirty="0" err="1" smtClean="0"/>
              <a:t>Development</a:t>
            </a:r>
            <a:endParaRPr lang="fr-BE" dirty="0" smtClean="0"/>
          </a:p>
          <a:p>
            <a:r>
              <a:rPr lang="fr-BE" dirty="0" smtClean="0"/>
              <a:t>Test</a:t>
            </a:r>
          </a:p>
          <a:p>
            <a:r>
              <a:rPr lang="fr-BE" dirty="0" err="1" smtClean="0"/>
              <a:t>Acceptance</a:t>
            </a:r>
            <a:endParaRPr lang="fr-BE" dirty="0" smtClean="0"/>
          </a:p>
          <a:p>
            <a:r>
              <a:rPr lang="fr-BE" dirty="0" smtClean="0"/>
              <a:t>Production</a:t>
            </a:r>
          </a:p>
          <a:p>
            <a:r>
              <a:rPr lang="fr-BE" dirty="0" smtClean="0"/>
              <a:t>……</a:t>
            </a:r>
            <a:endParaRPr lang="en-GB" dirty="0"/>
          </a:p>
        </p:txBody>
      </p:sp>
      <p:sp>
        <p:nvSpPr>
          <p:cNvPr id="4" name="Right Arrow 3"/>
          <p:cNvSpPr/>
          <p:nvPr/>
        </p:nvSpPr>
        <p:spPr>
          <a:xfrm>
            <a:off x="3635896" y="2420888"/>
            <a:ext cx="576064" cy="1440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96" y="1340768"/>
            <a:ext cx="4669192" cy="47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3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APP_DPP_x</a:t>
            </a:r>
            <a:r>
              <a:rPr lang="fr-BE" dirty="0" smtClean="0"/>
              <a:t> </a:t>
            </a:r>
            <a:r>
              <a:rPr lang="fr-BE" dirty="0"/>
              <a:t>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/>
          <a:lstStyle/>
          <a:p>
            <a:pPr marL="0" indent="0">
              <a:buNone/>
            </a:pPr>
            <a:r>
              <a:rPr lang="fr-BE" u="sng" dirty="0" err="1" smtClean="0"/>
              <a:t>Schema</a:t>
            </a:r>
            <a:r>
              <a:rPr lang="fr-BE" u="sng" dirty="0" smtClean="0"/>
              <a:t> Type</a:t>
            </a:r>
            <a:endParaRPr lang="fr-BE" dirty="0" smtClean="0"/>
          </a:p>
          <a:p>
            <a:r>
              <a:rPr lang="fr-BE" dirty="0" smtClean="0"/>
              <a:t>Main</a:t>
            </a:r>
          </a:p>
          <a:p>
            <a:r>
              <a:rPr lang="fr-BE" dirty="0" smtClean="0"/>
              <a:t>Lob</a:t>
            </a:r>
          </a:p>
          <a:p>
            <a:r>
              <a:rPr lang="fr-BE" dirty="0" smtClean="0"/>
              <a:t>Web</a:t>
            </a:r>
          </a:p>
          <a:p>
            <a:r>
              <a:rPr lang="fr-BE" dirty="0" smtClean="0"/>
              <a:t>Gateway for </a:t>
            </a:r>
            <a:br>
              <a:rPr lang="fr-BE" dirty="0" smtClean="0"/>
            </a:br>
            <a:r>
              <a:rPr lang="fr-BE" dirty="0" smtClean="0"/>
              <a:t>client (</a:t>
            </a:r>
            <a:r>
              <a:rPr lang="fr-BE" dirty="0" err="1" smtClean="0"/>
              <a:t>ComRef</a:t>
            </a:r>
            <a:r>
              <a:rPr lang="fr-BE" dirty="0" smtClean="0"/>
              <a:t>, ….)</a:t>
            </a:r>
          </a:p>
          <a:p>
            <a:r>
              <a:rPr lang="fr-BE" dirty="0" smtClean="0"/>
              <a:t>….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3635896" y="1556792"/>
            <a:ext cx="576064" cy="1440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96" y="1340768"/>
            <a:ext cx="4669192" cy="47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8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APP_DPP_x</a:t>
            </a:r>
            <a:r>
              <a:rPr lang="fr-BE" dirty="0" smtClean="0"/>
              <a:t> </a:t>
            </a:r>
            <a:r>
              <a:rPr lang="fr-BE" dirty="0"/>
              <a:t>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/>
          <a:lstStyle/>
          <a:p>
            <a:pPr marL="0" indent="0">
              <a:buNone/>
            </a:pPr>
            <a:r>
              <a:rPr lang="fr-BE" u="sng" dirty="0" err="1" smtClean="0"/>
              <a:t>Role</a:t>
            </a:r>
            <a:endParaRPr lang="fr-BE" dirty="0" smtClean="0"/>
          </a:p>
          <a:p>
            <a:r>
              <a:rPr lang="fr-BE" dirty="0" err="1" smtClean="0"/>
              <a:t>ReadWrite</a:t>
            </a:r>
            <a:endParaRPr lang="fr-BE" dirty="0" smtClean="0"/>
          </a:p>
          <a:p>
            <a:r>
              <a:rPr lang="fr-BE" dirty="0" err="1" smtClean="0"/>
              <a:t>ReadOnly</a:t>
            </a:r>
            <a:endParaRPr lang="fr-BE" dirty="0" smtClean="0"/>
          </a:p>
          <a:p>
            <a:r>
              <a:rPr lang="fr-BE" dirty="0" smtClean="0"/>
              <a:t>….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3635896" y="3284984"/>
            <a:ext cx="576064" cy="1440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96" y="1340768"/>
            <a:ext cx="4669192" cy="47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15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APP_DPP_x</a:t>
            </a:r>
            <a:r>
              <a:rPr lang="fr-BE" dirty="0" smtClean="0"/>
              <a:t> </a:t>
            </a:r>
            <a:r>
              <a:rPr lang="fr-BE" dirty="0"/>
              <a:t>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9472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u="sng" dirty="0" smtClean="0"/>
              <a:t>Option</a:t>
            </a:r>
          </a:p>
          <a:p>
            <a:pPr marL="0" indent="0">
              <a:buNone/>
            </a:pPr>
            <a:r>
              <a:rPr lang="fr-BE" dirty="0" smtClean="0"/>
              <a:t>List of all </a:t>
            </a:r>
            <a:r>
              <a:rPr lang="fr-BE" dirty="0" err="1" smtClean="0"/>
              <a:t>available</a:t>
            </a:r>
            <a:r>
              <a:rPr lang="fr-BE" dirty="0" smtClean="0"/>
              <a:t> options </a:t>
            </a:r>
            <a:br>
              <a:rPr lang="fr-BE" dirty="0" smtClean="0"/>
            </a:br>
            <a:r>
              <a:rPr lang="fr-BE" dirty="0" smtClean="0"/>
              <a:t>for export and import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 rot="5400000">
            <a:off x="8172400" y="980728"/>
            <a:ext cx="576064" cy="1440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96" y="1340768"/>
            <a:ext cx="4669192" cy="47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8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96" y="1340768"/>
            <a:ext cx="4669192" cy="4785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APP_DPP_x</a:t>
            </a:r>
            <a:r>
              <a:rPr lang="fr-BE" dirty="0" smtClean="0"/>
              <a:t> </a:t>
            </a:r>
            <a:r>
              <a:rPr lang="fr-BE" dirty="0"/>
              <a:t>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u="sng" dirty="0" smtClean="0"/>
              <a:t>Option </a:t>
            </a:r>
            <a:r>
              <a:rPr lang="fr-BE" u="sng" dirty="0" err="1"/>
              <a:t>A</a:t>
            </a:r>
            <a:r>
              <a:rPr lang="fr-BE" u="sng" dirty="0" err="1" smtClean="0"/>
              <a:t>llowed</a:t>
            </a:r>
            <a:r>
              <a:rPr lang="fr-BE" u="sng" dirty="0" smtClean="0"/>
              <a:t> Value</a:t>
            </a:r>
          </a:p>
          <a:p>
            <a:pPr marL="0" indent="0">
              <a:buNone/>
            </a:pPr>
            <a:r>
              <a:rPr lang="fr-BE" dirty="0" smtClean="0"/>
              <a:t>List of </a:t>
            </a:r>
            <a:r>
              <a:rPr lang="fr-BE" dirty="0" err="1" smtClean="0"/>
              <a:t>allowed</a:t>
            </a:r>
            <a:r>
              <a:rPr lang="fr-BE" dirty="0" smtClean="0"/>
              <a:t> values for the options </a:t>
            </a:r>
            <a:r>
              <a:rPr lang="fr-BE" dirty="0" err="1" smtClean="0"/>
              <a:t>when</a:t>
            </a:r>
            <a:r>
              <a:rPr lang="fr-BE" dirty="0" smtClean="0"/>
              <a:t> pertinent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>
            <a:off x="7384074" y="2564904"/>
            <a:ext cx="576064" cy="1440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68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APP_DPP_x</a:t>
            </a:r>
            <a:r>
              <a:rPr lang="fr-BE" dirty="0" smtClean="0"/>
              <a:t> </a:t>
            </a:r>
            <a:r>
              <a:rPr lang="fr-BE" dirty="0"/>
              <a:t>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577221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BE" u="sng" dirty="0" err="1" smtClean="0"/>
              <a:t>Schema</a:t>
            </a:r>
            <a:r>
              <a:rPr lang="fr-BE" u="sng" dirty="0" smtClean="0"/>
              <a:t> Option</a:t>
            </a:r>
          </a:p>
          <a:p>
            <a:pPr marL="0" indent="0">
              <a:buNone/>
            </a:pPr>
            <a:r>
              <a:rPr lang="fr-BE" dirty="0" smtClean="0"/>
              <a:t>List of </a:t>
            </a:r>
            <a:r>
              <a:rPr lang="fr-BE" dirty="0" err="1" smtClean="0"/>
              <a:t>chosen</a:t>
            </a:r>
            <a:r>
              <a:rPr lang="fr-BE" dirty="0" smtClean="0"/>
              <a:t> value pairs </a:t>
            </a:r>
            <a:br>
              <a:rPr lang="fr-BE" dirty="0" smtClean="0"/>
            </a:br>
            <a:r>
              <a:rPr lang="fr-BE" dirty="0" smtClean="0"/>
              <a:t>"option/value" for</a:t>
            </a:r>
            <a:br>
              <a:rPr lang="fr-BE" dirty="0" smtClean="0"/>
            </a:br>
            <a:r>
              <a:rPr lang="fr-BE" dirty="0" smtClean="0"/>
              <a:t>export or import </a:t>
            </a:r>
            <a:r>
              <a:rPr lang="fr-BE" dirty="0" err="1" smtClean="0"/>
              <a:t>such</a:t>
            </a:r>
            <a:r>
              <a:rPr lang="fr-BE" dirty="0" smtClean="0"/>
              <a:t> as:</a:t>
            </a:r>
          </a:p>
          <a:p>
            <a:r>
              <a:rPr lang="fr-BE" dirty="0" smtClean="0"/>
              <a:t>RECYCLEBIN=&gt;PURGE</a:t>
            </a:r>
          </a:p>
          <a:p>
            <a:r>
              <a:rPr lang="fr-BE" dirty="0" smtClean="0"/>
              <a:t>TABLES=&gt;DROP</a:t>
            </a:r>
          </a:p>
          <a:p>
            <a:r>
              <a:rPr lang="fr-BE" dirty="0" smtClean="0"/>
              <a:t>VIEWS=&gt;DROP</a:t>
            </a:r>
          </a:p>
          <a:p>
            <a:r>
              <a:rPr lang="fr-BE" dirty="0" smtClean="0"/>
              <a:t>EMAIL_RESULT=&gt;YES</a:t>
            </a:r>
          </a:p>
          <a:p>
            <a:r>
              <a:rPr lang="fr-BE" dirty="0" smtClean="0"/>
              <a:t>EXEC_POSTFIX=&gt;YES</a:t>
            </a:r>
          </a:p>
          <a:p>
            <a:r>
              <a:rPr lang="en-GB" dirty="0" smtClean="0"/>
              <a:t>LOCK_SCHEMA=&gt;YES</a:t>
            </a:r>
          </a:p>
          <a:p>
            <a:r>
              <a:rPr lang="fr-BE" dirty="0" smtClean="0"/>
              <a:t>METADATA_FILTER=&gt;</a:t>
            </a:r>
            <a:br>
              <a:rPr lang="fr-BE" dirty="0" smtClean="0"/>
            </a:br>
            <a:r>
              <a:rPr lang="fr-BE" dirty="0" smtClean="0"/>
              <a:t>NOT LIKE 'TMP%'</a:t>
            </a:r>
          </a:p>
          <a:p>
            <a:r>
              <a:rPr lang="fr-BE" dirty="0" smtClean="0"/>
              <a:t>NETWORK_LINK</a:t>
            </a:r>
          </a:p>
          <a:p>
            <a:r>
              <a:rPr lang="fr-BE" dirty="0" smtClean="0"/>
              <a:t>….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 rot="5400000">
            <a:off x="7092280" y="980728"/>
            <a:ext cx="576064" cy="1440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96" y="1340768"/>
            <a:ext cx="4669192" cy="47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2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96" y="1340768"/>
            <a:ext cx="4669192" cy="4785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7463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BE" u="sng" dirty="0" smtClean="0"/>
              <a:t>Action</a:t>
            </a:r>
          </a:p>
          <a:p>
            <a:pPr marL="0" indent="0">
              <a:buNone/>
            </a:pPr>
            <a:r>
              <a:rPr lang="fr-B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Piece</a:t>
            </a:r>
            <a: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</a:t>
            </a:r>
            <a:r>
              <a:rPr lang="fr-B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</a:t>
            </a:r>
            <a: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fr-B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</a:t>
            </a:r>
            <a: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code </a:t>
            </a:r>
            <a:r>
              <a:rPr lang="fr-B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that</a:t>
            </a:r>
            <a: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B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</a:t>
            </a:r>
            <a: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B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B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invoked</a:t>
            </a:r>
            <a: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B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  <a: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or </a:t>
            </a:r>
            <a:r>
              <a:rPr lang="fr-BE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B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export or an import.</a:t>
            </a:r>
          </a:p>
          <a:p>
            <a:pPr marL="0" indent="0">
              <a:buNone/>
            </a:pPr>
            <a:r>
              <a:rPr lang="fr-BE" dirty="0" err="1" smtClean="0"/>
              <a:t>Sysper</a:t>
            </a:r>
            <a:r>
              <a:rPr lang="fr-BE" dirty="0" smtClean="0"/>
              <a:t> </a:t>
            </a:r>
            <a:r>
              <a:rPr lang="fr-BE" dirty="0" err="1" smtClean="0"/>
              <a:t>examples</a:t>
            </a:r>
            <a:r>
              <a:rPr lang="fr-BE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Before import: </a:t>
            </a:r>
            <a:br>
              <a:rPr lang="en-GB" dirty="0" smtClean="0"/>
            </a:br>
            <a:r>
              <a:rPr lang="en-GB" dirty="0" smtClean="0"/>
              <a:t>BEGIN </a:t>
            </a:r>
            <a:br>
              <a:rPr lang="en-GB" dirty="0" smtClean="0"/>
            </a:br>
            <a:r>
              <a:rPr lang="en-GB" dirty="0" smtClean="0"/>
              <a:t>   sp2_dpp_utl.prefix_rls</a:t>
            </a:r>
            <a:r>
              <a:rPr lang="en-GB" dirty="0"/>
              <a:t>;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END</a:t>
            </a:r>
            <a:r>
              <a:rPr lang="en-GB" dirty="0"/>
              <a:t>;</a:t>
            </a:r>
            <a:endParaRPr lang="en-GB" dirty="0" smtClean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After import: </a:t>
            </a:r>
            <a:br>
              <a:rPr lang="en-GB" dirty="0" smtClean="0"/>
            </a:br>
            <a:r>
              <a:rPr lang="en-GB" dirty="0" smtClean="0"/>
              <a:t>BEGIN </a:t>
            </a:r>
            <a:br>
              <a:rPr lang="en-GB" dirty="0" smtClean="0"/>
            </a:br>
            <a:r>
              <a:rPr lang="en-GB" dirty="0" smtClean="0"/>
              <a:t>   sp2_dpp_utl.postfix_rls</a:t>
            </a:r>
            <a:r>
              <a:rPr lang="en-GB" dirty="0"/>
              <a:t>; </a:t>
            </a:r>
            <a:br>
              <a:rPr lang="en-GB" dirty="0"/>
            </a:br>
            <a:r>
              <a:rPr lang="en-GB" dirty="0" smtClean="0"/>
              <a:t>END</a:t>
            </a:r>
            <a:r>
              <a:rPr lang="en-GB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 rot="10800000">
            <a:off x="7596336" y="2348880"/>
            <a:ext cx="576064" cy="1440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25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96" y="1340768"/>
            <a:ext cx="4669192" cy="4785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</a:t>
            </a:r>
            <a:r>
              <a:rPr lang="fr-BE" dirty="0" smtClean="0"/>
              <a:t>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7463" cy="4525963"/>
          </a:xfrm>
          <a:noFill/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BE" u="sng" dirty="0" smtClean="0"/>
              <a:t>No Drop Object</a:t>
            </a:r>
            <a:endParaRPr lang="fr-BE" dirty="0" smtClean="0"/>
          </a:p>
          <a:p>
            <a:pPr marL="0" indent="0">
              <a:buNone/>
            </a:pPr>
            <a:r>
              <a:rPr lang="en-GB" dirty="0" smtClean="0"/>
              <a:t>Excludes </a:t>
            </a:r>
            <a:r>
              <a:rPr lang="en-GB" dirty="0"/>
              <a:t>objects from </a:t>
            </a:r>
            <a:r>
              <a:rPr lang="en-GB" dirty="0" smtClean="0"/>
              <a:t>being </a:t>
            </a:r>
            <a:r>
              <a:rPr lang="en-GB" dirty="0"/>
              <a:t>dropped </a:t>
            </a:r>
            <a:r>
              <a:rPr lang="en-GB" dirty="0" smtClean="0"/>
              <a:t>if </a:t>
            </a:r>
            <a:r>
              <a:rPr lang="en-GB" dirty="0"/>
              <a:t>otherwise specified 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by </a:t>
            </a:r>
            <a:r>
              <a:rPr lang="en-GB" dirty="0"/>
              <a:t>the (example)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TABLE=&gt;DROP value. </a:t>
            </a:r>
          </a:p>
          <a:p>
            <a:pPr marL="0" indent="0">
              <a:buNone/>
            </a:pPr>
            <a:r>
              <a:rPr lang="fr-BE" dirty="0" smtClean="0"/>
              <a:t>It </a:t>
            </a:r>
            <a:r>
              <a:rPr lang="fr-BE" dirty="0" err="1" smtClean="0"/>
              <a:t>can</a:t>
            </a:r>
            <a:r>
              <a:rPr lang="fr-BE" dirty="0" smtClean="0"/>
              <a:t> </a:t>
            </a:r>
            <a:r>
              <a:rPr lang="fr-BE" dirty="0" err="1" smtClean="0"/>
              <a:t>be</a:t>
            </a:r>
            <a:r>
              <a:rPr lang="fr-BE" dirty="0" smtClean="0"/>
              <a:t> a table, an index, a </a:t>
            </a:r>
            <a:r>
              <a:rPr lang="fr-BE" dirty="0" err="1" smtClean="0"/>
              <a:t>sequence</a:t>
            </a:r>
            <a:r>
              <a:rPr lang="fr-BE" dirty="0" smtClean="0"/>
              <a:t>, a </a:t>
            </a:r>
            <a:r>
              <a:rPr lang="fr-BE" dirty="0" err="1" smtClean="0"/>
              <a:t>materialized</a:t>
            </a:r>
            <a:r>
              <a:rPr lang="fr-BE" dirty="0" smtClean="0"/>
              <a:t> </a:t>
            </a:r>
            <a:r>
              <a:rPr lang="fr-BE" dirty="0" err="1" smtClean="0"/>
              <a:t>view</a:t>
            </a:r>
            <a:r>
              <a:rPr lang="fr-BE" dirty="0" smtClean="0"/>
              <a:t>, a package…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 rot="10800000">
            <a:off x="7524328" y="3356992"/>
            <a:ext cx="576064" cy="1440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13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</a:t>
            </a:r>
            <a:r>
              <a:rPr lang="fr-BE" dirty="0" smtClean="0"/>
              <a:t>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66728" cy="4525963"/>
          </a:xfrm>
        </p:spPr>
        <p:txBody>
          <a:bodyPr/>
          <a:lstStyle/>
          <a:p>
            <a:pPr marL="0" indent="0">
              <a:buNone/>
            </a:pPr>
            <a:r>
              <a:rPr lang="fr-BE" u="sng" dirty="0" smtClean="0"/>
              <a:t>Job Type</a:t>
            </a:r>
            <a:endParaRPr lang="fr-BE" dirty="0" smtClean="0"/>
          </a:p>
          <a:p>
            <a:r>
              <a:rPr lang="en-GB" dirty="0" smtClean="0"/>
              <a:t>Export</a:t>
            </a:r>
          </a:p>
          <a:p>
            <a:r>
              <a:rPr lang="fr-BE" dirty="0" smtClean="0"/>
              <a:t>Import</a:t>
            </a:r>
          </a:p>
          <a:p>
            <a:r>
              <a:rPr lang="fr-BE" dirty="0" smtClean="0"/>
              <a:t>File Transfer</a:t>
            </a:r>
            <a:endParaRPr lang="en-GB" dirty="0"/>
          </a:p>
        </p:txBody>
      </p:sp>
      <p:sp>
        <p:nvSpPr>
          <p:cNvPr id="8" name="Right Arrow 7"/>
          <p:cNvSpPr/>
          <p:nvPr/>
        </p:nvSpPr>
        <p:spPr>
          <a:xfrm>
            <a:off x="3635896" y="5013176"/>
            <a:ext cx="576064" cy="1440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96" y="1340768"/>
            <a:ext cx="4669192" cy="47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14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96" y="1340768"/>
            <a:ext cx="4669192" cy="4785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</a:t>
            </a:r>
            <a:r>
              <a:rPr lang="fr-BE" dirty="0" smtClean="0"/>
              <a:t>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577221" cy="4349180"/>
          </a:xfrm>
        </p:spPr>
        <p:txBody>
          <a:bodyPr/>
          <a:lstStyle/>
          <a:p>
            <a:pPr marL="0" indent="0">
              <a:buNone/>
            </a:pPr>
            <a:r>
              <a:rPr lang="fr-BE" u="sng" dirty="0" smtClean="0"/>
              <a:t>Job </a:t>
            </a:r>
            <a:r>
              <a:rPr lang="fr-BE" u="sng" dirty="0" err="1" smtClean="0"/>
              <a:t>Run</a:t>
            </a:r>
            <a:endParaRPr lang="fr-BE" dirty="0" smtClean="0"/>
          </a:p>
          <a:p>
            <a:pPr marL="0" indent="0">
              <a:buNone/>
            </a:pPr>
            <a:r>
              <a:rPr lang="fr-BE" dirty="0" err="1" smtClean="0"/>
              <a:t>Contains</a:t>
            </a:r>
            <a:r>
              <a:rPr lang="fr-BE" dirty="0" smtClean="0"/>
              <a:t> </a:t>
            </a:r>
            <a:r>
              <a:rPr lang="fr-BE" dirty="0" err="1" smtClean="0"/>
              <a:t>status</a:t>
            </a:r>
            <a:r>
              <a:rPr lang="fr-BE" dirty="0" smtClean="0"/>
              <a:t>, </a:t>
            </a:r>
            <a:r>
              <a:rPr lang="fr-BE" dirty="0" err="1" smtClean="0"/>
              <a:t>start</a:t>
            </a:r>
            <a:r>
              <a:rPr lang="fr-BE" dirty="0" smtClean="0"/>
              <a:t> and </a:t>
            </a:r>
            <a:r>
              <a:rPr lang="fr-BE" dirty="0" err="1" smtClean="0"/>
              <a:t>ending</a:t>
            </a:r>
            <a:r>
              <a:rPr lang="fr-BE" dirty="0" smtClean="0"/>
              <a:t> date of all job </a:t>
            </a:r>
            <a:r>
              <a:rPr lang="fr-BE" dirty="0" err="1" smtClean="0"/>
              <a:t>runs</a:t>
            </a:r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 rot="16200000">
            <a:off x="5724128" y="6237312"/>
            <a:ext cx="576064" cy="1440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42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The Data </a:t>
            </a:r>
            <a:r>
              <a:rPr lang="fr-BE" dirty="0" err="1"/>
              <a:t>Pump</a:t>
            </a:r>
            <a:r>
              <a:rPr lang="fr-BE" dirty="0"/>
              <a:t> Utility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>
            <a:normAutofit/>
          </a:bodyPr>
          <a:lstStyle/>
          <a:p>
            <a:endParaRPr lang="fr-BE" sz="2800" dirty="0" smtClean="0">
              <a:solidFill>
                <a:srgbClr val="FF0000"/>
              </a:solidFill>
            </a:endParaRPr>
          </a:p>
          <a:p>
            <a:pPr lvl="1" algn="r"/>
            <a:r>
              <a:rPr lang="fr-BE" sz="2400" dirty="0" smtClean="0">
                <a:solidFill>
                  <a:srgbClr val="FF0000"/>
                </a:solidFill>
              </a:rPr>
              <a:t>© Jean-Jacques </a:t>
            </a:r>
            <a:r>
              <a:rPr lang="fr-BE" sz="2400" dirty="0" err="1" smtClean="0">
                <a:solidFill>
                  <a:srgbClr val="FF0000"/>
                </a:solidFill>
              </a:rPr>
              <a:t>Porrovecchio</a:t>
            </a:r>
            <a:endParaRPr lang="en-GB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</a:t>
            </a:r>
            <a:r>
              <a:rPr lang="fr-BE" dirty="0" smtClean="0"/>
              <a:t>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46848" cy="4525963"/>
          </a:xfrm>
        </p:spPr>
        <p:txBody>
          <a:bodyPr/>
          <a:lstStyle/>
          <a:p>
            <a:pPr marL="0" indent="0">
              <a:buNone/>
            </a:pPr>
            <a:r>
              <a:rPr lang="fr-BE" u="sng" dirty="0" smtClean="0"/>
              <a:t>Job </a:t>
            </a:r>
            <a:r>
              <a:rPr lang="fr-BE" u="sng" dirty="0" err="1" smtClean="0"/>
              <a:t>Run</a:t>
            </a:r>
            <a:r>
              <a:rPr lang="fr-BE" u="sng" dirty="0" smtClean="0"/>
              <a:t> </a:t>
            </a:r>
            <a:r>
              <a:rPr lang="fr-BE" u="sng" dirty="0" err="1" smtClean="0"/>
              <a:t>example</a:t>
            </a:r>
            <a:endParaRPr lang="fr-BE" dirty="0" smtClean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295525"/>
            <a:ext cx="866775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463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96" y="1340768"/>
            <a:ext cx="4669192" cy="4785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</a:t>
            </a:r>
            <a:r>
              <a:rPr lang="fr-BE" dirty="0" smtClean="0"/>
              <a:t>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1"/>
            <a:ext cx="3466728" cy="4493096"/>
          </a:xfrm>
        </p:spPr>
        <p:txBody>
          <a:bodyPr/>
          <a:lstStyle/>
          <a:p>
            <a:pPr marL="0" indent="0">
              <a:buNone/>
            </a:pPr>
            <a:r>
              <a:rPr lang="fr-BE" u="sng" dirty="0" smtClean="0"/>
              <a:t>Job Log</a:t>
            </a:r>
            <a:endParaRPr lang="fr-BE" dirty="0" smtClean="0"/>
          </a:p>
          <a:p>
            <a:pPr marL="0" indent="0">
              <a:buNone/>
            </a:pPr>
            <a:r>
              <a:rPr lang="fr-BE" dirty="0" err="1" smtClean="0"/>
              <a:t>Contains</a:t>
            </a:r>
            <a:r>
              <a:rPr lang="fr-BE" dirty="0" smtClean="0"/>
              <a:t> </a:t>
            </a:r>
            <a:r>
              <a:rPr lang="fr-BE" dirty="0" err="1" smtClean="0"/>
              <a:t>detailed</a:t>
            </a:r>
            <a:r>
              <a:rPr lang="fr-BE" dirty="0" smtClean="0"/>
              <a:t> job </a:t>
            </a:r>
            <a:r>
              <a:rPr lang="fr-BE" dirty="0" err="1" smtClean="0"/>
              <a:t>run</a:t>
            </a:r>
            <a:r>
              <a:rPr lang="fr-BE" dirty="0" smtClean="0"/>
              <a:t> information</a:t>
            </a:r>
            <a:endParaRPr lang="en-GB" dirty="0"/>
          </a:p>
        </p:txBody>
      </p:sp>
      <p:sp>
        <p:nvSpPr>
          <p:cNvPr id="6" name="Right Arrow 5"/>
          <p:cNvSpPr/>
          <p:nvPr/>
        </p:nvSpPr>
        <p:spPr>
          <a:xfrm rot="16200000">
            <a:off x="6948264" y="6093297"/>
            <a:ext cx="576064" cy="1440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67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</a:t>
            </a:r>
            <a:r>
              <a:rPr lang="fr-BE" dirty="0" smtClean="0"/>
              <a:t>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79096" cy="4525963"/>
          </a:xfrm>
        </p:spPr>
        <p:txBody>
          <a:bodyPr/>
          <a:lstStyle/>
          <a:p>
            <a:pPr marL="0" indent="0">
              <a:buNone/>
            </a:pPr>
            <a:r>
              <a:rPr lang="fr-BE" u="sng" dirty="0" smtClean="0"/>
              <a:t>Job Log </a:t>
            </a:r>
            <a:r>
              <a:rPr lang="fr-BE" u="sng" dirty="0" err="1" smtClean="0"/>
              <a:t>example</a:t>
            </a:r>
            <a:r>
              <a:rPr lang="fr-BE" u="sng" dirty="0" smtClean="0"/>
              <a:t> (</a:t>
            </a:r>
            <a:r>
              <a:rPr lang="fr-BE" u="sng" dirty="0" err="1" smtClean="0"/>
              <a:t>pre</a:t>
            </a:r>
            <a:r>
              <a:rPr lang="fr-BE" u="sng" dirty="0" smtClean="0"/>
              <a:t> import)</a:t>
            </a:r>
            <a:endParaRPr lang="fr-BE" dirty="0" smtClean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2287"/>
            <a:ext cx="6264696" cy="4469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085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</a:t>
            </a:r>
            <a:r>
              <a:rPr lang="fr-BE" dirty="0" smtClean="0"/>
              <a:t>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779096" cy="4525963"/>
          </a:xfrm>
        </p:spPr>
        <p:txBody>
          <a:bodyPr/>
          <a:lstStyle/>
          <a:p>
            <a:pPr marL="0" indent="0">
              <a:buNone/>
            </a:pPr>
            <a:r>
              <a:rPr lang="fr-BE" u="sng" dirty="0" smtClean="0"/>
              <a:t>Job Log </a:t>
            </a:r>
            <a:r>
              <a:rPr lang="fr-BE" u="sng" dirty="0" err="1" smtClean="0"/>
              <a:t>example</a:t>
            </a:r>
            <a:r>
              <a:rPr lang="fr-BE" u="sng" dirty="0" smtClean="0"/>
              <a:t> (</a:t>
            </a:r>
            <a:r>
              <a:rPr lang="fr-BE" u="sng" dirty="0" err="1" smtClean="0"/>
              <a:t>pre</a:t>
            </a:r>
            <a:r>
              <a:rPr lang="fr-BE" u="sng" dirty="0" smtClean="0"/>
              <a:t> import, part 2)</a:t>
            </a:r>
            <a:endParaRPr lang="fr-BE" dirty="0" smtClean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302718"/>
            <a:ext cx="7477125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66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96" y="1340768"/>
            <a:ext cx="4669192" cy="4785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</a:t>
            </a:r>
            <a:r>
              <a:rPr lang="fr-BE" dirty="0" smtClean="0"/>
              <a:t>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BE" u="sng" dirty="0" err="1" smtClean="0"/>
              <a:t>Recipient</a:t>
            </a:r>
            <a:endParaRPr lang="fr-BE" dirty="0" smtClean="0"/>
          </a:p>
          <a:p>
            <a:pPr marL="0" indent="0">
              <a:buNone/>
            </a:pPr>
            <a:r>
              <a:rPr lang="en-GB" dirty="0" smtClean="0"/>
              <a:t>List </a:t>
            </a:r>
            <a:r>
              <a:rPr lang="en-GB" dirty="0"/>
              <a:t>of email addresses which should receive a notification when an export/import/file transfer process is performed for the related </a:t>
            </a:r>
            <a:r>
              <a:rPr lang="en-GB" dirty="0" smtClean="0"/>
              <a:t>schema</a:t>
            </a:r>
            <a:endParaRPr lang="en-GB" dirty="0"/>
          </a:p>
        </p:txBody>
      </p:sp>
      <p:sp>
        <p:nvSpPr>
          <p:cNvPr id="7" name="Right Arrow 6"/>
          <p:cNvSpPr/>
          <p:nvPr/>
        </p:nvSpPr>
        <p:spPr>
          <a:xfrm rot="10800000">
            <a:off x="7596337" y="4221087"/>
            <a:ext cx="576064" cy="1440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</a:t>
            </a:r>
            <a:r>
              <a:rPr lang="fr-BE" dirty="0" smtClean="0"/>
              <a:t>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0" indent="0">
              <a:buNone/>
            </a:pPr>
            <a:r>
              <a:rPr lang="fr-BE" u="sng" dirty="0" err="1" smtClean="0"/>
              <a:t>Recipient</a:t>
            </a:r>
            <a:r>
              <a:rPr lang="fr-BE" u="sng" dirty="0" smtClean="0"/>
              <a:t>:</a:t>
            </a:r>
            <a:r>
              <a:rPr lang="fr-BE" dirty="0" smtClean="0"/>
              <a:t> n</a:t>
            </a:r>
            <a:r>
              <a:rPr lang="en-GB" dirty="0" err="1" smtClean="0"/>
              <a:t>otification</a:t>
            </a:r>
            <a:r>
              <a:rPr lang="en-GB" dirty="0" smtClean="0"/>
              <a:t> example</a:t>
            </a:r>
            <a:endParaRPr lang="en-GB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48881"/>
            <a:ext cx="3816424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348881"/>
            <a:ext cx="4752527" cy="352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75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96" y="1340768"/>
            <a:ext cx="4669192" cy="4785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1"/>
            <a:ext cx="3466728" cy="44210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u="sng" dirty="0" err="1" smtClean="0"/>
              <a:t>Schema</a:t>
            </a:r>
            <a:endParaRPr lang="fr-BE" u="sng" dirty="0" smtClean="0"/>
          </a:p>
          <a:p>
            <a:pPr marL="0" indent="0">
              <a:buNone/>
            </a:pPr>
            <a:r>
              <a:rPr lang="fr-BE" dirty="0" smtClean="0"/>
              <a:t>Configuration of the </a:t>
            </a:r>
            <a:r>
              <a:rPr lang="fr-BE" dirty="0" err="1" smtClean="0"/>
              <a:t>schemas</a:t>
            </a:r>
            <a:r>
              <a:rPr lang="fr-BE" dirty="0" smtClean="0"/>
              <a:t> of </a:t>
            </a:r>
            <a:r>
              <a:rPr lang="fr-BE" dirty="0" err="1" smtClean="0"/>
              <a:t>your</a:t>
            </a:r>
            <a:r>
              <a:rPr lang="fr-BE" dirty="0" smtClean="0"/>
              <a:t> </a:t>
            </a:r>
            <a:br>
              <a:rPr lang="fr-BE" dirty="0" smtClean="0"/>
            </a:br>
            <a:r>
              <a:rPr lang="fr-BE" dirty="0" err="1" smtClean="0"/>
              <a:t>databases</a:t>
            </a:r>
            <a:r>
              <a:rPr lang="fr-BE" dirty="0" smtClean="0"/>
              <a:t>:</a:t>
            </a:r>
          </a:p>
          <a:p>
            <a:r>
              <a:rPr lang="fr-BE" dirty="0" smtClean="0"/>
              <a:t>Instance</a:t>
            </a:r>
          </a:p>
          <a:p>
            <a:r>
              <a:rPr lang="fr-BE" dirty="0" smtClean="0"/>
              <a:t>Type</a:t>
            </a:r>
          </a:p>
          <a:p>
            <a:r>
              <a:rPr lang="fr-BE" dirty="0" smtClean="0"/>
              <a:t>Associated </a:t>
            </a:r>
            <a:r>
              <a:rPr lang="fr-BE" dirty="0" err="1" smtClean="0"/>
              <a:t>roles</a:t>
            </a:r>
            <a:r>
              <a:rPr lang="fr-BE" dirty="0" smtClean="0"/>
              <a:t> </a:t>
            </a:r>
            <a:br>
              <a:rPr lang="fr-BE" dirty="0" smtClean="0"/>
            </a:br>
            <a:r>
              <a:rPr lang="fr-BE" dirty="0" smtClean="0"/>
              <a:t>(</a:t>
            </a:r>
            <a:r>
              <a:rPr lang="fr-BE" dirty="0" err="1" smtClean="0"/>
              <a:t>eg</a:t>
            </a:r>
            <a:r>
              <a:rPr lang="fr-BE" dirty="0" smtClean="0"/>
              <a:t> RW for a </a:t>
            </a:r>
            <a:r>
              <a:rPr lang="fr-BE" dirty="0" err="1" smtClean="0"/>
              <a:t>gateway</a:t>
            </a:r>
            <a:r>
              <a:rPr lang="fr-BE" dirty="0" smtClean="0"/>
              <a:t> applicative user)</a:t>
            </a:r>
          </a:p>
          <a:p>
            <a:r>
              <a:rPr lang="fr-BE" dirty="0" err="1" smtClean="0"/>
              <a:t>Linked</a:t>
            </a:r>
            <a:r>
              <a:rPr lang="fr-BE" dirty="0" smtClean="0"/>
              <a:t> </a:t>
            </a:r>
            <a:r>
              <a:rPr lang="fr-BE" dirty="0" err="1" smtClean="0"/>
              <a:t>schemas</a:t>
            </a:r>
            <a:r>
              <a:rPr lang="fr-BE" dirty="0" smtClean="0"/>
              <a:t> (</a:t>
            </a:r>
            <a:r>
              <a:rPr lang="fr-BE" dirty="0" err="1" smtClean="0"/>
              <a:t>n:n</a:t>
            </a:r>
            <a:r>
              <a:rPr lang="fr-BE" dirty="0" smtClean="0"/>
              <a:t>)</a:t>
            </a:r>
          </a:p>
          <a:p>
            <a:r>
              <a:rPr lang="fr-BE" dirty="0" smtClean="0"/>
              <a:t>….</a:t>
            </a:r>
            <a:endParaRPr lang="fr-BE" dirty="0"/>
          </a:p>
        </p:txBody>
      </p:sp>
      <p:sp>
        <p:nvSpPr>
          <p:cNvPr id="6" name="Right Arrow 5"/>
          <p:cNvSpPr/>
          <p:nvPr/>
        </p:nvSpPr>
        <p:spPr>
          <a:xfrm rot="5400000">
            <a:off x="5508104" y="1124744"/>
            <a:ext cx="576064" cy="1440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296" y="1340768"/>
            <a:ext cx="4669192" cy="47853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APP_DPP_x</a:t>
            </a:r>
            <a:r>
              <a:rPr lang="fr-BE" dirty="0"/>
              <a:t> Data model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1"/>
            <a:ext cx="3466728" cy="4421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u="sng" dirty="0" err="1" smtClean="0"/>
              <a:t>Parameter</a:t>
            </a:r>
            <a:endParaRPr lang="fr-BE" u="sng" dirty="0" smtClean="0"/>
          </a:p>
          <a:p>
            <a:pPr marL="0" indent="0">
              <a:buNone/>
            </a:pPr>
            <a:r>
              <a:rPr lang="fr-BE" dirty="0" smtClean="0"/>
              <a:t>Configuration of the utility </a:t>
            </a:r>
            <a:r>
              <a:rPr lang="fr-BE" dirty="0" err="1" smtClean="0"/>
              <a:t>itself</a:t>
            </a:r>
            <a:r>
              <a:rPr lang="fr-BE" dirty="0" smtClean="0"/>
              <a:t>. </a:t>
            </a:r>
            <a:br>
              <a:rPr lang="fr-BE" dirty="0" smtClean="0"/>
            </a:br>
            <a:r>
              <a:rPr lang="fr-BE" dirty="0" smtClean="0"/>
              <a:t>So far, </a:t>
            </a:r>
            <a:r>
              <a:rPr lang="fr-BE" dirty="0" err="1" smtClean="0"/>
              <a:t>only</a:t>
            </a:r>
            <a:r>
              <a:rPr lang="fr-BE" dirty="0" smtClean="0"/>
              <a:t> a couple of global Oracle directory </a:t>
            </a:r>
            <a:r>
              <a:rPr lang="fr-BE" dirty="0" err="1" smtClean="0"/>
              <a:t>names</a:t>
            </a:r>
            <a:endParaRPr lang="fr-BE" dirty="0"/>
          </a:p>
        </p:txBody>
      </p:sp>
      <p:sp>
        <p:nvSpPr>
          <p:cNvPr id="6" name="Right Arrow 5"/>
          <p:cNvSpPr/>
          <p:nvPr/>
        </p:nvSpPr>
        <p:spPr>
          <a:xfrm>
            <a:off x="7380312" y="3501008"/>
            <a:ext cx="576064" cy="144016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99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APP_DPP_x</a:t>
            </a:r>
            <a:r>
              <a:rPr lang="fr-BE" dirty="0" smtClean="0"/>
              <a:t> packages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124744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mtClean="0"/>
              <a:t>On DC premises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00200"/>
            <a:ext cx="6806417" cy="5069160"/>
          </a:xfrm>
        </p:spPr>
      </p:pic>
    </p:spTree>
    <p:extLst>
      <p:ext uri="{BB962C8B-B14F-4D97-AF65-F5344CB8AC3E}">
        <p14:creationId xmlns:p14="http://schemas.microsoft.com/office/powerpoint/2010/main" val="25347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APP_DPP_x</a:t>
            </a:r>
            <a:r>
              <a:rPr lang="fr-BE" dirty="0" smtClean="0"/>
              <a:t> packages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24744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smtClean="0"/>
              <a:t>In AWS Oracle RDS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600199"/>
            <a:ext cx="6408712" cy="5038489"/>
          </a:xfrm>
        </p:spPr>
      </p:pic>
    </p:spTree>
    <p:extLst>
      <p:ext uri="{BB962C8B-B14F-4D97-AF65-F5344CB8AC3E}">
        <p14:creationId xmlns:p14="http://schemas.microsoft.com/office/powerpoint/2010/main" val="402617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509120"/>
            <a:ext cx="6400800" cy="1129680"/>
          </a:xfrm>
        </p:spPr>
        <p:txBody>
          <a:bodyPr>
            <a:normAutofit/>
          </a:bodyPr>
          <a:lstStyle/>
          <a:p>
            <a:endParaRPr lang="fr-BE" sz="2800" dirty="0" smtClean="0">
              <a:solidFill>
                <a:srgbClr val="FF0000"/>
              </a:solidFill>
            </a:endParaRPr>
          </a:p>
          <a:p>
            <a:pPr lvl="1" algn="r"/>
            <a:r>
              <a:rPr lang="fr-BE" sz="2400" dirty="0" smtClean="0">
                <a:solidFill>
                  <a:srgbClr val="FF0000"/>
                </a:solidFill>
              </a:rPr>
              <a:t>© Jean-Jacques </a:t>
            </a:r>
            <a:r>
              <a:rPr lang="fr-BE" sz="2400" dirty="0" err="1" smtClean="0">
                <a:solidFill>
                  <a:srgbClr val="FF0000"/>
                </a:solidFill>
              </a:rPr>
              <a:t>Porrovecchio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908720"/>
            <a:ext cx="81369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latin typeface="+mj-lt"/>
                <a:ea typeface="+mj-ea"/>
                <a:cs typeface="+mj-cs"/>
              </a:rPr>
              <a:t>Agenda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3" y="1700808"/>
            <a:ext cx="8136905" cy="44012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BE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</a:t>
            </a:r>
            <a:endParaRPr lang="fr-BE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r>
              <a:rPr lang="fr-BE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</a:t>
            </a:r>
            <a:r>
              <a:rPr lang="fr-BE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model</a:t>
            </a:r>
            <a:endParaRPr lang="fr-BE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r>
              <a:rPr lang="fr-BE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packages</a:t>
            </a:r>
            <a:endParaRPr lang="fr-BE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r>
              <a:rPr lang="fr-BE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Files organisation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Sysper</a:t>
            </a:r>
            <a:r>
              <a:rPr lang="fr-BE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BE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</a:t>
            </a:r>
            <a:endParaRPr lang="fr-BE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r>
              <a:rPr lang="fr-BE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</a:t>
            </a:r>
            <a:endParaRPr lang="fr-BE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r>
              <a:rPr lang="fr-BE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Enhancements</a:t>
            </a:r>
            <a:endParaRPr lang="fr-BE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r>
              <a:rPr lang="fr-BE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  <a:r>
              <a:rPr lang="fr-BE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conclusion</a:t>
            </a:r>
          </a:p>
          <a:p>
            <a:endParaRPr lang="fr-BE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411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APP_DPP_x</a:t>
            </a:r>
            <a:r>
              <a:rPr lang="fr-BE" dirty="0" smtClean="0"/>
              <a:t> packages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fr-BE" dirty="0" err="1" smtClean="0"/>
              <a:t>Core</a:t>
            </a:r>
            <a:r>
              <a:rPr lang="fr-BE" dirty="0" smtClean="0"/>
              <a:t> </a:t>
            </a:r>
            <a:r>
              <a:rPr lang="fr-BE" dirty="0" err="1" smtClean="0"/>
              <a:t>engine</a:t>
            </a:r>
            <a:r>
              <a:rPr lang="fr-BE" dirty="0"/>
              <a:t>:</a:t>
            </a:r>
            <a:endParaRPr lang="fr-BE" dirty="0" smtClean="0"/>
          </a:p>
          <a:p>
            <a:r>
              <a:rPr lang="fr-BE" dirty="0" smtClean="0"/>
              <a:t>DPP_JOB_KRN</a:t>
            </a:r>
          </a:p>
          <a:p>
            <a:r>
              <a:rPr lang="fr-BE" dirty="0" smtClean="0"/>
              <a:t>DPP_JOB_MEM</a:t>
            </a:r>
          </a:p>
          <a:p>
            <a:r>
              <a:rPr lang="fr-BE" dirty="0" smtClean="0"/>
              <a:t>DPP_JOB_VAR</a:t>
            </a:r>
          </a:p>
          <a:p>
            <a:pPr marL="0" indent="0">
              <a:buNone/>
            </a:pPr>
            <a:r>
              <a:rPr lang="fr-BE" dirty="0" smtClean="0"/>
              <a:t>Injection:</a:t>
            </a:r>
          </a:p>
          <a:p>
            <a:r>
              <a:rPr lang="fr-BE" dirty="0" smtClean="0"/>
              <a:t>DPP_INJ_KRN</a:t>
            </a:r>
          </a:p>
          <a:p>
            <a:r>
              <a:rPr lang="fr-BE" dirty="0" smtClean="0"/>
              <a:t>DPP_INJ_VAR</a:t>
            </a:r>
          </a:p>
          <a:p>
            <a:pPr marL="0" indent="0">
              <a:buNone/>
            </a:pPr>
            <a:r>
              <a:rPr lang="fr-BE" dirty="0" err="1"/>
              <a:t>Logging</a:t>
            </a:r>
            <a:r>
              <a:rPr lang="fr-BE" dirty="0"/>
              <a:t>:</a:t>
            </a:r>
          </a:p>
          <a:p>
            <a:r>
              <a:rPr lang="fr-BE" dirty="0" smtClean="0"/>
              <a:t>DPP_ITF_KRN</a:t>
            </a:r>
          </a:p>
          <a:p>
            <a:r>
              <a:rPr lang="fr-BE" dirty="0" smtClean="0"/>
              <a:t>DPP_ITF_VAR</a:t>
            </a:r>
          </a:p>
          <a:p>
            <a:pPr marL="0" indent="0">
              <a:buNone/>
            </a:pPr>
            <a:r>
              <a:rPr lang="fr-BE" dirty="0" smtClean="0"/>
              <a:t>Mailing:</a:t>
            </a:r>
          </a:p>
          <a:p>
            <a:r>
              <a:rPr lang="fr-BE" dirty="0" smtClean="0"/>
              <a:t>MAIL_UTILITY kit</a:t>
            </a:r>
            <a:endParaRPr lang="en-GB" dirty="0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3" y="1628800"/>
            <a:ext cx="5654289" cy="421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APP_DPP_x</a:t>
            </a:r>
            <a:r>
              <a:rPr lang="fr-BE" dirty="0" smtClean="0"/>
              <a:t> packages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 smtClean="0"/>
              <a:t>DPP_JOB_KRN Export: </a:t>
            </a:r>
          </a:p>
          <a:p>
            <a:r>
              <a:rPr lang="fr-BE" dirty="0" err="1" smtClean="0"/>
              <a:t>Injects</a:t>
            </a:r>
            <a:r>
              <a:rPr lang="fr-BE" dirty="0" smtClean="0"/>
              <a:t>, </a:t>
            </a:r>
            <a:r>
              <a:rPr lang="fr-BE" dirty="0" err="1" smtClean="0"/>
              <a:t>runs</a:t>
            </a:r>
            <a:r>
              <a:rPr lang="fr-BE" dirty="0" smtClean="0"/>
              <a:t> and drops </a:t>
            </a:r>
            <a:r>
              <a:rPr lang="fr-BE" dirty="0"/>
              <a:t>in the source </a:t>
            </a:r>
            <a:r>
              <a:rPr lang="fr-BE" dirty="0" err="1" smtClean="0"/>
              <a:t>schema</a:t>
            </a:r>
            <a:r>
              <a:rPr lang="fr-BE" dirty="0" smtClean="0"/>
              <a:t>:</a:t>
            </a:r>
          </a:p>
          <a:p>
            <a:pPr lvl="1"/>
            <a:r>
              <a:rPr lang="fr-BE" dirty="0" err="1" smtClean="0"/>
              <a:t>Pre</a:t>
            </a:r>
            <a:r>
              <a:rPr lang="fr-BE" dirty="0" smtClean="0"/>
              <a:t>-export actions</a:t>
            </a:r>
          </a:p>
          <a:p>
            <a:pPr lvl="1"/>
            <a:r>
              <a:rPr lang="fr-BE" dirty="0" smtClean="0"/>
              <a:t>export job</a:t>
            </a:r>
          </a:p>
          <a:p>
            <a:r>
              <a:rPr lang="fr-BE" dirty="0" err="1" smtClean="0"/>
              <a:t>Sends</a:t>
            </a:r>
            <a:r>
              <a:rPr lang="fr-BE" dirty="0" smtClean="0"/>
              <a:t> </a:t>
            </a:r>
            <a:r>
              <a:rPr lang="fr-BE" dirty="0" err="1" smtClean="0"/>
              <a:t>results</a:t>
            </a:r>
            <a:r>
              <a:rPr lang="fr-BE" dirty="0" smtClean="0"/>
              <a:t> via email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245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APP_DPP_x</a:t>
            </a:r>
            <a:r>
              <a:rPr lang="fr-BE" dirty="0" smtClean="0"/>
              <a:t> packages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BE" dirty="0" smtClean="0"/>
              <a:t>DPP_JOB_KRN Import: </a:t>
            </a:r>
          </a:p>
          <a:p>
            <a:r>
              <a:rPr lang="fr-BE" dirty="0" smtClean="0"/>
              <a:t>Locks </a:t>
            </a:r>
            <a:r>
              <a:rPr lang="fr-BE" dirty="0" err="1" smtClean="0"/>
              <a:t>target</a:t>
            </a:r>
            <a:r>
              <a:rPr lang="fr-BE" dirty="0" smtClean="0"/>
              <a:t> </a:t>
            </a:r>
            <a:r>
              <a:rPr lang="fr-BE" dirty="0" err="1" smtClean="0"/>
              <a:t>schema</a:t>
            </a:r>
            <a:r>
              <a:rPr lang="fr-BE" dirty="0" smtClean="0"/>
              <a:t> + </a:t>
            </a:r>
            <a:r>
              <a:rPr lang="fr-BE" dirty="0" err="1" smtClean="0"/>
              <a:t>gateway</a:t>
            </a:r>
            <a:r>
              <a:rPr lang="fr-BE" dirty="0" smtClean="0"/>
              <a:t> </a:t>
            </a:r>
            <a:r>
              <a:rPr lang="fr-BE" dirty="0" err="1" smtClean="0"/>
              <a:t>schemas</a:t>
            </a:r>
            <a:endParaRPr lang="fr-BE" dirty="0" smtClean="0"/>
          </a:p>
          <a:p>
            <a:r>
              <a:rPr lang="fr-BE" dirty="0" err="1" smtClean="0"/>
              <a:t>Kills</a:t>
            </a:r>
            <a:r>
              <a:rPr lang="fr-BE" dirty="0" smtClean="0"/>
              <a:t> sessions</a:t>
            </a:r>
            <a:endParaRPr lang="fr-BE" dirty="0"/>
          </a:p>
          <a:p>
            <a:r>
              <a:rPr lang="fr-BE" dirty="0" err="1" smtClean="0"/>
              <a:t>Injects</a:t>
            </a:r>
            <a:r>
              <a:rPr lang="fr-BE" dirty="0" smtClean="0"/>
              <a:t>, </a:t>
            </a:r>
            <a:r>
              <a:rPr lang="fr-BE" dirty="0" err="1" smtClean="0"/>
              <a:t>runs</a:t>
            </a:r>
            <a:r>
              <a:rPr lang="fr-BE" dirty="0" smtClean="0"/>
              <a:t> </a:t>
            </a:r>
            <a:r>
              <a:rPr lang="fr-BE" dirty="0" err="1" smtClean="0"/>
              <a:t>ands</a:t>
            </a:r>
            <a:r>
              <a:rPr lang="fr-BE" dirty="0" smtClean="0"/>
              <a:t> drops in </a:t>
            </a:r>
            <a:r>
              <a:rPr lang="fr-BE" dirty="0" err="1" smtClean="0"/>
              <a:t>target</a:t>
            </a:r>
            <a:r>
              <a:rPr lang="fr-BE" dirty="0" smtClean="0"/>
              <a:t> </a:t>
            </a:r>
            <a:r>
              <a:rPr lang="fr-BE" dirty="0" err="1" smtClean="0"/>
              <a:t>schema</a:t>
            </a:r>
            <a:r>
              <a:rPr lang="fr-BE" dirty="0" smtClean="0"/>
              <a:t>:</a:t>
            </a:r>
          </a:p>
          <a:p>
            <a:pPr lvl="1"/>
            <a:r>
              <a:rPr lang="fr-BE" dirty="0" err="1" smtClean="0"/>
              <a:t>pre</a:t>
            </a:r>
            <a:r>
              <a:rPr lang="fr-BE" dirty="0" smtClean="0"/>
              <a:t>-import actions</a:t>
            </a:r>
            <a:endParaRPr lang="fr-BE" dirty="0"/>
          </a:p>
          <a:p>
            <a:pPr lvl="1"/>
            <a:r>
              <a:rPr lang="fr-BE" dirty="0" err="1" smtClean="0"/>
              <a:t>object</a:t>
            </a:r>
            <a:r>
              <a:rPr lang="fr-BE" dirty="0" smtClean="0"/>
              <a:t> drop routines</a:t>
            </a:r>
          </a:p>
          <a:p>
            <a:pPr lvl="1"/>
            <a:r>
              <a:rPr lang="fr-BE" dirty="0" smtClean="0"/>
              <a:t>import job</a:t>
            </a:r>
          </a:p>
          <a:p>
            <a:pPr lvl="1"/>
            <a:r>
              <a:rPr lang="fr-BE" dirty="0" smtClean="0"/>
              <a:t>post-import actions</a:t>
            </a:r>
          </a:p>
          <a:p>
            <a:r>
              <a:rPr lang="fr-BE" dirty="0" err="1" smtClean="0"/>
              <a:t>Unlocks</a:t>
            </a:r>
            <a:r>
              <a:rPr lang="fr-BE" dirty="0" smtClean="0"/>
              <a:t> </a:t>
            </a:r>
            <a:r>
              <a:rPr lang="fr-BE" dirty="0" err="1"/>
              <a:t>target</a:t>
            </a:r>
            <a:r>
              <a:rPr lang="fr-BE" dirty="0"/>
              <a:t> </a:t>
            </a:r>
            <a:r>
              <a:rPr lang="fr-BE" dirty="0" err="1"/>
              <a:t>schema</a:t>
            </a:r>
            <a:r>
              <a:rPr lang="fr-BE" dirty="0"/>
              <a:t> + </a:t>
            </a:r>
            <a:r>
              <a:rPr lang="fr-BE" dirty="0" err="1"/>
              <a:t>gateway</a:t>
            </a:r>
            <a:r>
              <a:rPr lang="fr-BE" dirty="0"/>
              <a:t> </a:t>
            </a:r>
            <a:r>
              <a:rPr lang="fr-BE" dirty="0" err="1" smtClean="0"/>
              <a:t>schemas</a:t>
            </a:r>
            <a:endParaRPr lang="fr-BE" dirty="0" smtClean="0"/>
          </a:p>
          <a:p>
            <a:r>
              <a:rPr lang="fr-BE" dirty="0" err="1"/>
              <a:t>Sends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via </a:t>
            </a:r>
            <a:r>
              <a:rPr lang="fr-BE" dirty="0" smtClean="0"/>
              <a:t>email</a:t>
            </a:r>
            <a:endParaRPr lang="fr-B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0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APP_DPP_x</a:t>
            </a:r>
            <a:r>
              <a:rPr lang="fr-BE" dirty="0" smtClean="0"/>
              <a:t> packages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 smtClean="0"/>
              <a:t>DPP_UTL_KRN Transfer: </a:t>
            </a:r>
          </a:p>
          <a:p>
            <a:r>
              <a:rPr lang="fr-BE" dirty="0" err="1"/>
              <a:t>Provides</a:t>
            </a:r>
            <a:r>
              <a:rPr lang="fr-BE" dirty="0"/>
              <a:t> a service to </a:t>
            </a:r>
            <a:r>
              <a:rPr lang="fr-BE" dirty="0" err="1"/>
              <a:t>transfer</a:t>
            </a:r>
            <a:r>
              <a:rPr lang="fr-BE" dirty="0"/>
              <a:t> dump files </a:t>
            </a:r>
            <a:r>
              <a:rPr lang="fr-BE" dirty="0" err="1"/>
              <a:t>between</a:t>
            </a:r>
            <a:r>
              <a:rPr lang="fr-BE" dirty="0"/>
              <a:t> </a:t>
            </a:r>
            <a:r>
              <a:rPr lang="fr-BE" dirty="0" smtClean="0"/>
              <a:t>servers (DC version)</a:t>
            </a:r>
          </a:p>
          <a:p>
            <a:r>
              <a:rPr lang="fr-BE" dirty="0" err="1"/>
              <a:t>Sends</a:t>
            </a:r>
            <a:r>
              <a:rPr lang="fr-BE" dirty="0"/>
              <a:t> </a:t>
            </a:r>
            <a:r>
              <a:rPr lang="fr-BE" dirty="0" err="1"/>
              <a:t>results</a:t>
            </a:r>
            <a:r>
              <a:rPr lang="fr-BE" dirty="0"/>
              <a:t> via email</a:t>
            </a:r>
          </a:p>
          <a:p>
            <a:endParaRPr lang="en-GB" dirty="0"/>
          </a:p>
          <a:p>
            <a:pPr marL="0" indent="0">
              <a:buNone/>
            </a:pP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415158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APP_DPP_x</a:t>
            </a:r>
            <a:r>
              <a:rPr lang="fr-BE" dirty="0" smtClean="0"/>
              <a:t> packages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dirty="0" smtClean="0"/>
              <a:t>DPP_INJ_KRN: </a:t>
            </a:r>
          </a:p>
          <a:p>
            <a:r>
              <a:rPr lang="fr-BE" dirty="0" err="1" smtClean="0"/>
              <a:t>Provides</a:t>
            </a:r>
            <a:r>
              <a:rPr lang="fr-BE" dirty="0" smtClean="0"/>
              <a:t> all services to </a:t>
            </a:r>
            <a:r>
              <a:rPr lang="fr-BE" dirty="0" err="1" smtClean="0"/>
              <a:t>inject</a:t>
            </a:r>
            <a:r>
              <a:rPr lang="fr-BE" dirty="0" smtClean="0"/>
              <a:t> routines in a </a:t>
            </a:r>
            <a:r>
              <a:rPr lang="fr-BE" dirty="0" err="1" smtClean="0"/>
              <a:t>target</a:t>
            </a:r>
            <a:r>
              <a:rPr lang="fr-BE" dirty="0" smtClean="0"/>
              <a:t> </a:t>
            </a:r>
            <a:r>
              <a:rPr lang="fr-BE" dirty="0" err="1" smtClean="0"/>
              <a:t>schema</a:t>
            </a:r>
            <a:r>
              <a:rPr lang="fr-BE" dirty="0" smtClean="0"/>
              <a:t> and to drop </a:t>
            </a:r>
            <a:r>
              <a:rPr lang="fr-BE" dirty="0" err="1" smtClean="0"/>
              <a:t>them</a:t>
            </a:r>
            <a:r>
              <a:rPr lang="fr-BE" dirty="0" smtClean="0"/>
              <a:t> </a:t>
            </a:r>
            <a:r>
              <a:rPr lang="fr-BE" dirty="0" err="1" smtClean="0"/>
              <a:t>afterwards</a:t>
            </a: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50943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2257740" cy="4372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Files organisation</a:t>
            </a:r>
            <a:endParaRPr lang="en-GB" dirty="0"/>
          </a:p>
        </p:txBody>
      </p:sp>
      <p:sp>
        <p:nvSpPr>
          <p:cNvPr id="5" name="Right Arrow 4"/>
          <p:cNvSpPr/>
          <p:nvPr/>
        </p:nvSpPr>
        <p:spPr>
          <a:xfrm>
            <a:off x="1187624" y="3789040"/>
            <a:ext cx="1836204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ight Arrow 7"/>
          <p:cNvSpPr/>
          <p:nvPr/>
        </p:nvSpPr>
        <p:spPr>
          <a:xfrm>
            <a:off x="1763687" y="2348880"/>
            <a:ext cx="4462533" cy="72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00" y="1484784"/>
            <a:ext cx="2143424" cy="9716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529885"/>
            <a:ext cx="1724266" cy="2267267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1506352" y="2492896"/>
            <a:ext cx="3785728" cy="1146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971" y="3631064"/>
            <a:ext cx="2210109" cy="2991268"/>
          </a:xfrm>
        </p:spPr>
      </p:pic>
    </p:spTree>
    <p:extLst>
      <p:ext uri="{BB962C8B-B14F-4D97-AF65-F5344CB8AC3E}">
        <p14:creationId xmlns:p14="http://schemas.microsoft.com/office/powerpoint/2010/main" val="279628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Files organisation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124744"/>
            <a:ext cx="2124371" cy="482984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601736" y="5517232"/>
            <a:ext cx="3672135" cy="1375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872" y="2996952"/>
            <a:ext cx="1962424" cy="2657846"/>
          </a:xfrm>
          <a:prstGeom prst="rect">
            <a:avLst/>
          </a:prstGeom>
        </p:spPr>
      </p:pic>
      <p:sp>
        <p:nvSpPr>
          <p:cNvPr id="14" name="Right Brace 13"/>
          <p:cNvSpPr/>
          <p:nvPr/>
        </p:nvSpPr>
        <p:spPr>
          <a:xfrm>
            <a:off x="2654821" y="1124744"/>
            <a:ext cx="568471" cy="4320480"/>
          </a:xfrm>
          <a:prstGeom prst="rightBrace">
            <a:avLst>
              <a:gd name="adj1" fmla="val 8333"/>
              <a:gd name="adj2" fmla="val 5154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214174" y="3956543"/>
            <a:ext cx="1658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 smtClean="0"/>
              <a:t>Internal</a:t>
            </a:r>
            <a:r>
              <a:rPr lang="fr-BE" dirty="0" smtClean="0"/>
              <a:t> </a:t>
            </a:r>
            <a:r>
              <a:rPr lang="fr-BE" dirty="0" err="1" smtClean="0"/>
              <a:t>kitchen</a:t>
            </a:r>
            <a:endParaRPr lang="en-US" dirty="0"/>
          </a:p>
        </p:txBody>
      </p:sp>
      <p:sp>
        <p:nvSpPr>
          <p:cNvPr id="16" name="Right Brace 15"/>
          <p:cNvSpPr/>
          <p:nvPr/>
        </p:nvSpPr>
        <p:spPr>
          <a:xfrm>
            <a:off x="2746275" y="5733256"/>
            <a:ext cx="477018" cy="221337"/>
          </a:xfrm>
          <a:prstGeom prst="rightBrace">
            <a:avLst>
              <a:gd name="adj1" fmla="val 219449"/>
              <a:gd name="adj2" fmla="val 51542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>
            <a:stCxn id="14" idx="1"/>
            <a:endCxn id="15" idx="0"/>
          </p:cNvCxnSpPr>
          <p:nvPr/>
        </p:nvCxnSpPr>
        <p:spPr>
          <a:xfrm rot="10800000" flipH="1" flipV="1">
            <a:off x="3223292" y="3351605"/>
            <a:ext cx="820084" cy="604937"/>
          </a:xfrm>
          <a:prstGeom prst="bentConnector4">
            <a:avLst>
              <a:gd name="adj1" fmla="val 38286"/>
              <a:gd name="adj2" fmla="val 43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6" idx="1"/>
            <a:endCxn id="15" idx="2"/>
          </p:cNvCxnSpPr>
          <p:nvPr/>
        </p:nvCxnSpPr>
        <p:spPr>
          <a:xfrm rot="10800000" flipH="1">
            <a:off x="3223292" y="4325876"/>
            <a:ext cx="820083" cy="1521463"/>
          </a:xfrm>
          <a:prstGeom prst="bentConnector4">
            <a:avLst>
              <a:gd name="adj1" fmla="val 99896"/>
              <a:gd name="adj2" fmla="val 53749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00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Sysper</a:t>
            </a:r>
            <a:r>
              <a:rPr lang="fr-BE" dirty="0"/>
              <a:t> </a:t>
            </a:r>
            <a:r>
              <a:rPr lang="fr-BE" dirty="0" err="1"/>
              <a:t>example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65" y="1600200"/>
            <a:ext cx="3438070" cy="4525963"/>
          </a:xfrm>
        </p:spPr>
      </p:pic>
    </p:spTree>
    <p:extLst>
      <p:ext uri="{BB962C8B-B14F-4D97-AF65-F5344CB8AC3E}">
        <p14:creationId xmlns:p14="http://schemas.microsoft.com/office/powerpoint/2010/main" val="351585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Sysper</a:t>
            </a:r>
            <a:r>
              <a:rPr lang="fr-BE" dirty="0"/>
              <a:t> </a:t>
            </a:r>
            <a:r>
              <a:rPr lang="fr-BE" dirty="0" err="1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BE" sz="2200" u="sng" dirty="0" smtClean="0">
                <a:solidFill>
                  <a:srgbClr val="00B050"/>
                </a:solidFill>
              </a:rPr>
              <a:t>Step1_dpp_exp_prod</a:t>
            </a:r>
            <a:endParaRPr lang="en-GB" sz="2200" u="sng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2200" dirty="0" smtClean="0"/>
              <a:t>BEGIN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   </a:t>
            </a:r>
            <a:r>
              <a:rPr lang="en-GB" sz="2200" dirty="0" err="1"/>
              <a:t>dpp_job_krn.remove_files_old_logical</a:t>
            </a:r>
            <a:r>
              <a:rPr lang="en-GB" sz="2200" dirty="0"/>
              <a:t>('PROD',SYSDATE-1);      </a:t>
            </a:r>
          </a:p>
          <a:p>
            <a:pPr marL="0" indent="0">
              <a:buNone/>
            </a:pPr>
            <a:r>
              <a:rPr lang="en-GB" sz="2200" dirty="0"/>
              <a:t>   </a:t>
            </a:r>
            <a:r>
              <a:rPr lang="en-GB" sz="2200" dirty="0" err="1" smtClean="0"/>
              <a:t>dpp_job_krn.remove_files_old_logical@dpp_transfer</a:t>
            </a:r>
            <a:r>
              <a:rPr lang="en-GB" sz="2200" dirty="0" smtClean="0"/>
              <a:t>(</a:t>
            </a:r>
            <a:endParaRPr lang="en-GB" sz="2200" dirty="0"/>
          </a:p>
          <a:p>
            <a:pPr marL="0" indent="0">
              <a:buNone/>
            </a:pPr>
            <a:r>
              <a:rPr lang="en-GB" sz="2200" dirty="0"/>
              <a:t>         'PROD',SYSDATE-1);   </a:t>
            </a:r>
          </a:p>
          <a:p>
            <a:pPr marL="0" indent="0">
              <a:buNone/>
            </a:pPr>
            <a:r>
              <a:rPr lang="en-GB" sz="2200" dirty="0" smtClean="0"/>
              <a:t>   </a:t>
            </a:r>
            <a:r>
              <a:rPr lang="en-GB" sz="2200" dirty="0" err="1" smtClean="0"/>
              <a:t>dpp_job_krn.export_logical_name</a:t>
            </a:r>
            <a:r>
              <a:rPr lang="en-GB" sz="2200" dirty="0"/>
              <a:t>('PROD');          </a:t>
            </a:r>
          </a:p>
          <a:p>
            <a:pPr marL="0" indent="0">
              <a:buNone/>
            </a:pPr>
            <a:r>
              <a:rPr lang="en-GB" sz="2200" dirty="0" smtClean="0"/>
              <a:t>   </a:t>
            </a:r>
            <a:r>
              <a:rPr lang="en-GB" sz="2200" dirty="0" err="1" smtClean="0"/>
              <a:t>dpp_job_krn.transfer_dumpfiles</a:t>
            </a:r>
            <a:r>
              <a:rPr lang="en-GB" sz="2200" dirty="0" smtClean="0"/>
              <a:t>('PROD</a:t>
            </a:r>
            <a:r>
              <a:rPr lang="en-GB" sz="2200" dirty="0"/>
              <a:t>','</a:t>
            </a:r>
            <a:r>
              <a:rPr lang="en-GB" sz="2200" dirty="0" err="1"/>
              <a:t>dpp_transfer</a:t>
            </a:r>
            <a:r>
              <a:rPr lang="en-GB" sz="2200" dirty="0"/>
              <a:t>');</a:t>
            </a:r>
          </a:p>
          <a:p>
            <a:pPr marL="0" indent="0">
              <a:buNone/>
            </a:pPr>
            <a:r>
              <a:rPr lang="en-GB" sz="2200" dirty="0" smtClean="0"/>
              <a:t>END;</a:t>
            </a:r>
          </a:p>
          <a:p>
            <a:pPr marL="0" indent="0">
              <a:buNone/>
            </a:pPr>
            <a:r>
              <a:rPr lang="fr-BE" sz="2200" dirty="0" smtClean="0"/>
              <a:t>/</a:t>
            </a:r>
          </a:p>
          <a:p>
            <a:pPr marL="0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57559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Sysper</a:t>
            </a:r>
            <a:r>
              <a:rPr lang="fr-BE" dirty="0"/>
              <a:t> </a:t>
            </a:r>
            <a:r>
              <a:rPr lang="fr-BE" dirty="0" err="1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1400" u="sng" dirty="0" smtClean="0">
                <a:solidFill>
                  <a:srgbClr val="00B050"/>
                </a:solidFill>
              </a:rPr>
              <a:t>Step7_dpp_imp_rls</a:t>
            </a:r>
            <a:endParaRPr lang="en-GB" sz="1400" u="sng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400" dirty="0" smtClean="0"/>
              <a:t>DECLARE</a:t>
            </a:r>
          </a:p>
          <a:p>
            <a:pPr marL="0" indent="0">
              <a:buNone/>
            </a:pPr>
            <a:r>
              <a:rPr lang="fr-BE" sz="1400" dirty="0"/>
              <a:t> </a:t>
            </a:r>
            <a:r>
              <a:rPr lang="fr-BE" sz="1400" dirty="0" smtClean="0"/>
              <a:t>  </a:t>
            </a:r>
            <a:r>
              <a:rPr lang="en-GB" sz="1400" dirty="0" err="1"/>
              <a:t>l_systimestamp</a:t>
            </a:r>
            <a:r>
              <a:rPr lang="en-GB" sz="1400" dirty="0"/>
              <a:t> VARCHAR2(20) := TO_CHAR(SYSDATE, </a:t>
            </a:r>
            <a:r>
              <a:rPr lang="en-GB" sz="1400" dirty="0" smtClean="0"/>
              <a:t>'YYYYMMDDHH24MISS');</a:t>
            </a:r>
          </a:p>
          <a:p>
            <a:pPr marL="0" indent="0">
              <a:buNone/>
            </a:pPr>
            <a:r>
              <a:rPr lang="en-GB" sz="1400" dirty="0" smtClean="0"/>
              <a:t>BEGIN</a:t>
            </a:r>
          </a:p>
          <a:p>
            <a:pPr marL="0" indent="0">
              <a:buNone/>
            </a:pPr>
            <a:r>
              <a:rPr lang="en-GB" sz="1400" dirty="0" smtClean="0"/>
              <a:t>   </a:t>
            </a:r>
            <a:r>
              <a:rPr lang="en-GB" sz="1400" dirty="0" err="1" smtClean="0"/>
              <a:t>dbms_scheduler.create_job@dpp_transfer</a:t>
            </a:r>
            <a:endParaRPr lang="en-GB" sz="1400" dirty="0" smtClean="0"/>
          </a:p>
          <a:p>
            <a:pPr marL="0" indent="0">
              <a:buNone/>
            </a:pPr>
            <a:r>
              <a:rPr lang="en-GB" sz="1400" dirty="0" smtClean="0"/>
              <a:t>   (</a:t>
            </a:r>
            <a:r>
              <a:rPr lang="en-GB" sz="1400" dirty="0" err="1"/>
              <a:t>job_name</a:t>
            </a:r>
            <a:r>
              <a:rPr lang="en-GB" sz="1400" dirty="0"/>
              <a:t>=&gt;'SP2_DPP_RLSPROD_'||</a:t>
            </a:r>
            <a:r>
              <a:rPr lang="en-GB" sz="1400" dirty="0" err="1"/>
              <a:t>l_systimestamp</a:t>
            </a:r>
            <a:endParaRPr lang="en-GB" sz="1400" dirty="0"/>
          </a:p>
          <a:p>
            <a:pPr marL="400050" lvl="1" indent="0">
              <a:buNone/>
            </a:pPr>
            <a:r>
              <a:rPr lang="en-GB" sz="1400" dirty="0"/>
              <a:t>,</a:t>
            </a:r>
            <a:r>
              <a:rPr lang="en-GB" sz="1400" dirty="0" err="1"/>
              <a:t>job_type</a:t>
            </a:r>
            <a:r>
              <a:rPr lang="en-GB" sz="1400" dirty="0"/>
              <a:t>=&gt;'PLSQL_BLOCK'</a:t>
            </a:r>
          </a:p>
          <a:p>
            <a:pPr marL="400050" lvl="1" indent="0">
              <a:buNone/>
            </a:pPr>
            <a:r>
              <a:rPr lang="en-GB" sz="1400" dirty="0"/>
              <a:t>,</a:t>
            </a:r>
            <a:r>
              <a:rPr lang="en-GB" sz="1400" dirty="0" err="1"/>
              <a:t>job_action</a:t>
            </a:r>
            <a:r>
              <a:rPr lang="en-GB" sz="1400" dirty="0"/>
              <a:t>=&gt; '</a:t>
            </a:r>
          </a:p>
          <a:p>
            <a:pPr marL="400050" lvl="1" indent="0">
              <a:buNone/>
            </a:pPr>
            <a:r>
              <a:rPr lang="en-GB" sz="1400" dirty="0"/>
              <a:t>DECLARE</a:t>
            </a:r>
          </a:p>
          <a:p>
            <a:pPr marL="400050" lvl="1" indent="0">
              <a:buNone/>
            </a:pPr>
            <a:r>
              <a:rPr lang="en-GB" sz="1400" dirty="0" smtClean="0"/>
              <a:t>BEGIN </a:t>
            </a:r>
            <a:endParaRPr lang="en-GB" sz="1400" dirty="0"/>
          </a:p>
          <a:p>
            <a:pPr marL="400050" lvl="1" indent="0">
              <a:buNone/>
            </a:pPr>
            <a:r>
              <a:rPr lang="en-GB" sz="1400" dirty="0"/>
              <a:t>   </a:t>
            </a:r>
            <a:r>
              <a:rPr lang="en-GB" sz="1400" dirty="0" err="1" smtClean="0"/>
              <a:t>dpp_job_krn.import_logical_name</a:t>
            </a:r>
            <a:r>
              <a:rPr lang="en-GB" sz="1400" dirty="0" smtClean="0"/>
              <a:t>(''PROD'','</a:t>
            </a:r>
            <a:r>
              <a:rPr lang="en-GB" sz="1400" dirty="0"/>
              <a:t>'RELEASE''); </a:t>
            </a:r>
          </a:p>
          <a:p>
            <a:pPr marL="400050" lvl="1" indent="0">
              <a:buNone/>
            </a:pPr>
            <a:r>
              <a:rPr lang="en-GB" sz="1400" dirty="0" smtClean="0"/>
              <a:t>END</a:t>
            </a:r>
            <a:r>
              <a:rPr lang="en-GB" sz="1400" dirty="0"/>
              <a:t>;</a:t>
            </a:r>
          </a:p>
          <a:p>
            <a:pPr marL="400050" lvl="1" indent="0">
              <a:buNone/>
            </a:pPr>
            <a:r>
              <a:rPr lang="en-GB" sz="1400" dirty="0"/>
              <a:t>'</a:t>
            </a:r>
          </a:p>
          <a:p>
            <a:pPr marL="0" indent="0">
              <a:buNone/>
            </a:pPr>
            <a:r>
              <a:rPr lang="en-GB" sz="1400" dirty="0"/>
              <a:t>      ,</a:t>
            </a:r>
            <a:r>
              <a:rPr lang="en-GB" sz="1400" dirty="0" err="1"/>
              <a:t>start_date</a:t>
            </a:r>
            <a:r>
              <a:rPr lang="en-GB" sz="1400" dirty="0"/>
              <a:t>=&gt; SYSTIMESTAMP</a:t>
            </a:r>
          </a:p>
          <a:p>
            <a:pPr marL="0" indent="0">
              <a:buNone/>
            </a:pPr>
            <a:r>
              <a:rPr lang="en-GB" sz="1400" dirty="0"/>
              <a:t>      ,enabled=&gt; TRUE</a:t>
            </a:r>
          </a:p>
          <a:p>
            <a:pPr marL="0" indent="0">
              <a:buNone/>
            </a:pPr>
            <a:r>
              <a:rPr lang="en-GB" sz="1400" dirty="0"/>
              <a:t>      ,</a:t>
            </a:r>
            <a:r>
              <a:rPr lang="en-GB" sz="1400" dirty="0" err="1"/>
              <a:t>auto_drop</a:t>
            </a:r>
            <a:r>
              <a:rPr lang="en-GB" sz="1400" dirty="0"/>
              <a:t>=&gt;FALSE</a:t>
            </a:r>
          </a:p>
          <a:p>
            <a:pPr marL="0" indent="0">
              <a:buNone/>
            </a:pPr>
            <a:r>
              <a:rPr lang="en-GB" sz="1400" dirty="0"/>
              <a:t>      ,comments=&gt;'COM: refresh Release schema immediately'</a:t>
            </a:r>
          </a:p>
          <a:p>
            <a:pPr marL="0" indent="0">
              <a:buNone/>
            </a:pPr>
            <a:r>
              <a:rPr lang="en-GB" sz="1400" dirty="0"/>
              <a:t>      );</a:t>
            </a:r>
          </a:p>
          <a:p>
            <a:pPr marL="0" indent="0">
              <a:buNone/>
            </a:pPr>
            <a:r>
              <a:rPr lang="en-GB" sz="1400" dirty="0" smtClean="0"/>
              <a:t>END;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26148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08720"/>
            <a:ext cx="81369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latin typeface="+mj-lt"/>
                <a:ea typeface="+mj-ea"/>
                <a:cs typeface="+mj-cs"/>
              </a:rPr>
              <a:t>Context</a:t>
            </a:r>
          </a:p>
          <a:p>
            <a:r>
              <a:rPr lang="fr-BE" sz="4400" dirty="0" err="1" smtClean="0"/>
              <a:t>Sysper</a:t>
            </a:r>
            <a:r>
              <a:rPr lang="fr-BE" sz="4400" dirty="0" smtClean="0"/>
              <a:t> </a:t>
            </a:r>
            <a:r>
              <a:rPr lang="fr-BE" sz="4400" dirty="0" err="1"/>
              <a:t>project</a:t>
            </a:r>
            <a:r>
              <a:rPr lang="fr-BE" sz="4400" dirty="0"/>
              <a:t> (2008): </a:t>
            </a:r>
          </a:p>
          <a:p>
            <a:endParaRPr lang="en-GB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3" y="2334359"/>
            <a:ext cx="8136905" cy="22467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plenty</a:t>
            </a:r>
            <a:r>
              <a:rPr lang="fr-BE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</a:t>
            </a:r>
            <a:r>
              <a:rPr lang="fr-BE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databases</a:t>
            </a:r>
            <a:r>
              <a:rPr lang="fr-BE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fr-BE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</a:t>
            </a:r>
            <a:r>
              <a:rPr lang="fr-BE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test, </a:t>
            </a:r>
            <a:r>
              <a:rPr lang="fr-BE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acceptance</a:t>
            </a:r>
            <a:r>
              <a:rPr lang="fr-BE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training, </a:t>
            </a:r>
            <a:r>
              <a:rPr lang="fr-BE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loadtest</a:t>
            </a:r>
            <a:r>
              <a:rPr lang="fr-BE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production)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many</a:t>
            </a:r>
            <a:r>
              <a:rPr lang="fr-BE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BE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parallel</a:t>
            </a:r>
            <a:r>
              <a:rPr lang="fr-BE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BE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streams</a:t>
            </a:r>
            <a:r>
              <a:rPr lang="fr-BE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=&gt; </a:t>
            </a:r>
            <a:r>
              <a:rPr lang="fr-BE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plenty</a:t>
            </a:r>
            <a:r>
              <a:rPr lang="fr-BE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of </a:t>
            </a:r>
            <a:r>
              <a:rPr lang="fr-BE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schemas</a:t>
            </a:r>
            <a:endParaRPr lang="fr-BE" sz="2800" dirty="0" smtClean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BE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bi-</a:t>
            </a:r>
            <a:r>
              <a:rPr lang="fr-BE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directional</a:t>
            </a:r>
            <a:r>
              <a:rPr lang="fr-BE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BE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dataflows</a:t>
            </a:r>
            <a:r>
              <a:rPr lang="fr-BE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BE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with</a:t>
            </a:r>
            <a:r>
              <a:rPr lang="fr-BE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BE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other</a:t>
            </a:r>
            <a:r>
              <a:rPr lang="fr-BE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BE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systems</a:t>
            </a:r>
            <a:r>
              <a:rPr lang="fr-BE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  <a:r>
              <a:rPr lang="fr-BE" sz="28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ComRef</a:t>
            </a:r>
            <a:r>
              <a:rPr lang="fr-BE" sz="28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 NAP, ….</a:t>
            </a:r>
            <a:endParaRPr lang="en-GB" sz="2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556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Sysper</a:t>
            </a:r>
            <a:r>
              <a:rPr lang="fr-BE" dirty="0" smtClean="0"/>
              <a:t> </a:t>
            </a:r>
            <a:r>
              <a:rPr lang="fr-BE" dirty="0" err="1" smtClean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BE" u="sng" dirty="0" smtClean="0"/>
              <a:t>Post import action</a:t>
            </a:r>
            <a:r>
              <a:rPr lang="fr-BE" dirty="0" smtClean="0"/>
              <a:t>:</a:t>
            </a:r>
          </a:p>
          <a:p>
            <a:pPr marL="0" indent="0">
              <a:buNone/>
            </a:pPr>
            <a:r>
              <a:rPr lang="en-GB" dirty="0">
                <a:solidFill>
                  <a:srgbClr val="0070C0"/>
                </a:solidFill>
              </a:rPr>
              <a:t>BEGIN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   sp2_dpp_utl.postfix_rls; </a:t>
            </a:r>
            <a:br>
              <a:rPr lang="en-GB" dirty="0"/>
            </a:br>
            <a:r>
              <a:rPr lang="en-GB" dirty="0">
                <a:solidFill>
                  <a:srgbClr val="0070C0"/>
                </a:solidFill>
              </a:rPr>
              <a:t>END</a:t>
            </a:r>
            <a:r>
              <a:rPr lang="en-GB" dirty="0" smtClean="0">
                <a:solidFill>
                  <a:srgbClr val="0070C0"/>
                </a:solidFill>
              </a:rPr>
              <a:t>;</a:t>
            </a:r>
            <a:endParaRPr lang="en-GB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fr-BE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PROCEDURE</a:t>
            </a:r>
            <a:r>
              <a:rPr lang="en-GB" dirty="0" smtClean="0"/>
              <a:t> </a:t>
            </a:r>
            <a:r>
              <a:rPr lang="en-GB" dirty="0" err="1" smtClean="0"/>
              <a:t>postfix_rls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</a:t>
            </a:r>
            <a:r>
              <a:rPr lang="en-GB" dirty="0" smtClean="0">
                <a:solidFill>
                  <a:srgbClr val="0070C0"/>
                </a:solidFill>
              </a:rPr>
              <a:t>IS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BEGIN</a:t>
            </a:r>
          </a:p>
          <a:p>
            <a:pPr marL="0" indent="0">
              <a:buNone/>
            </a:pPr>
            <a:r>
              <a:rPr lang="en-GB" dirty="0" smtClean="0"/>
              <a:t>   </a:t>
            </a:r>
            <a:r>
              <a:rPr lang="en-GB" dirty="0" err="1" smtClean="0"/>
              <a:t>postfix_common_start</a:t>
            </a:r>
            <a:r>
              <a:rPr lang="en-GB" dirty="0" smtClean="0"/>
              <a:t>; </a:t>
            </a:r>
            <a:r>
              <a:rPr lang="en-GB" i="1" dirty="0" smtClean="0">
                <a:solidFill>
                  <a:srgbClr val="00B050"/>
                </a:solidFill>
              </a:rPr>
              <a:t>-- </a:t>
            </a:r>
            <a:r>
              <a:rPr lang="en-GB" i="1" dirty="0" err="1" smtClean="0">
                <a:solidFill>
                  <a:srgbClr val="00B050"/>
                </a:solidFill>
              </a:rPr>
              <a:t>check_prod</a:t>
            </a:r>
            <a:r>
              <a:rPr lang="en-GB" i="1" dirty="0" smtClean="0">
                <a:solidFill>
                  <a:srgbClr val="00B050"/>
                </a:solidFill>
              </a:rPr>
              <a:t>, restore synonyms, compile and disable audit triggers, context, flags….</a:t>
            </a:r>
          </a:p>
          <a:p>
            <a:pPr marL="0" indent="0">
              <a:buNone/>
            </a:pPr>
            <a:r>
              <a:rPr lang="en-GB" dirty="0" smtClean="0"/>
              <a:t>   </a:t>
            </a:r>
            <a:r>
              <a:rPr lang="en-GB" dirty="0" err="1" smtClean="0"/>
              <a:t>restore_all_grants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   </a:t>
            </a:r>
            <a:r>
              <a:rPr lang="en-GB" dirty="0" err="1" smtClean="0"/>
              <a:t>sec_activation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/>
              <a:t>   </a:t>
            </a:r>
            <a:r>
              <a:rPr lang="en-GB" dirty="0" err="1" smtClean="0"/>
              <a:t>postfix_common_near_end</a:t>
            </a:r>
            <a:r>
              <a:rPr lang="en-GB" dirty="0" smtClean="0"/>
              <a:t>(</a:t>
            </a:r>
            <a:r>
              <a:rPr lang="en-GB" dirty="0" err="1" smtClean="0"/>
              <a:t>p_exists_gateway_user</a:t>
            </a:r>
            <a:r>
              <a:rPr lang="en-GB" dirty="0" smtClean="0"/>
              <a:t>=&gt;TRUE); </a:t>
            </a:r>
            <a:r>
              <a:rPr lang="en-GB" i="1" dirty="0" smtClean="0">
                <a:solidFill>
                  <a:srgbClr val="00B050"/>
                </a:solidFill>
              </a:rPr>
              <a:t>-- enable audit triggers, web synonyms, … </a:t>
            </a:r>
          </a:p>
          <a:p>
            <a:pPr marL="0" indent="0">
              <a:buNone/>
            </a:pPr>
            <a:r>
              <a:rPr lang="en-GB" dirty="0" smtClean="0"/>
              <a:t>   </a:t>
            </a:r>
            <a:r>
              <a:rPr lang="en-GB" sz="3300" i="1" dirty="0">
                <a:solidFill>
                  <a:srgbClr val="00B050"/>
                </a:solidFill>
              </a:rPr>
              <a:t>-- EXTRA</a:t>
            </a:r>
          </a:p>
          <a:p>
            <a:pPr marL="0" indent="0">
              <a:buNone/>
            </a:pPr>
            <a:r>
              <a:rPr lang="en-GB" dirty="0" smtClean="0"/>
              <a:t>   </a:t>
            </a:r>
            <a:r>
              <a:rPr lang="en-GB" dirty="0" err="1" smtClean="0"/>
              <a:t>create_functional_users</a:t>
            </a:r>
            <a:r>
              <a:rPr lang="en-GB" dirty="0" smtClean="0"/>
              <a:t>;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0070C0"/>
                </a:solidFill>
              </a:rPr>
              <a:t>END;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1115616" y="2564904"/>
            <a:ext cx="360040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37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/>
              <a:t>Requirements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On DC </a:t>
            </a:r>
            <a:r>
              <a:rPr lang="fr-BE" dirty="0" err="1" smtClean="0"/>
              <a:t>premises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r>
              <a:rPr lang="fr-BE" dirty="0"/>
              <a:t>C##OPS$ORACLE</a:t>
            </a:r>
          </a:p>
          <a:p>
            <a:pPr lvl="1"/>
            <a:r>
              <a:rPr lang="fr-BE" dirty="0" err="1" smtClean="0"/>
              <a:t>Objects</a:t>
            </a:r>
            <a:r>
              <a:rPr lang="fr-BE" dirty="0" smtClean="0"/>
              <a:t> </a:t>
            </a:r>
            <a:r>
              <a:rPr lang="fr-BE" dirty="0"/>
              <a:t>to </a:t>
            </a:r>
            <a:r>
              <a:rPr lang="fr-BE" dirty="0" err="1"/>
              <a:t>be</a:t>
            </a:r>
            <a:r>
              <a:rPr lang="fr-BE" dirty="0"/>
              <a:t> </a:t>
            </a:r>
            <a:r>
              <a:rPr lang="fr-BE" dirty="0" err="1"/>
              <a:t>installed</a:t>
            </a:r>
            <a:r>
              <a:rPr lang="fr-BE" dirty="0"/>
              <a:t> =&gt; </a:t>
            </a:r>
            <a:r>
              <a:rPr lang="fr-BE" dirty="0" smtClean="0"/>
              <a:t>contact </a:t>
            </a:r>
            <a:r>
              <a:rPr lang="fr-BE" dirty="0"/>
              <a:t>DIGIT ISHS </a:t>
            </a:r>
            <a:r>
              <a:rPr lang="fr-BE" dirty="0" smtClean="0"/>
              <a:t>ORACLE via EC HELPDESK IT</a:t>
            </a:r>
            <a:endParaRPr lang="fr-BE" dirty="0"/>
          </a:p>
          <a:p>
            <a:r>
              <a:rPr lang="fr-BE" dirty="0" err="1" smtClean="0"/>
              <a:t>APP_DPP_x</a:t>
            </a:r>
            <a:endParaRPr lang="fr-BE" dirty="0"/>
          </a:p>
          <a:p>
            <a:pPr lvl="1"/>
            <a:r>
              <a:rPr lang="fr-BE" dirty="0"/>
              <a:t>System </a:t>
            </a:r>
            <a:r>
              <a:rPr lang="fr-BE" dirty="0" err="1"/>
              <a:t>privileges</a:t>
            </a:r>
            <a:endParaRPr lang="fr-BE" dirty="0"/>
          </a:p>
          <a:p>
            <a:pPr lvl="1"/>
            <a:r>
              <a:rPr lang="fr-BE" dirty="0"/>
              <a:t>Object </a:t>
            </a:r>
            <a:r>
              <a:rPr lang="fr-BE" dirty="0" err="1"/>
              <a:t>privileges</a:t>
            </a:r>
            <a:endParaRPr lang="fr-BE" dirty="0"/>
          </a:p>
          <a:p>
            <a:pPr lvl="1"/>
            <a:r>
              <a:rPr lang="fr-BE" dirty="0" err="1"/>
              <a:t>Roles</a:t>
            </a:r>
            <a:endParaRPr lang="fr-BE" dirty="0"/>
          </a:p>
          <a:p>
            <a:r>
              <a:rPr lang="fr-BE" dirty="0"/>
              <a:t>Application </a:t>
            </a:r>
            <a:r>
              <a:rPr lang="fr-BE" dirty="0" err="1"/>
              <a:t>schema</a:t>
            </a:r>
            <a:endParaRPr lang="fr-BE" dirty="0"/>
          </a:p>
          <a:p>
            <a:pPr lvl="1"/>
            <a:r>
              <a:rPr lang="fr-BE" dirty="0"/>
              <a:t>Object </a:t>
            </a:r>
            <a:r>
              <a:rPr lang="fr-BE" dirty="0" err="1"/>
              <a:t>privileges</a:t>
            </a:r>
            <a:r>
              <a:rPr lang="fr-BE" dirty="0"/>
              <a:t> </a:t>
            </a:r>
            <a:r>
              <a:rPr lang="fr-BE" dirty="0" smtClean="0"/>
              <a:t>(</a:t>
            </a:r>
            <a:r>
              <a:rPr lang="fr-BE" dirty="0" err="1" smtClean="0"/>
              <a:t>app_dpp_x</a:t>
            </a:r>
            <a:r>
              <a:rPr lang="fr-BE" dirty="0" smtClean="0"/>
              <a:t>, </a:t>
            </a:r>
            <a:r>
              <a:rPr lang="fr-BE" dirty="0" err="1" smtClean="0"/>
              <a:t>dictionary</a:t>
            </a:r>
            <a:r>
              <a:rPr lang="fr-BE" dirty="0" smtClean="0"/>
              <a:t>)</a:t>
            </a:r>
            <a:endParaRPr lang="fr-BE" dirty="0"/>
          </a:p>
          <a:p>
            <a:pPr lvl="1"/>
            <a:r>
              <a:rPr lang="fr-BE" dirty="0"/>
              <a:t>Read/Write on Oracle Directories</a:t>
            </a:r>
          </a:p>
          <a:p>
            <a:r>
              <a:rPr lang="fr-BE" dirty="0"/>
              <a:t>NAS </a:t>
            </a:r>
            <a:r>
              <a:rPr lang="fr-BE" dirty="0" err="1"/>
              <a:t>storage</a:t>
            </a:r>
            <a:endParaRPr lang="fr-BE" dirty="0"/>
          </a:p>
          <a:p>
            <a:pPr lvl="1"/>
            <a:r>
              <a:rPr lang="fr-BE" dirty="0"/>
              <a:t>There </a:t>
            </a:r>
            <a:r>
              <a:rPr lang="fr-BE" dirty="0" err="1"/>
              <a:t>is</a:t>
            </a:r>
            <a:r>
              <a:rPr lang="fr-BE" dirty="0"/>
              <a:t> a standard infrastructure=&gt; contact DC</a:t>
            </a:r>
            <a:r>
              <a:rPr lang="fr-BE" dirty="0" smtClean="0"/>
              <a:t>.</a:t>
            </a:r>
            <a:endParaRPr lang="fr-B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 dirty="0" smtClean="0"/>
              <a:t>In AWS Oracle RDS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BE" sz="2000" dirty="0" err="1" smtClean="0">
                <a:solidFill>
                  <a:schemeClr val="lt1"/>
                </a:solidFill>
              </a:rPr>
              <a:t>APP_DPP_x</a:t>
            </a:r>
            <a:endParaRPr lang="fr-BE" sz="2000" dirty="0">
              <a:solidFill>
                <a:schemeClr val="lt1"/>
              </a:solidFill>
            </a:endParaRPr>
          </a:p>
          <a:p>
            <a:pPr lvl="1"/>
            <a:r>
              <a:rPr lang="fr-BE" sz="1700" dirty="0">
                <a:solidFill>
                  <a:schemeClr val="lt1"/>
                </a:solidFill>
              </a:rPr>
              <a:t>System </a:t>
            </a:r>
            <a:r>
              <a:rPr lang="fr-BE" sz="1700" dirty="0" err="1">
                <a:solidFill>
                  <a:schemeClr val="lt1"/>
                </a:solidFill>
              </a:rPr>
              <a:t>privileges</a:t>
            </a:r>
            <a:endParaRPr lang="fr-BE" sz="1700" dirty="0">
              <a:solidFill>
                <a:schemeClr val="lt1"/>
              </a:solidFill>
            </a:endParaRPr>
          </a:p>
          <a:p>
            <a:pPr lvl="1"/>
            <a:r>
              <a:rPr lang="fr-BE" sz="1700" dirty="0">
                <a:solidFill>
                  <a:schemeClr val="lt1"/>
                </a:solidFill>
              </a:rPr>
              <a:t>Object </a:t>
            </a:r>
            <a:r>
              <a:rPr lang="fr-BE" sz="1700" dirty="0" err="1">
                <a:solidFill>
                  <a:schemeClr val="lt1"/>
                </a:solidFill>
              </a:rPr>
              <a:t>privileges</a:t>
            </a:r>
            <a:endParaRPr lang="fr-BE" sz="1700" dirty="0">
              <a:solidFill>
                <a:schemeClr val="lt1"/>
              </a:solidFill>
            </a:endParaRPr>
          </a:p>
          <a:p>
            <a:pPr lvl="1"/>
            <a:r>
              <a:rPr lang="fr-BE" sz="1700" dirty="0" err="1">
                <a:solidFill>
                  <a:schemeClr val="lt1"/>
                </a:solidFill>
              </a:rPr>
              <a:t>Roles</a:t>
            </a:r>
            <a:endParaRPr lang="fr-BE" sz="1700" dirty="0">
              <a:solidFill>
                <a:schemeClr val="lt1"/>
              </a:solidFill>
            </a:endParaRPr>
          </a:p>
          <a:p>
            <a:r>
              <a:rPr lang="fr-BE" sz="2000" dirty="0">
                <a:solidFill>
                  <a:schemeClr val="lt1"/>
                </a:solidFill>
              </a:rPr>
              <a:t>Application </a:t>
            </a:r>
            <a:r>
              <a:rPr lang="fr-BE" sz="2000" dirty="0" err="1">
                <a:solidFill>
                  <a:schemeClr val="lt1"/>
                </a:solidFill>
              </a:rPr>
              <a:t>schema</a:t>
            </a:r>
            <a:endParaRPr lang="fr-BE" sz="2000" dirty="0">
              <a:solidFill>
                <a:schemeClr val="lt1"/>
              </a:solidFill>
            </a:endParaRPr>
          </a:p>
          <a:p>
            <a:pPr lvl="1"/>
            <a:r>
              <a:rPr lang="fr-BE" sz="1700" dirty="0">
                <a:solidFill>
                  <a:schemeClr val="lt1"/>
                </a:solidFill>
              </a:rPr>
              <a:t>Object </a:t>
            </a:r>
            <a:r>
              <a:rPr lang="fr-BE" sz="1700" dirty="0" err="1">
                <a:solidFill>
                  <a:schemeClr val="lt1"/>
                </a:solidFill>
              </a:rPr>
              <a:t>privileges</a:t>
            </a:r>
            <a:r>
              <a:rPr lang="fr-BE" sz="1700" dirty="0">
                <a:solidFill>
                  <a:schemeClr val="lt1"/>
                </a:solidFill>
              </a:rPr>
              <a:t> (</a:t>
            </a:r>
            <a:r>
              <a:rPr lang="fr-BE" sz="1700" dirty="0" err="1" smtClean="0">
                <a:solidFill>
                  <a:schemeClr val="lt1"/>
                </a:solidFill>
              </a:rPr>
              <a:t>app_dpp_x</a:t>
            </a:r>
            <a:r>
              <a:rPr lang="fr-BE" sz="1700" dirty="0" smtClean="0">
                <a:solidFill>
                  <a:schemeClr val="lt1"/>
                </a:solidFill>
              </a:rPr>
              <a:t>, </a:t>
            </a:r>
            <a:r>
              <a:rPr lang="fr-BE" sz="1700" dirty="0" err="1" smtClean="0">
                <a:solidFill>
                  <a:schemeClr val="lt1"/>
                </a:solidFill>
              </a:rPr>
              <a:t>dictionary</a:t>
            </a:r>
            <a:r>
              <a:rPr lang="fr-BE" sz="1700" dirty="0" smtClean="0">
                <a:solidFill>
                  <a:schemeClr val="lt1"/>
                </a:solidFill>
              </a:rPr>
              <a:t>)</a:t>
            </a:r>
            <a:endParaRPr lang="fr-BE" sz="1700" dirty="0">
              <a:solidFill>
                <a:schemeClr val="lt1"/>
              </a:solidFill>
            </a:endParaRPr>
          </a:p>
          <a:p>
            <a:pPr lvl="1"/>
            <a:r>
              <a:rPr lang="fr-BE" sz="1700" dirty="0">
                <a:solidFill>
                  <a:schemeClr val="lt1"/>
                </a:solidFill>
              </a:rPr>
              <a:t>Read/Write on Oracle Directories</a:t>
            </a:r>
          </a:p>
          <a:p>
            <a:pPr marL="0" indent="0">
              <a:buNone/>
            </a:pPr>
            <a:endParaRPr lang="en-GB" sz="1700" dirty="0">
              <a:solidFill>
                <a:schemeClr val="lt1"/>
              </a:solidFill>
            </a:endParaRPr>
          </a:p>
          <a:p>
            <a:endParaRPr lang="en-US" sz="17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29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Enhancements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 smtClean="0"/>
              <a:t>Success</a:t>
            </a:r>
            <a:r>
              <a:rPr lang="fr-BE" dirty="0" smtClean="0"/>
              <a:t>/</a:t>
            </a:r>
            <a:r>
              <a:rPr lang="fr-BE" dirty="0" err="1" smtClean="0"/>
              <a:t>Failure</a:t>
            </a:r>
            <a:r>
              <a:rPr lang="fr-BE" dirty="0" smtClean="0"/>
              <a:t> </a:t>
            </a:r>
            <a:r>
              <a:rPr lang="fr-BE" dirty="0" err="1" smtClean="0"/>
              <a:t>weak</a:t>
            </a:r>
            <a:r>
              <a:rPr lang="fr-BE" dirty="0" smtClean="0"/>
              <a:t> </a:t>
            </a:r>
            <a:r>
              <a:rPr lang="fr-BE" dirty="0" err="1" smtClean="0"/>
              <a:t>interpretation</a:t>
            </a:r>
            <a:r>
              <a:rPr lang="fr-BE" dirty="0" smtClean="0"/>
              <a:t> (server logs not </a:t>
            </a:r>
            <a:r>
              <a:rPr lang="fr-BE" dirty="0" err="1" smtClean="0"/>
              <a:t>analysed</a:t>
            </a:r>
            <a:r>
              <a:rPr lang="fr-BE" dirty="0" smtClean="0"/>
              <a:t>)</a:t>
            </a:r>
          </a:p>
          <a:p>
            <a:r>
              <a:rPr lang="fr-BE" dirty="0" smtClean="0"/>
              <a:t>More </a:t>
            </a:r>
            <a:r>
              <a:rPr lang="fr-BE" dirty="0" err="1" smtClean="0"/>
              <a:t>flexibility</a:t>
            </a:r>
            <a:r>
              <a:rPr lang="fr-BE" dirty="0" smtClean="0"/>
              <a:t> </a:t>
            </a:r>
            <a:r>
              <a:rPr lang="fr-BE" dirty="0" err="1" smtClean="0"/>
              <a:t>regarding</a:t>
            </a:r>
            <a:r>
              <a:rPr lang="fr-BE" dirty="0" smtClean="0"/>
              <a:t> the METADATA_FILTER (</a:t>
            </a:r>
            <a:r>
              <a:rPr lang="fr-BE" dirty="0" err="1" smtClean="0"/>
              <a:t>so</a:t>
            </a:r>
            <a:r>
              <a:rPr lang="fr-BE" dirty="0" smtClean="0"/>
              <a:t> far </a:t>
            </a:r>
            <a:r>
              <a:rPr lang="fr-BE" dirty="0" err="1" smtClean="0"/>
              <a:t>only</a:t>
            </a:r>
            <a:r>
              <a:rPr lang="fr-BE" dirty="0" smtClean="0"/>
              <a:t> </a:t>
            </a:r>
            <a:r>
              <a:rPr lang="fr-BE" dirty="0" err="1" smtClean="0"/>
              <a:t>Exclude_path</a:t>
            </a:r>
            <a:r>
              <a:rPr lang="fr-BE" dirty="0" smtClean="0"/>
              <a:t> </a:t>
            </a:r>
            <a:r>
              <a:rPr lang="fr-BE" dirty="0" err="1" smtClean="0"/>
              <a:t>implemented</a:t>
            </a:r>
            <a:r>
              <a:rPr lang="fr-BE" dirty="0" smtClean="0"/>
              <a:t>)</a:t>
            </a:r>
          </a:p>
          <a:p>
            <a:r>
              <a:rPr lang="en-GB" dirty="0" smtClean="0"/>
              <a:t>Support </a:t>
            </a:r>
            <a:r>
              <a:rPr lang="en-GB" dirty="0" err="1" smtClean="0"/>
              <a:t>transfert</a:t>
            </a:r>
            <a:r>
              <a:rPr lang="en-GB" dirty="0" smtClean="0"/>
              <a:t> between AWS Oracle RDS</a:t>
            </a:r>
          </a:p>
          <a:p>
            <a:r>
              <a:rPr lang="en-GB" dirty="0" smtClean="0"/>
              <a:t>Support </a:t>
            </a:r>
            <a:r>
              <a:rPr lang="en-GB" dirty="0" err="1" smtClean="0"/>
              <a:t>transfert</a:t>
            </a:r>
            <a:r>
              <a:rPr lang="en-GB" dirty="0" smtClean="0"/>
              <a:t> between DC and AWS </a:t>
            </a:r>
            <a:r>
              <a:rPr lang="en-GB" dirty="0" smtClean="0">
                <a:solidFill>
                  <a:srgbClr val="FF0000"/>
                </a:solidFill>
              </a:rPr>
              <a:t>has been refused </a:t>
            </a:r>
            <a:r>
              <a:rPr lang="en-GB" dirty="0" smtClean="0"/>
              <a:t>=&gt; alternative via </a:t>
            </a:r>
            <a:r>
              <a:rPr lang="en-GB" smtClean="0"/>
              <a:t>AWS CLI + S3</a:t>
            </a:r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373956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 word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6000" dirty="0" smtClean="0"/>
              <a:t>Shipping today for free!</a:t>
            </a:r>
          </a:p>
          <a:p>
            <a:pPr marL="0" indent="0">
              <a:buNone/>
            </a:pPr>
            <a:r>
              <a:rPr lang="fr-BE" sz="3500" dirty="0" smtClean="0"/>
              <a:t>Documentation </a:t>
            </a:r>
            <a:r>
              <a:rPr lang="fr-BE" sz="3500" dirty="0" err="1" smtClean="0"/>
              <a:t>available</a:t>
            </a:r>
            <a:r>
              <a:rPr lang="fr-BE" sz="3500" dirty="0" smtClean="0"/>
              <a:t> </a:t>
            </a:r>
            <a:r>
              <a:rPr lang="fr-BE" sz="3500" dirty="0" err="1" smtClean="0"/>
              <a:t>here</a:t>
            </a:r>
            <a:r>
              <a:rPr lang="fr-BE" sz="3500" dirty="0"/>
              <a:t>: </a:t>
            </a:r>
            <a:r>
              <a:rPr lang="fr-BE" sz="3500" dirty="0">
                <a:solidFill>
                  <a:schemeClr val="accent3">
                    <a:lumMod val="75000"/>
                  </a:schemeClr>
                </a:solidFill>
              </a:rPr>
              <a:t>https://citnet.tech.ec.europa.eu/CITnet/confluence/pages/viewpage.action?pageId=874087749&amp;src=contextnavpagetreemode</a:t>
            </a:r>
            <a:endParaRPr lang="fr-BE" sz="35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GB" sz="3500" dirty="0" smtClean="0"/>
          </a:p>
          <a:p>
            <a:pPr marL="0" indent="0">
              <a:buNone/>
            </a:pPr>
            <a:r>
              <a:rPr lang="en-GB" sz="6000" dirty="0" smtClean="0"/>
              <a:t>Questions?</a:t>
            </a:r>
          </a:p>
          <a:p>
            <a:pPr marL="0" indent="0">
              <a:buNone/>
            </a:pPr>
            <a:r>
              <a:rPr lang="en-GB" sz="6000" dirty="0" smtClean="0"/>
              <a:t>Demo</a:t>
            </a:r>
          </a:p>
          <a:p>
            <a:endParaRPr lang="fr-BE" dirty="0" smtClean="0"/>
          </a:p>
        </p:txBody>
      </p:sp>
    </p:spTree>
    <p:extLst>
      <p:ext uri="{BB962C8B-B14F-4D97-AF65-F5344CB8AC3E}">
        <p14:creationId xmlns:p14="http://schemas.microsoft.com/office/powerpoint/2010/main" val="48309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08720"/>
            <a:ext cx="81369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latin typeface="+mj-lt"/>
                <a:ea typeface="+mj-ea"/>
                <a:cs typeface="+mj-cs"/>
              </a:rPr>
              <a:t>Context, </a:t>
            </a:r>
            <a:r>
              <a:rPr lang="fr-BE" sz="4400" dirty="0" err="1" smtClean="0"/>
              <a:t>Sysper</a:t>
            </a:r>
            <a:r>
              <a:rPr lang="fr-BE" sz="4400" dirty="0" smtClean="0"/>
              <a:t> </a:t>
            </a:r>
            <a:r>
              <a:rPr lang="fr-BE" sz="4400" dirty="0" err="1"/>
              <a:t>project</a:t>
            </a:r>
            <a:r>
              <a:rPr lang="fr-BE" sz="4400" dirty="0"/>
              <a:t> (2008): </a:t>
            </a:r>
          </a:p>
          <a:p>
            <a:endParaRPr lang="en-GB" sz="4400" dirty="0"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92" y="1597402"/>
            <a:ext cx="4781472" cy="485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738313"/>
            <a:ext cx="6924675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4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08720"/>
            <a:ext cx="81369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+mj-lt"/>
                <a:ea typeface="+mj-ea"/>
                <a:cs typeface="+mj-cs"/>
              </a:rPr>
              <a:t>A solution </a:t>
            </a:r>
            <a:r>
              <a:rPr lang="en-GB" sz="4400" dirty="0" smtClean="0">
                <a:latin typeface="+mj-lt"/>
                <a:ea typeface="+mj-ea"/>
                <a:cs typeface="+mj-cs"/>
              </a:rPr>
              <a:t>fully </a:t>
            </a:r>
            <a:r>
              <a:rPr lang="en-GB" sz="4400" dirty="0">
                <a:latin typeface="+mj-lt"/>
                <a:ea typeface="+mj-ea"/>
                <a:cs typeface="+mj-cs"/>
              </a:rPr>
              <a:t>contained within </a:t>
            </a:r>
            <a:r>
              <a:rPr lang="en-GB" sz="4400" dirty="0" smtClean="0">
                <a:latin typeface="+mj-lt"/>
                <a:ea typeface="+mj-ea"/>
                <a:cs typeface="+mj-cs"/>
              </a:rPr>
              <a:t>Oracle </a:t>
            </a:r>
            <a:r>
              <a:rPr lang="en-GB" sz="4400" dirty="0">
                <a:latin typeface="+mj-lt"/>
                <a:ea typeface="+mj-ea"/>
                <a:cs typeface="+mj-cs"/>
              </a:rPr>
              <a:t>to replicate database schemas between oracle </a:t>
            </a:r>
            <a:r>
              <a:rPr lang="en-GB" sz="4400" dirty="0" smtClean="0">
                <a:latin typeface="+mj-lt"/>
                <a:ea typeface="+mj-ea"/>
                <a:cs typeface="+mj-cs"/>
              </a:rPr>
              <a:t>instances </a:t>
            </a:r>
            <a:endParaRPr lang="en-GB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3" y="2996952"/>
            <a:ext cx="8136905" cy="3785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BE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Export</a:t>
            </a:r>
            <a:endParaRPr lang="fr-BE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r>
              <a:rPr lang="fr-BE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Transfer the files (</a:t>
            </a:r>
            <a:r>
              <a:rPr lang="fr-BE" sz="2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optional</a:t>
            </a:r>
            <a:r>
              <a:rPr lang="fr-BE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fr-BE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r>
              <a:rPr lang="fr-BE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 </a:t>
            </a:r>
            <a:r>
              <a:rPr lang="fr-BE" sz="2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from</a:t>
            </a:r>
            <a:r>
              <a:rPr lang="fr-BE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files or 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2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directly</a:t>
            </a:r>
            <a:r>
              <a:rPr lang="fr-BE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via </a:t>
            </a:r>
            <a:r>
              <a:rPr lang="fr-BE" sz="2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Network_Link</a:t>
            </a:r>
            <a:r>
              <a:rPr lang="fr-BE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BE" sz="2400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(</a:t>
            </a:r>
            <a:r>
              <a:rPr lang="fr-BE" sz="2400" dirty="0" err="1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autumn</a:t>
            </a:r>
            <a:r>
              <a:rPr lang="fr-BE" sz="2400" dirty="0" smtClean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 2019)</a:t>
            </a:r>
            <a:endParaRPr lang="fr-BE" sz="2400" dirty="0">
              <a:solidFill>
                <a:srgbClr val="00B050"/>
              </a:solidFill>
              <a:latin typeface="+mj-lt"/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r>
              <a:rPr lang="fr-BE" sz="2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</a:t>
            </a:r>
            <a:r>
              <a:rPr lang="fr-BE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BE" sz="2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and Post </a:t>
            </a:r>
            <a:r>
              <a:rPr lang="fr-BE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actions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2400" dirty="0" err="1">
                <a:solidFill>
                  <a:schemeClr val="tx1"/>
                </a:solidFill>
              </a:rPr>
              <a:t>Adapted</a:t>
            </a:r>
            <a:r>
              <a:rPr lang="fr-BE" sz="2400" dirty="0">
                <a:solidFill>
                  <a:schemeClr val="tx1"/>
                </a:solidFill>
              </a:rPr>
              <a:t> for AWS Oracle RDS </a:t>
            </a:r>
            <a:r>
              <a:rPr lang="fr-BE" sz="2400" dirty="0">
                <a:solidFill>
                  <a:srgbClr val="00B050"/>
                </a:solidFill>
              </a:rPr>
              <a:t>(</a:t>
            </a:r>
            <a:r>
              <a:rPr lang="fr-BE" sz="2400" dirty="0" err="1">
                <a:solidFill>
                  <a:srgbClr val="00B050"/>
                </a:solidFill>
              </a:rPr>
              <a:t>spring</a:t>
            </a:r>
            <a:r>
              <a:rPr lang="fr-BE" sz="2400" dirty="0">
                <a:solidFill>
                  <a:srgbClr val="00B050"/>
                </a:solidFill>
              </a:rPr>
              <a:t> </a:t>
            </a:r>
            <a:r>
              <a:rPr lang="fr-BE" sz="2400" dirty="0" smtClean="0">
                <a:solidFill>
                  <a:srgbClr val="00B050"/>
                </a:solidFill>
              </a:rPr>
              <a:t>2020)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2400" dirty="0" err="1" smtClean="0">
                <a:solidFill>
                  <a:schemeClr val="tx1"/>
                </a:solidFill>
              </a:rPr>
              <a:t>Adapted</a:t>
            </a:r>
            <a:r>
              <a:rPr lang="fr-BE" sz="2400" dirty="0" smtClean="0">
                <a:solidFill>
                  <a:schemeClr val="tx1"/>
                </a:solidFill>
              </a:rPr>
              <a:t> </a:t>
            </a:r>
            <a:r>
              <a:rPr lang="fr-BE" sz="2400" dirty="0">
                <a:solidFill>
                  <a:schemeClr val="tx1"/>
                </a:solidFill>
              </a:rPr>
              <a:t>for </a:t>
            </a:r>
            <a:r>
              <a:rPr lang="fr-BE" sz="2400" dirty="0" smtClean="0">
                <a:solidFill>
                  <a:schemeClr val="tx1"/>
                </a:solidFill>
              </a:rPr>
              <a:t>Oracle 12c/19c </a:t>
            </a:r>
            <a:r>
              <a:rPr lang="fr-BE" sz="2400" dirty="0" smtClean="0">
                <a:solidFill>
                  <a:srgbClr val="00B050"/>
                </a:solidFill>
              </a:rPr>
              <a:t>(</a:t>
            </a:r>
            <a:r>
              <a:rPr lang="fr-BE" sz="2400" dirty="0" err="1" smtClean="0">
                <a:solidFill>
                  <a:srgbClr val="00B050"/>
                </a:solidFill>
              </a:rPr>
              <a:t>september</a:t>
            </a:r>
            <a:r>
              <a:rPr lang="fr-BE" sz="2400" dirty="0" smtClean="0">
                <a:solidFill>
                  <a:srgbClr val="00B050"/>
                </a:solidFill>
              </a:rPr>
              <a:t> </a:t>
            </a:r>
            <a:r>
              <a:rPr lang="fr-BE" sz="2400" dirty="0">
                <a:solidFill>
                  <a:srgbClr val="00B050"/>
                </a:solidFill>
              </a:rPr>
              <a:t>2020</a:t>
            </a:r>
            <a:r>
              <a:rPr lang="fr-BE" sz="2400" dirty="0" smtClean="0">
                <a:solidFill>
                  <a:srgbClr val="00B050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fr-BE" sz="2400" dirty="0" smtClean="0">
                <a:solidFill>
                  <a:schemeClr val="tx1"/>
                </a:solidFill>
              </a:rPr>
              <a:t>Distribution package </a:t>
            </a:r>
            <a:r>
              <a:rPr lang="fr-BE" sz="2400" dirty="0" smtClean="0">
                <a:solidFill>
                  <a:srgbClr val="00B050"/>
                </a:solidFill>
              </a:rPr>
              <a:t>(</a:t>
            </a:r>
            <a:r>
              <a:rPr lang="fr-BE" sz="2400" dirty="0" err="1" smtClean="0">
                <a:solidFill>
                  <a:srgbClr val="00B050"/>
                </a:solidFill>
              </a:rPr>
              <a:t>summer</a:t>
            </a:r>
            <a:r>
              <a:rPr lang="fr-BE" sz="2400" dirty="0" smtClean="0">
                <a:solidFill>
                  <a:srgbClr val="00B050"/>
                </a:solidFill>
              </a:rPr>
              <a:t> 2021)</a:t>
            </a:r>
            <a:endParaRPr lang="fr-BE" sz="2400" dirty="0">
              <a:solidFill>
                <a:srgbClr val="00B05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fr-BE" sz="2400" dirty="0">
              <a:solidFill>
                <a:srgbClr val="00B050"/>
              </a:solidFill>
            </a:endParaRPr>
          </a:p>
          <a:p>
            <a:r>
              <a:rPr lang="fr-BE" sz="2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Used</a:t>
            </a:r>
            <a:r>
              <a:rPr lang="fr-BE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BE" sz="2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since</a:t>
            </a:r>
            <a:r>
              <a:rPr lang="fr-BE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2009 in </a:t>
            </a:r>
            <a:r>
              <a:rPr lang="fr-BE" sz="2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Sysper</a:t>
            </a:r>
            <a:r>
              <a:rPr lang="fr-BE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fr-BE" sz="24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since</a:t>
            </a:r>
            <a:r>
              <a:rPr lang="fr-BE" sz="24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2016 in Folio.</a:t>
            </a:r>
            <a:endParaRPr lang="en-GB" sz="2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975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Database</a:t>
            </a:r>
            <a:r>
              <a:rPr lang="fr-BE" dirty="0" smtClean="0"/>
              <a:t> architecture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24744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mtClean="0"/>
              <a:t>On DC premises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473" y="1600200"/>
            <a:ext cx="6225054" cy="4525963"/>
          </a:xfrm>
        </p:spPr>
      </p:pic>
    </p:spTree>
    <p:extLst>
      <p:ext uri="{BB962C8B-B14F-4D97-AF65-F5344CB8AC3E}">
        <p14:creationId xmlns:p14="http://schemas.microsoft.com/office/powerpoint/2010/main" val="28841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Database</a:t>
            </a:r>
            <a:r>
              <a:rPr lang="fr-BE" dirty="0" smtClean="0"/>
              <a:t> architecture</a:t>
            </a:r>
            <a:endParaRPr lang="en-GB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124744"/>
            <a:ext cx="8229600" cy="604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 smtClean="0"/>
              <a:t>In AWS Oracle RDS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89" y="1569703"/>
            <a:ext cx="6032723" cy="488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7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err="1" smtClean="0"/>
              <a:t>APP_DPP_x</a:t>
            </a:r>
            <a:r>
              <a:rPr lang="fr-BE" dirty="0" smtClean="0"/>
              <a:t> </a:t>
            </a:r>
            <a:r>
              <a:rPr lang="fr-BE" dirty="0"/>
              <a:t>Data model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682" y="1600200"/>
            <a:ext cx="6204636" cy="4525963"/>
          </a:xfrm>
        </p:spPr>
      </p:pic>
    </p:spTree>
    <p:extLst>
      <p:ext uri="{BB962C8B-B14F-4D97-AF65-F5344CB8AC3E}">
        <p14:creationId xmlns:p14="http://schemas.microsoft.com/office/powerpoint/2010/main" val="384498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9824</TotalTime>
  <Words>1154</Words>
  <Application>Microsoft Office PowerPoint</Application>
  <PresentationFormat>On-screen Show (4:3)</PresentationFormat>
  <Paragraphs>277</Paragraphs>
  <Slides>43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Office Theme</vt:lpstr>
      <vt:lpstr>Session #?</vt:lpstr>
      <vt:lpstr>The Data Pump Utility</vt:lpstr>
      <vt:lpstr>PowerPoint Presentation</vt:lpstr>
      <vt:lpstr>PowerPoint Presentation</vt:lpstr>
      <vt:lpstr>PowerPoint Presentation</vt:lpstr>
      <vt:lpstr>PowerPoint Presentation</vt:lpstr>
      <vt:lpstr>Database architecture</vt:lpstr>
      <vt:lpstr>Database architecture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Data model</vt:lpstr>
      <vt:lpstr>APP_DPP_x packages</vt:lpstr>
      <vt:lpstr>APP_DPP_x packages</vt:lpstr>
      <vt:lpstr>APP_DPP_x packages</vt:lpstr>
      <vt:lpstr>APP_DPP_x packages</vt:lpstr>
      <vt:lpstr>APP_DPP_x packages</vt:lpstr>
      <vt:lpstr>APP_DPP_x packages</vt:lpstr>
      <vt:lpstr>APP_DPP_x packages</vt:lpstr>
      <vt:lpstr>Files organisation</vt:lpstr>
      <vt:lpstr>Files organisation</vt:lpstr>
      <vt:lpstr>Sysper example</vt:lpstr>
      <vt:lpstr>Sysper example</vt:lpstr>
      <vt:lpstr>Sysper example</vt:lpstr>
      <vt:lpstr>Sysper example</vt:lpstr>
      <vt:lpstr>Requirements</vt:lpstr>
      <vt:lpstr>Enhancements</vt:lpstr>
      <vt:lpstr>Final word</vt:lpstr>
    </vt:vector>
  </TitlesOfParts>
  <Company>European Commission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Matters</dc:title>
  <dc:creator>Philippe Debois</dc:creator>
  <cp:lastModifiedBy>PORROVECCHIO Jean-Jacques (DIGIT)</cp:lastModifiedBy>
  <cp:revision>235</cp:revision>
  <dcterms:created xsi:type="dcterms:W3CDTF">2017-02-13T12:41:55Z</dcterms:created>
  <dcterms:modified xsi:type="dcterms:W3CDTF">2021-08-18T09:57:44Z</dcterms:modified>
</cp:coreProperties>
</file>