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84" r:id="rId3"/>
    <p:sldId id="315" r:id="rId4"/>
    <p:sldId id="261" r:id="rId5"/>
    <p:sldId id="317" r:id="rId6"/>
    <p:sldId id="316" r:id="rId7"/>
    <p:sldId id="285" r:id="rId8"/>
    <p:sldId id="321" r:id="rId9"/>
    <p:sldId id="325" r:id="rId10"/>
    <p:sldId id="287" r:id="rId11"/>
    <p:sldId id="288" r:id="rId12"/>
    <p:sldId id="289" r:id="rId13"/>
    <p:sldId id="290" r:id="rId14"/>
    <p:sldId id="318" r:id="rId15"/>
    <p:sldId id="319" r:id="rId16"/>
    <p:sldId id="291" r:id="rId17"/>
    <p:sldId id="292" r:id="rId18"/>
    <p:sldId id="293" r:id="rId19"/>
    <p:sldId id="295" r:id="rId20"/>
    <p:sldId id="296" r:id="rId21"/>
    <p:sldId id="298" r:id="rId22"/>
    <p:sldId id="297" r:id="rId23"/>
    <p:sldId id="299" r:id="rId24"/>
    <p:sldId id="300" r:id="rId25"/>
    <p:sldId id="294" r:id="rId26"/>
    <p:sldId id="301" r:id="rId27"/>
    <p:sldId id="311" r:id="rId28"/>
    <p:sldId id="320" r:id="rId29"/>
    <p:sldId id="303" r:id="rId30"/>
    <p:sldId id="322" r:id="rId31"/>
    <p:sldId id="326" r:id="rId32"/>
    <p:sldId id="302" r:id="rId33"/>
    <p:sldId id="306" r:id="rId34"/>
    <p:sldId id="305" r:id="rId35"/>
    <p:sldId id="307" r:id="rId36"/>
    <p:sldId id="304" r:id="rId37"/>
    <p:sldId id="324" r:id="rId38"/>
    <p:sldId id="308" r:id="rId39"/>
    <p:sldId id="309" r:id="rId40"/>
    <p:sldId id="310" r:id="rId41"/>
    <p:sldId id="312" r:id="rId42"/>
    <p:sldId id="323" r:id="rId43"/>
    <p:sldId id="313" r:id="rId44"/>
    <p:sldId id="28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86" autoAdjust="0"/>
  </p:normalViewPr>
  <p:slideViewPr>
    <p:cSldViewPr>
      <p:cViewPr varScale="1">
        <p:scale>
          <a:sx n="88" d="100"/>
          <a:sy n="88" d="100"/>
        </p:scale>
        <p:origin x="108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D8B36-C169-474C-A0F3-B4395968A178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9EFC0-F9F9-4E85-852D-EBF499CD45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99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itnet.tech.ec.europa.eu/CITnet/confluence/pages/viewpage.action?pageId=874087749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aseline="0" dirty="0"/>
              <a:t>Version </a:t>
            </a:r>
            <a:r>
              <a:rPr lang="fr-BE" baseline="0" dirty="0" err="1"/>
              <a:t>adapted</a:t>
            </a:r>
            <a:r>
              <a:rPr lang="fr-BE" baseline="0" dirty="0"/>
              <a:t> </a:t>
            </a:r>
            <a:r>
              <a:rPr lang="fr-BE" baseline="0" dirty="0" err="1"/>
              <a:t>during</a:t>
            </a:r>
            <a:r>
              <a:rPr lang="fr-BE" baseline="0" dirty="0"/>
              <a:t> </a:t>
            </a:r>
            <a:r>
              <a:rPr lang="fr-BE" baseline="0" dirty="0" err="1"/>
              <a:t>Summer</a:t>
            </a:r>
            <a:r>
              <a:rPr lang="fr-BE" baseline="0" dirty="0"/>
              <a:t> 2021. Original </a:t>
            </a:r>
            <a:r>
              <a:rPr lang="fr-BE" baseline="0" dirty="0" err="1"/>
              <a:t>ppt</a:t>
            </a:r>
            <a:r>
              <a:rPr lang="fr-BE" baseline="0" dirty="0"/>
              <a:t> </a:t>
            </a:r>
            <a:r>
              <a:rPr lang="fr-BE" baseline="0" dirty="0" err="1"/>
              <a:t>presented</a:t>
            </a:r>
            <a:r>
              <a:rPr lang="fr-BE" baseline="0" dirty="0"/>
              <a:t> </a:t>
            </a:r>
            <a:r>
              <a:rPr lang="fr-BE" baseline="0" dirty="0" err="1"/>
              <a:t>during</a:t>
            </a:r>
            <a:r>
              <a:rPr lang="fr-BE" baseline="0" dirty="0"/>
              <a:t> session 5 in 2019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5132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880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Define</a:t>
            </a:r>
            <a:r>
              <a:rPr lang="fr-BE" dirty="0"/>
              <a:t> all the </a:t>
            </a:r>
            <a:r>
              <a:rPr lang="fr-BE" dirty="0" err="1"/>
              <a:t>databases</a:t>
            </a:r>
            <a:r>
              <a:rPr lang="fr-BE" dirty="0"/>
              <a:t> in </a:t>
            </a:r>
            <a:r>
              <a:rPr lang="fr-BE" dirty="0" err="1"/>
              <a:t>which</a:t>
            </a:r>
            <a:r>
              <a:rPr lang="fr-BE" dirty="0"/>
              <a:t> the </a:t>
            </a:r>
            <a:r>
              <a:rPr lang="fr-BE" dirty="0" err="1"/>
              <a:t>tool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baseline="0" dirty="0"/>
              <a:t> for a </a:t>
            </a:r>
            <a:r>
              <a:rPr lang="fr-BE" baseline="0" dirty="0" err="1"/>
              <a:t>subject</a:t>
            </a:r>
            <a:r>
              <a:rPr lang="fr-BE" baseline="0" dirty="0"/>
              <a:t> application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640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This </a:t>
            </a:r>
            <a:r>
              <a:rPr lang="fr-BE" dirty="0" err="1"/>
              <a:t>typology</a:t>
            </a:r>
            <a:r>
              <a:rPr lang="fr-BE" dirty="0"/>
              <a:t> </a:t>
            </a:r>
            <a:r>
              <a:rPr lang="fr-BE" dirty="0" err="1"/>
              <a:t>can</a:t>
            </a:r>
            <a:r>
              <a:rPr lang="fr-BE" dirty="0"/>
              <a:t> </a:t>
            </a:r>
            <a:r>
              <a:rPr lang="fr-BE" dirty="0" err="1"/>
              <a:t>then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to automate </a:t>
            </a:r>
            <a:r>
              <a:rPr lang="fr-BE" dirty="0" err="1"/>
              <a:t>some</a:t>
            </a:r>
            <a:r>
              <a:rPr lang="fr-BE" dirty="0"/>
              <a:t> post import actions </a:t>
            </a:r>
            <a:r>
              <a:rPr lang="fr-BE" dirty="0" err="1"/>
              <a:t>such</a:t>
            </a:r>
            <a:r>
              <a:rPr lang="fr-BE" dirty="0"/>
              <a:t> as restore</a:t>
            </a:r>
            <a:r>
              <a:rPr lang="fr-BE" baseline="0" dirty="0"/>
              <a:t> of </a:t>
            </a:r>
            <a:r>
              <a:rPr lang="fr-BE" baseline="0" dirty="0" err="1"/>
              <a:t>grants</a:t>
            </a:r>
            <a:r>
              <a:rPr lang="fr-BE" baseline="0" dirty="0"/>
              <a:t> and </a:t>
            </a:r>
            <a:r>
              <a:rPr lang="fr-BE" baseline="0" dirty="0" err="1"/>
              <a:t>synonyms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61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055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Put in a single</a:t>
            </a:r>
            <a:r>
              <a:rPr lang="fr-BE" baseline="0" dirty="0"/>
              <a:t> </a:t>
            </a:r>
            <a:r>
              <a:rPr lang="fr-BE" baseline="0" dirty="0" err="1"/>
              <a:t>row</a:t>
            </a:r>
            <a:r>
              <a:rPr lang="fr-BE" baseline="0" dirty="0"/>
              <a:t> the settings </a:t>
            </a:r>
            <a:r>
              <a:rPr lang="fr-BE" baseline="0" dirty="0" err="1"/>
              <a:t>chosen</a:t>
            </a:r>
            <a:r>
              <a:rPr lang="fr-BE" baseline="0" dirty="0"/>
              <a:t> for a </a:t>
            </a:r>
            <a:r>
              <a:rPr lang="fr-BE" baseline="0" dirty="0" err="1"/>
              <a:t>given</a:t>
            </a:r>
            <a:r>
              <a:rPr lang="fr-BE" baseline="0" dirty="0"/>
              <a:t> </a:t>
            </a:r>
            <a:r>
              <a:rPr lang="fr-BE" baseline="0" dirty="0" err="1"/>
              <a:t>schema</a:t>
            </a:r>
            <a:r>
              <a:rPr lang="fr-BE" baseline="0" dirty="0"/>
              <a:t> and </a:t>
            </a:r>
            <a:r>
              <a:rPr lang="fr-BE" baseline="0" dirty="0" err="1"/>
              <a:t>datapump</a:t>
            </a:r>
            <a:r>
              <a:rPr lang="fr-BE" baseline="0" dirty="0"/>
              <a:t> action type (export, import)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055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Put in a single</a:t>
            </a:r>
            <a:r>
              <a:rPr lang="fr-BE" baseline="0" dirty="0"/>
              <a:t> </a:t>
            </a:r>
            <a:r>
              <a:rPr lang="fr-BE" baseline="0" dirty="0" err="1"/>
              <a:t>row</a:t>
            </a:r>
            <a:r>
              <a:rPr lang="fr-BE" baseline="0" dirty="0"/>
              <a:t> the settings </a:t>
            </a:r>
            <a:r>
              <a:rPr lang="fr-BE" baseline="0" dirty="0" err="1"/>
              <a:t>chosen</a:t>
            </a:r>
            <a:r>
              <a:rPr lang="fr-BE" baseline="0" dirty="0"/>
              <a:t> for a </a:t>
            </a:r>
            <a:r>
              <a:rPr lang="fr-BE" baseline="0" dirty="0" err="1"/>
              <a:t>given</a:t>
            </a:r>
            <a:r>
              <a:rPr lang="fr-BE" baseline="0" dirty="0"/>
              <a:t> </a:t>
            </a:r>
            <a:r>
              <a:rPr lang="fr-BE" baseline="0" dirty="0" err="1"/>
              <a:t>schema</a:t>
            </a:r>
            <a:r>
              <a:rPr lang="fr-BE" baseline="0" dirty="0"/>
              <a:t> and </a:t>
            </a:r>
            <a:r>
              <a:rPr lang="fr-BE" baseline="0" dirty="0" err="1"/>
              <a:t>datapump</a:t>
            </a:r>
            <a:r>
              <a:rPr lang="fr-BE" baseline="0" dirty="0"/>
              <a:t> action type (export, import)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055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Put in a single</a:t>
            </a:r>
            <a:r>
              <a:rPr lang="fr-BE" baseline="0" dirty="0"/>
              <a:t> </a:t>
            </a:r>
            <a:r>
              <a:rPr lang="fr-BE" baseline="0" dirty="0" err="1"/>
              <a:t>row</a:t>
            </a:r>
            <a:r>
              <a:rPr lang="fr-BE" baseline="0" dirty="0"/>
              <a:t> the settings </a:t>
            </a:r>
            <a:r>
              <a:rPr lang="fr-BE" baseline="0" dirty="0" err="1"/>
              <a:t>chosen</a:t>
            </a:r>
            <a:r>
              <a:rPr lang="fr-BE" baseline="0" dirty="0"/>
              <a:t> for a </a:t>
            </a:r>
            <a:r>
              <a:rPr lang="fr-BE" baseline="0" dirty="0" err="1"/>
              <a:t>given</a:t>
            </a:r>
            <a:r>
              <a:rPr lang="fr-BE" baseline="0" dirty="0"/>
              <a:t> </a:t>
            </a:r>
            <a:r>
              <a:rPr lang="fr-BE" baseline="0" dirty="0" err="1"/>
              <a:t>schema</a:t>
            </a:r>
            <a:r>
              <a:rPr lang="fr-BE" baseline="0" dirty="0"/>
              <a:t> and </a:t>
            </a:r>
            <a:r>
              <a:rPr lang="fr-BE" baseline="0" dirty="0" err="1"/>
              <a:t>datapump</a:t>
            </a:r>
            <a:r>
              <a:rPr lang="fr-BE" baseline="0" dirty="0"/>
              <a:t> action type (export, import)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055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52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86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08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132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745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46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738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5613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046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Demo</a:t>
            </a:r>
            <a:r>
              <a:rPr lang="fr-BE" dirty="0"/>
              <a:t>:</a:t>
            </a:r>
          </a:p>
          <a:p>
            <a:pPr marL="171450" indent="-171450">
              <a:buFontTx/>
              <a:buChar char="-"/>
            </a:pPr>
            <a:r>
              <a:rPr lang="fr-BE" dirty="0"/>
              <a:t>Show Wiki: </a:t>
            </a:r>
            <a:r>
              <a:rPr lang="en-IE" dirty="0">
                <a:hlinkClick r:id="rId3"/>
              </a:rPr>
              <a:t>PL/SQL </a:t>
            </a:r>
            <a:r>
              <a:rPr lang="en-IE" dirty="0" err="1">
                <a:hlinkClick r:id="rId3"/>
              </a:rPr>
              <a:t>Datapump</a:t>
            </a:r>
            <a:r>
              <a:rPr lang="en-IE" dirty="0">
                <a:hlinkClick r:id="rId3"/>
              </a:rPr>
              <a:t> utility - DIGIT B4 Competency Centres - </a:t>
            </a:r>
            <a:r>
              <a:rPr lang="en-IE" dirty="0" err="1">
                <a:hlinkClick r:id="rId3"/>
              </a:rPr>
              <a:t>CITnet</a:t>
            </a:r>
            <a:r>
              <a:rPr lang="en-IE" dirty="0">
                <a:hlinkClick r:id="rId3"/>
              </a:rPr>
              <a:t> Confluence (europa.eu)</a:t>
            </a:r>
            <a:endParaRPr lang="fr-BE" dirty="0"/>
          </a:p>
          <a:p>
            <a:pPr marL="171450" indent="-171450">
              <a:buFontTx/>
              <a:buChar char="-"/>
            </a:pPr>
            <a:r>
              <a:rPr lang="fr-BE" baseline="0" dirty="0"/>
              <a:t>Live </a:t>
            </a:r>
            <a:r>
              <a:rPr lang="fr-BE" baseline="0" dirty="0" err="1"/>
              <a:t>demo</a:t>
            </a:r>
            <a:endParaRPr lang="fr-BE" baseline="0" dirty="0"/>
          </a:p>
          <a:p>
            <a:pPr marL="171450" indent="-171450">
              <a:buFontTx/>
              <a:buChar char="-"/>
            </a:pPr>
            <a:r>
              <a:rPr lang="fr-BE" baseline="0" dirty="0" err="1"/>
              <a:t>Enhancements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47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132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902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902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902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schemas</a:t>
            </a:r>
            <a:r>
              <a:rPr lang="fr-BE" dirty="0"/>
              <a:t>:</a:t>
            </a:r>
          </a:p>
          <a:p>
            <a:pPr marL="171450" indent="-171450">
              <a:buFontTx/>
              <a:buChar char="-"/>
            </a:pPr>
            <a:r>
              <a:rPr lang="fr-BE" baseline="0" dirty="0"/>
              <a:t>One for the </a:t>
            </a:r>
            <a:r>
              <a:rPr lang="fr-BE" baseline="0" dirty="0" err="1"/>
              <a:t>tool</a:t>
            </a:r>
            <a:r>
              <a:rPr lang="fr-BE" baseline="0" dirty="0"/>
              <a:t> </a:t>
            </a:r>
            <a:r>
              <a:rPr lang="fr-BE" baseline="0" dirty="0" err="1"/>
              <a:t>itself</a:t>
            </a:r>
            <a:r>
              <a:rPr lang="fr-BE" baseline="0" dirty="0"/>
              <a:t>: </a:t>
            </a:r>
            <a:r>
              <a:rPr lang="fr-BE" baseline="0" dirty="0" err="1"/>
              <a:t>app_dpp_x</a:t>
            </a:r>
            <a:endParaRPr lang="fr-BE" baseline="0" dirty="0"/>
          </a:p>
          <a:p>
            <a:pPr marL="171450" indent="-171450">
              <a:buFontTx/>
              <a:buChar char="-"/>
            </a:pPr>
            <a:r>
              <a:rPr lang="fr-BE" baseline="0" dirty="0"/>
              <a:t>C##OPS$ORACLE: </a:t>
            </a:r>
            <a:r>
              <a:rPr lang="fr-BE" baseline="0" dirty="0" err="1"/>
              <a:t>where</a:t>
            </a:r>
            <a:r>
              <a:rPr lang="fr-BE" baseline="0" dirty="0"/>
              <a:t> the DC </a:t>
            </a:r>
            <a:r>
              <a:rPr lang="fr-BE" baseline="0" dirty="0" err="1"/>
              <a:t>puts</a:t>
            </a:r>
            <a:r>
              <a:rPr lang="fr-BE" baseline="0" dirty="0"/>
              <a:t> the services </a:t>
            </a:r>
            <a:r>
              <a:rPr lang="fr-BE" baseline="0" dirty="0" err="1"/>
              <a:t>you</a:t>
            </a:r>
            <a:r>
              <a:rPr lang="fr-BE" baseline="0" dirty="0"/>
              <a:t> </a:t>
            </a:r>
            <a:r>
              <a:rPr lang="fr-BE" baseline="0" dirty="0" err="1"/>
              <a:t>need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698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975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96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196D-B122-4E24-8A99-19F18C607641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90A4-2121-46F9-A979-211D8FFDA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6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196D-B122-4E24-8A99-19F18C607641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90A4-2121-46F9-A979-211D8FFDA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99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196D-B122-4E24-8A99-19F18C607641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90A4-2121-46F9-A979-211D8FFDA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43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196D-B122-4E24-8A99-19F18C607641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90A4-2121-46F9-A979-211D8FFDA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58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196D-B122-4E24-8A99-19F18C607641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90A4-2121-46F9-A979-211D8FFDA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23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196D-B122-4E24-8A99-19F18C607641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90A4-2121-46F9-A979-211D8FFDA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64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196D-B122-4E24-8A99-19F18C607641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90A4-2121-46F9-A979-211D8FFDA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84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196D-B122-4E24-8A99-19F18C607641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90A4-2121-46F9-A979-211D8FFDA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99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196D-B122-4E24-8A99-19F18C607641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90A4-2121-46F9-A979-211D8FFDA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19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196D-B122-4E24-8A99-19F18C607641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90A4-2121-46F9-A979-211D8FFDA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1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196D-B122-4E24-8A99-19F18C607641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90A4-2121-46F9-A979-211D8FFDA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53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7196D-B122-4E24-8A99-19F18C607641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190A4-2121-46F9-A979-211D8FFDAAFA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24">
            <a:extLst>
              <a:ext uri="{FF2B5EF4-FFF2-40B4-BE49-F238E27FC236}">
                <a16:creationId xmlns:a16="http://schemas.microsoft.com/office/drawing/2014/main" id="{A63CC36B-2CDD-4F79-9319-699215C02F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252" y="44451"/>
            <a:ext cx="2089748" cy="109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322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itnet.tech.ec.europa.eu/CITnet/confluence/pages/viewpage.action?pageId=874087749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Autofit/>
          </a:bodyPr>
          <a:lstStyle/>
          <a:p>
            <a:pPr algn="ctr"/>
            <a:r>
              <a:rPr lang="fr-BE" sz="3600" dirty="0"/>
              <a:t>Session #?</a:t>
            </a:r>
            <a:endParaRPr lang="en-GB" sz="3600" dirty="0"/>
          </a:p>
        </p:txBody>
      </p:sp>
      <p:pic>
        <p:nvPicPr>
          <p:cNvPr id="6" name="Picture 24">
            <a:extLst>
              <a:ext uri="{FF2B5EF4-FFF2-40B4-BE49-F238E27FC236}">
                <a16:creationId xmlns:a16="http://schemas.microsoft.com/office/drawing/2014/main" id="{71DB15A1-579D-4324-8900-6B1B36E9F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400" y="741217"/>
            <a:ext cx="7315200" cy="385791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180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Data model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80" y="1334373"/>
            <a:ext cx="7412441" cy="5406995"/>
          </a:xfrm>
        </p:spPr>
      </p:pic>
    </p:spTree>
    <p:extLst>
      <p:ext uri="{BB962C8B-B14F-4D97-AF65-F5344CB8AC3E}">
        <p14:creationId xmlns:p14="http://schemas.microsoft.com/office/powerpoint/2010/main" val="384498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3466728" cy="4525963"/>
          </a:xfrm>
        </p:spPr>
        <p:txBody>
          <a:bodyPr/>
          <a:lstStyle/>
          <a:p>
            <a:pPr marL="0" indent="0">
              <a:buNone/>
            </a:pPr>
            <a:r>
              <a:rPr lang="fr-BE" u="sng" dirty="0"/>
              <a:t>Instance</a:t>
            </a:r>
            <a:endParaRPr lang="fr-BE" dirty="0"/>
          </a:p>
          <a:p>
            <a:r>
              <a:rPr lang="fr-BE" dirty="0" err="1"/>
              <a:t>Development</a:t>
            </a:r>
            <a:endParaRPr lang="fr-BE" dirty="0"/>
          </a:p>
          <a:p>
            <a:r>
              <a:rPr lang="fr-BE" dirty="0"/>
              <a:t>Test</a:t>
            </a:r>
          </a:p>
          <a:p>
            <a:r>
              <a:rPr lang="fr-BE" dirty="0" err="1"/>
              <a:t>Acceptance</a:t>
            </a:r>
            <a:endParaRPr lang="fr-BE" dirty="0"/>
          </a:p>
          <a:p>
            <a:r>
              <a:rPr lang="fr-BE" dirty="0"/>
              <a:t>Production</a:t>
            </a:r>
          </a:p>
          <a:p>
            <a:r>
              <a:rPr lang="fr-BE" dirty="0"/>
              <a:t>……</a:t>
            </a:r>
            <a:endParaRPr lang="en-GB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96" y="1340769"/>
            <a:ext cx="5101240" cy="52281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BC1E33-879C-42BE-B53C-5ED731321759}"/>
              </a:ext>
            </a:extLst>
          </p:cNvPr>
          <p:cNvSpPr/>
          <p:nvPr/>
        </p:nvSpPr>
        <p:spPr>
          <a:xfrm>
            <a:off x="5951984" y="2204864"/>
            <a:ext cx="936104" cy="1080120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glow rad="63500">
              <a:srgbClr val="92D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903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3754760" cy="4525963"/>
          </a:xfrm>
        </p:spPr>
        <p:txBody>
          <a:bodyPr/>
          <a:lstStyle/>
          <a:p>
            <a:pPr marL="0" indent="0">
              <a:buNone/>
            </a:pPr>
            <a:r>
              <a:rPr lang="fr-BE" u="sng" dirty="0" err="1"/>
              <a:t>Schema</a:t>
            </a:r>
            <a:r>
              <a:rPr lang="fr-BE" u="sng" dirty="0"/>
              <a:t> Type</a:t>
            </a:r>
            <a:endParaRPr lang="fr-BE" dirty="0"/>
          </a:p>
          <a:p>
            <a:r>
              <a:rPr lang="fr-BE" dirty="0"/>
              <a:t>Main</a:t>
            </a:r>
          </a:p>
          <a:p>
            <a:r>
              <a:rPr lang="fr-BE" dirty="0"/>
              <a:t>Lob</a:t>
            </a:r>
          </a:p>
          <a:p>
            <a:r>
              <a:rPr lang="fr-BE" dirty="0"/>
              <a:t>Web</a:t>
            </a:r>
          </a:p>
          <a:p>
            <a:r>
              <a:rPr lang="fr-BE" dirty="0"/>
              <a:t>Gateway for </a:t>
            </a:r>
            <a:br>
              <a:rPr lang="fr-BE" dirty="0"/>
            </a:br>
            <a:r>
              <a:rPr lang="fr-BE" dirty="0"/>
              <a:t>client (</a:t>
            </a:r>
            <a:r>
              <a:rPr lang="fr-BE" dirty="0" err="1"/>
              <a:t>ComRef</a:t>
            </a:r>
            <a:r>
              <a:rPr lang="fr-BE" dirty="0"/>
              <a:t>, ….)</a:t>
            </a:r>
          </a:p>
          <a:p>
            <a:r>
              <a:rPr lang="fr-BE" dirty="0"/>
              <a:t>….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96" y="1340769"/>
            <a:ext cx="5317264" cy="54495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4CF733-F202-45DE-8F39-DCB8698354BA}"/>
              </a:ext>
            </a:extLst>
          </p:cNvPr>
          <p:cNvSpPr/>
          <p:nvPr/>
        </p:nvSpPr>
        <p:spPr>
          <a:xfrm>
            <a:off x="5947120" y="1412777"/>
            <a:ext cx="1012976" cy="792087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glow rad="63500">
              <a:srgbClr val="92D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158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3466728" cy="4525963"/>
          </a:xfrm>
        </p:spPr>
        <p:txBody>
          <a:bodyPr/>
          <a:lstStyle/>
          <a:p>
            <a:pPr marL="0" indent="0">
              <a:buNone/>
            </a:pPr>
            <a:r>
              <a:rPr lang="fr-BE" u="sng" dirty="0" err="1"/>
              <a:t>Role</a:t>
            </a:r>
            <a:endParaRPr lang="fr-BE" dirty="0"/>
          </a:p>
          <a:p>
            <a:r>
              <a:rPr lang="fr-BE" dirty="0" err="1"/>
              <a:t>ReadWrite</a:t>
            </a:r>
            <a:endParaRPr lang="fr-BE" dirty="0"/>
          </a:p>
          <a:p>
            <a:r>
              <a:rPr lang="fr-BE" dirty="0" err="1"/>
              <a:t>ReadOnly</a:t>
            </a:r>
            <a:endParaRPr lang="fr-BE" dirty="0"/>
          </a:p>
          <a:p>
            <a:r>
              <a:rPr lang="fr-BE" dirty="0"/>
              <a:t>….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96" y="1340769"/>
            <a:ext cx="5317264" cy="54495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852A3F-A270-492B-9364-0A077FB0E9EE}"/>
              </a:ext>
            </a:extLst>
          </p:cNvPr>
          <p:cNvSpPr/>
          <p:nvPr/>
        </p:nvSpPr>
        <p:spPr>
          <a:xfrm>
            <a:off x="5951984" y="3426498"/>
            <a:ext cx="1008112" cy="1010614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glow rad="63500">
              <a:srgbClr val="92D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215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9" y="1620000"/>
            <a:ext cx="466724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u="sng" dirty="0"/>
              <a:t>Option</a:t>
            </a:r>
          </a:p>
          <a:p>
            <a:pPr marL="0" indent="0">
              <a:buNone/>
            </a:pPr>
            <a:r>
              <a:rPr lang="fr-BE" dirty="0"/>
              <a:t>List of all </a:t>
            </a:r>
            <a:r>
              <a:rPr lang="fr-BE" dirty="0" err="1"/>
              <a:t>available</a:t>
            </a:r>
            <a:r>
              <a:rPr lang="fr-BE" dirty="0"/>
              <a:t> options </a:t>
            </a:r>
            <a:br>
              <a:rPr lang="fr-BE" dirty="0"/>
            </a:br>
            <a:r>
              <a:rPr lang="fr-BE" dirty="0"/>
              <a:t>for export and import</a:t>
            </a:r>
            <a:endParaRPr lang="en-GB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95" y="1340769"/>
            <a:ext cx="5317265" cy="54495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79E453-7931-4C0A-B0A7-F07AE7981DAB}"/>
              </a:ext>
            </a:extLst>
          </p:cNvPr>
          <p:cNvSpPr/>
          <p:nvPr/>
        </p:nvSpPr>
        <p:spPr>
          <a:xfrm>
            <a:off x="10056440" y="1340769"/>
            <a:ext cx="1006153" cy="1143000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glow rad="63500">
              <a:srgbClr val="92D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198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96" y="1340769"/>
            <a:ext cx="5317264" cy="5449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50159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u="sng" dirty="0"/>
              <a:t>Option </a:t>
            </a:r>
            <a:r>
              <a:rPr lang="fr-BE" u="sng" dirty="0" err="1"/>
              <a:t>Allowed</a:t>
            </a:r>
            <a:r>
              <a:rPr lang="fr-BE" u="sng" dirty="0"/>
              <a:t> Value</a:t>
            </a:r>
          </a:p>
          <a:p>
            <a:pPr marL="0" indent="0">
              <a:buNone/>
            </a:pPr>
            <a:r>
              <a:rPr lang="fr-BE" dirty="0"/>
              <a:t>List of </a:t>
            </a:r>
            <a:r>
              <a:rPr lang="fr-BE" dirty="0" err="1"/>
              <a:t>allowed</a:t>
            </a:r>
            <a:r>
              <a:rPr lang="fr-BE" dirty="0"/>
              <a:t> values for the options </a:t>
            </a:r>
            <a:r>
              <a:rPr lang="fr-BE" dirty="0" err="1"/>
              <a:t>when</a:t>
            </a:r>
            <a:r>
              <a:rPr lang="fr-BE" dirty="0"/>
              <a:t> pertinent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706500-DE7A-4AC8-BC59-B1E6652C5A94}"/>
              </a:ext>
            </a:extLst>
          </p:cNvPr>
          <p:cNvSpPr/>
          <p:nvPr/>
        </p:nvSpPr>
        <p:spPr>
          <a:xfrm>
            <a:off x="10056440" y="2708920"/>
            <a:ext cx="1053819" cy="847060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glow rad="63500">
              <a:srgbClr val="92D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668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509929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BE" u="sng" dirty="0" err="1"/>
              <a:t>Schema</a:t>
            </a:r>
            <a:r>
              <a:rPr lang="fr-BE" u="sng" dirty="0"/>
              <a:t> Option</a:t>
            </a:r>
          </a:p>
          <a:p>
            <a:pPr marL="0" indent="0">
              <a:buNone/>
            </a:pPr>
            <a:r>
              <a:rPr lang="fr-BE" dirty="0"/>
              <a:t>List of </a:t>
            </a:r>
            <a:r>
              <a:rPr lang="fr-BE" dirty="0" err="1"/>
              <a:t>chosen</a:t>
            </a:r>
            <a:r>
              <a:rPr lang="fr-BE" dirty="0"/>
              <a:t> value pairs "option/value" for export or import </a:t>
            </a:r>
            <a:r>
              <a:rPr lang="fr-BE" dirty="0" err="1"/>
              <a:t>such</a:t>
            </a:r>
            <a:r>
              <a:rPr lang="fr-BE" dirty="0"/>
              <a:t> as:</a:t>
            </a:r>
          </a:p>
          <a:p>
            <a:r>
              <a:rPr lang="fr-BE" dirty="0"/>
              <a:t>RECYCLEBIN=&gt;PURGE</a:t>
            </a:r>
          </a:p>
          <a:p>
            <a:r>
              <a:rPr lang="fr-BE" dirty="0"/>
              <a:t>TABLES=&gt;DROP</a:t>
            </a:r>
          </a:p>
          <a:p>
            <a:r>
              <a:rPr lang="fr-BE" dirty="0"/>
              <a:t>VIEWS=&gt;DROP</a:t>
            </a:r>
          </a:p>
          <a:p>
            <a:r>
              <a:rPr lang="fr-BE" dirty="0"/>
              <a:t>EMAIL_RESULT=&gt;YES</a:t>
            </a:r>
          </a:p>
          <a:p>
            <a:r>
              <a:rPr lang="fr-BE" dirty="0"/>
              <a:t>EXEC_POSTFIX=&gt;YES</a:t>
            </a:r>
          </a:p>
          <a:p>
            <a:r>
              <a:rPr lang="en-GB" dirty="0"/>
              <a:t>LOCK_SCHEMA=&gt;YES</a:t>
            </a:r>
          </a:p>
          <a:p>
            <a:r>
              <a:rPr lang="fr-BE" dirty="0"/>
              <a:t>METADATA_FILTER=&gt;</a:t>
            </a:r>
            <a:br>
              <a:rPr lang="fr-BE" dirty="0"/>
            </a:br>
            <a:r>
              <a:rPr lang="fr-BE" dirty="0"/>
              <a:t>NOT LIKE 'TMP%'</a:t>
            </a:r>
          </a:p>
          <a:p>
            <a:r>
              <a:rPr lang="fr-BE" dirty="0"/>
              <a:t>NETWORK_LINK</a:t>
            </a:r>
          </a:p>
          <a:p>
            <a:r>
              <a:rPr lang="fr-BE" dirty="0"/>
              <a:t>….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96" y="1340769"/>
            <a:ext cx="5317264" cy="54495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CF2B10-D15D-4AA4-82FA-E7AA536D1CD6}"/>
              </a:ext>
            </a:extLst>
          </p:cNvPr>
          <p:cNvSpPr/>
          <p:nvPr/>
        </p:nvSpPr>
        <p:spPr>
          <a:xfrm>
            <a:off x="8689267" y="1340769"/>
            <a:ext cx="1006153" cy="980768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glow rad="63500">
              <a:srgbClr val="92D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342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96" y="1340769"/>
            <a:ext cx="5317264" cy="5449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5099296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BE" u="sng" dirty="0"/>
              <a:t>Action</a:t>
            </a:r>
          </a:p>
          <a:p>
            <a:pPr marL="0" indent="0">
              <a:buNone/>
            </a:pPr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Piece of pl/</a:t>
            </a:r>
            <a:r>
              <a:rPr lang="fr-B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</a:t>
            </a:r>
            <a:r>
              <a:rPr lang="fr-B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</a:t>
            </a:r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</a:t>
            </a:r>
            <a:r>
              <a:rPr lang="fr-B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B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invoked</a:t>
            </a:r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B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fr-B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export or an import.</a:t>
            </a:r>
          </a:p>
          <a:p>
            <a:pPr marL="0" indent="0">
              <a:buNone/>
            </a:pPr>
            <a:r>
              <a:rPr lang="fr-BE" dirty="0" err="1"/>
              <a:t>Sysper</a:t>
            </a:r>
            <a:r>
              <a:rPr lang="fr-BE" dirty="0"/>
              <a:t> </a:t>
            </a:r>
            <a:r>
              <a:rPr lang="fr-BE" dirty="0" err="1"/>
              <a:t>examples</a:t>
            </a:r>
            <a:r>
              <a:rPr lang="fr-BE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Before import: </a:t>
            </a:r>
            <a:br>
              <a:rPr lang="en-GB" dirty="0"/>
            </a:br>
            <a:r>
              <a:rPr lang="en-GB" dirty="0">
                <a:solidFill>
                  <a:srgbClr val="0070C0"/>
                </a:solidFill>
              </a:rPr>
              <a:t>BEGIN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   sp2_dpp_utl.prefix_rls; </a:t>
            </a:r>
            <a:br>
              <a:rPr lang="en-GB" dirty="0"/>
            </a:br>
            <a:r>
              <a:rPr lang="en-GB" dirty="0">
                <a:solidFill>
                  <a:srgbClr val="0070C0"/>
                </a:solidFill>
              </a:rPr>
              <a:t>END;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After import: </a:t>
            </a:r>
            <a:br>
              <a:rPr lang="en-GB" dirty="0"/>
            </a:br>
            <a:r>
              <a:rPr lang="en-GB" dirty="0">
                <a:solidFill>
                  <a:srgbClr val="0070C0"/>
                </a:solidFill>
              </a:rPr>
              <a:t>BEGIN </a:t>
            </a:r>
            <a:br>
              <a:rPr lang="en-GB" dirty="0"/>
            </a:br>
            <a:r>
              <a:rPr lang="en-GB" dirty="0"/>
              <a:t>   sp2_dpp_utl.postfix_rls; </a:t>
            </a:r>
            <a:br>
              <a:rPr lang="en-GB" dirty="0"/>
            </a:br>
            <a:r>
              <a:rPr lang="en-GB" dirty="0">
                <a:solidFill>
                  <a:srgbClr val="0070C0"/>
                </a:solidFill>
              </a:rPr>
              <a:t>END;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88C5D4-9CAA-422C-BD13-110B42DCE52C}"/>
              </a:ext>
            </a:extLst>
          </p:cNvPr>
          <p:cNvSpPr/>
          <p:nvPr/>
        </p:nvSpPr>
        <p:spPr>
          <a:xfrm>
            <a:off x="8688288" y="2348878"/>
            <a:ext cx="1006153" cy="1226303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glow rad="63500">
              <a:srgbClr val="92D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825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98C0EA4-4EA4-4622-AD6C-82E8BEC2D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96" y="1340769"/>
            <a:ext cx="5317264" cy="5449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4943952" cy="4525963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u="sng" dirty="0"/>
              <a:t>No Drop Object</a:t>
            </a:r>
            <a:endParaRPr lang="fr-BE" dirty="0"/>
          </a:p>
          <a:p>
            <a:pPr marL="0" indent="0">
              <a:buNone/>
            </a:pPr>
            <a:r>
              <a:rPr lang="en-GB" dirty="0"/>
              <a:t>Excludes objects from being dropped if otherwise specified  </a:t>
            </a:r>
            <a:br>
              <a:rPr lang="en-GB" dirty="0"/>
            </a:br>
            <a:r>
              <a:rPr lang="en-GB" dirty="0"/>
              <a:t>by the (example) </a:t>
            </a:r>
          </a:p>
          <a:p>
            <a:pPr marL="0" indent="0">
              <a:buNone/>
            </a:pPr>
            <a:r>
              <a:rPr lang="en-GB" dirty="0"/>
              <a:t>TABLE=&gt;DROP value. </a:t>
            </a:r>
          </a:p>
          <a:p>
            <a:pPr marL="0" indent="0">
              <a:buNone/>
            </a:pPr>
            <a:r>
              <a:rPr lang="fr-BE" dirty="0"/>
              <a:t>It </a:t>
            </a:r>
            <a:r>
              <a:rPr lang="fr-BE" dirty="0" err="1"/>
              <a:t>can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a table, an index, a </a:t>
            </a:r>
            <a:r>
              <a:rPr lang="fr-BE" dirty="0" err="1"/>
              <a:t>sequence</a:t>
            </a:r>
            <a:r>
              <a:rPr lang="fr-BE" dirty="0"/>
              <a:t>, a </a:t>
            </a:r>
            <a:r>
              <a:rPr lang="fr-BE" dirty="0" err="1"/>
              <a:t>materialized</a:t>
            </a:r>
            <a:r>
              <a:rPr lang="fr-BE" dirty="0"/>
              <a:t> </a:t>
            </a:r>
            <a:r>
              <a:rPr lang="fr-BE" dirty="0" err="1"/>
              <a:t>view</a:t>
            </a:r>
            <a:r>
              <a:rPr lang="fr-BE" dirty="0"/>
              <a:t>, a package…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8A70DC-5647-4A13-9F08-8C8F1BA3062D}"/>
              </a:ext>
            </a:extLst>
          </p:cNvPr>
          <p:cNvSpPr/>
          <p:nvPr/>
        </p:nvSpPr>
        <p:spPr>
          <a:xfrm>
            <a:off x="8688288" y="3573016"/>
            <a:ext cx="1006153" cy="998984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glow rad="63500">
              <a:srgbClr val="92D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513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4583912" cy="4761328"/>
          </a:xfrm>
        </p:spPr>
        <p:txBody>
          <a:bodyPr/>
          <a:lstStyle/>
          <a:p>
            <a:pPr marL="0" indent="0">
              <a:buNone/>
            </a:pPr>
            <a:r>
              <a:rPr lang="fr-BE" u="sng" dirty="0"/>
              <a:t>Job Type</a:t>
            </a:r>
            <a:endParaRPr lang="fr-BE" dirty="0"/>
          </a:p>
          <a:p>
            <a:r>
              <a:rPr lang="en-GB" dirty="0"/>
              <a:t>Export</a:t>
            </a:r>
          </a:p>
          <a:p>
            <a:r>
              <a:rPr lang="fr-BE" dirty="0"/>
              <a:t>Import</a:t>
            </a:r>
          </a:p>
          <a:p>
            <a:r>
              <a:rPr lang="fr-BE" dirty="0"/>
              <a:t>File Transfer</a:t>
            </a:r>
            <a:endParaRPr lang="en-GB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96" y="1340769"/>
            <a:ext cx="5317264" cy="54495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229291-F29E-43BC-9412-8EB30807239B}"/>
              </a:ext>
            </a:extLst>
          </p:cNvPr>
          <p:cNvSpPr/>
          <p:nvPr/>
        </p:nvSpPr>
        <p:spPr>
          <a:xfrm>
            <a:off x="5951984" y="5508913"/>
            <a:ext cx="1006153" cy="1281451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glow rad="63500">
              <a:srgbClr val="92D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691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sz="5400" dirty="0"/>
              <a:t>The Data </a:t>
            </a:r>
            <a:r>
              <a:rPr lang="fr-BE" sz="5400" dirty="0" err="1"/>
              <a:t>Pump</a:t>
            </a:r>
            <a:r>
              <a:rPr lang="fr-BE" sz="5400" dirty="0"/>
              <a:t> Utility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83832" y="4509120"/>
            <a:ext cx="6400800" cy="1129680"/>
          </a:xfrm>
        </p:spPr>
        <p:txBody>
          <a:bodyPr>
            <a:normAutofit/>
          </a:bodyPr>
          <a:lstStyle/>
          <a:p>
            <a:endParaRPr lang="fr-BE" sz="2800" dirty="0">
              <a:solidFill>
                <a:srgbClr val="FF0000"/>
              </a:solidFill>
            </a:endParaRPr>
          </a:p>
          <a:p>
            <a:pPr lvl="1" algn="r"/>
            <a:r>
              <a:rPr lang="fr-BE" sz="2400" dirty="0">
                <a:solidFill>
                  <a:srgbClr val="FF0000"/>
                </a:solidFill>
              </a:rPr>
              <a:t>© Jean-Jacques </a:t>
            </a:r>
            <a:r>
              <a:rPr lang="fr-BE" sz="2400" dirty="0" err="1">
                <a:solidFill>
                  <a:srgbClr val="FF0000"/>
                </a:solidFill>
              </a:rPr>
              <a:t>Porrovecchio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C18AB109-C8B7-42E8-A159-F8B82C378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96" y="1340769"/>
            <a:ext cx="5317264" cy="5449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4651056" cy="4349180"/>
          </a:xfrm>
        </p:spPr>
        <p:txBody>
          <a:bodyPr/>
          <a:lstStyle/>
          <a:p>
            <a:pPr marL="0" indent="0">
              <a:buNone/>
            </a:pPr>
            <a:r>
              <a:rPr lang="fr-BE" u="sng" dirty="0"/>
              <a:t>Job </a:t>
            </a:r>
            <a:r>
              <a:rPr lang="fr-BE" u="sng" dirty="0" err="1"/>
              <a:t>Run</a:t>
            </a:r>
            <a:endParaRPr lang="fr-BE" dirty="0"/>
          </a:p>
          <a:p>
            <a:pPr marL="0" indent="0">
              <a:buNone/>
            </a:pPr>
            <a:r>
              <a:rPr lang="fr-BE" dirty="0" err="1"/>
              <a:t>Contains</a:t>
            </a:r>
            <a:r>
              <a:rPr lang="fr-BE" dirty="0"/>
              <a:t> </a:t>
            </a:r>
            <a:r>
              <a:rPr lang="fr-BE" dirty="0" err="1"/>
              <a:t>status</a:t>
            </a:r>
            <a:r>
              <a:rPr lang="fr-BE" dirty="0"/>
              <a:t>, </a:t>
            </a:r>
            <a:r>
              <a:rPr lang="fr-BE" dirty="0" err="1"/>
              <a:t>start</a:t>
            </a:r>
            <a:r>
              <a:rPr lang="fr-BE" dirty="0"/>
              <a:t> and </a:t>
            </a:r>
            <a:r>
              <a:rPr lang="fr-BE" dirty="0" err="1"/>
              <a:t>ending</a:t>
            </a:r>
            <a:r>
              <a:rPr lang="fr-BE" dirty="0"/>
              <a:t> date of all job </a:t>
            </a:r>
            <a:r>
              <a:rPr lang="fr-BE" dirty="0" err="1"/>
              <a:t>runs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0D30F-8BB6-4AB6-8512-2F196E090D63}"/>
              </a:ext>
            </a:extLst>
          </p:cNvPr>
          <p:cNvSpPr/>
          <p:nvPr/>
        </p:nvSpPr>
        <p:spPr>
          <a:xfrm>
            <a:off x="7394103" y="5508913"/>
            <a:ext cx="934145" cy="1281451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glow rad="63500">
              <a:srgbClr val="92D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642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4546848" cy="4525963"/>
          </a:xfrm>
        </p:spPr>
        <p:txBody>
          <a:bodyPr/>
          <a:lstStyle/>
          <a:p>
            <a:pPr marL="0" indent="0">
              <a:buNone/>
            </a:pPr>
            <a:r>
              <a:rPr lang="fr-BE" u="sng" dirty="0"/>
              <a:t>Job </a:t>
            </a:r>
            <a:r>
              <a:rPr lang="fr-BE" u="sng" dirty="0" err="1"/>
              <a:t>Run</a:t>
            </a:r>
            <a:r>
              <a:rPr lang="fr-BE" u="sng" dirty="0"/>
              <a:t> </a:t>
            </a:r>
            <a:r>
              <a:rPr lang="fr-BE" u="sng" dirty="0" err="1"/>
              <a:t>example</a:t>
            </a:r>
            <a:endParaRPr lang="fr-B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53" y="2295524"/>
            <a:ext cx="10115694" cy="2645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635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1245EC12-113D-4E3A-BA77-7C9B89194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96" y="1340769"/>
            <a:ext cx="5317264" cy="5449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4799936" cy="4493096"/>
          </a:xfrm>
        </p:spPr>
        <p:txBody>
          <a:bodyPr/>
          <a:lstStyle/>
          <a:p>
            <a:pPr marL="0" indent="0">
              <a:buNone/>
            </a:pPr>
            <a:r>
              <a:rPr lang="fr-BE" u="sng" dirty="0"/>
              <a:t>Job Log</a:t>
            </a:r>
            <a:endParaRPr lang="fr-BE" dirty="0"/>
          </a:p>
          <a:p>
            <a:pPr marL="0" indent="0">
              <a:buNone/>
            </a:pPr>
            <a:r>
              <a:rPr lang="fr-BE" dirty="0" err="1"/>
              <a:t>Contains</a:t>
            </a:r>
            <a:r>
              <a:rPr lang="fr-BE" dirty="0"/>
              <a:t> </a:t>
            </a:r>
            <a:r>
              <a:rPr lang="fr-BE" dirty="0" err="1"/>
              <a:t>detailed</a:t>
            </a:r>
            <a:r>
              <a:rPr lang="fr-BE" dirty="0"/>
              <a:t> job </a:t>
            </a:r>
            <a:r>
              <a:rPr lang="fr-BE" dirty="0" err="1"/>
              <a:t>run</a:t>
            </a:r>
            <a:r>
              <a:rPr lang="fr-BE" dirty="0"/>
              <a:t> information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15C7E-8865-4970-B957-83F23DBA18BD}"/>
              </a:ext>
            </a:extLst>
          </p:cNvPr>
          <p:cNvSpPr/>
          <p:nvPr/>
        </p:nvSpPr>
        <p:spPr>
          <a:xfrm>
            <a:off x="8690247" y="5508913"/>
            <a:ext cx="790129" cy="1281452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glow rad="63500">
              <a:srgbClr val="92D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567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6779096" cy="4525963"/>
          </a:xfrm>
        </p:spPr>
        <p:txBody>
          <a:bodyPr/>
          <a:lstStyle/>
          <a:p>
            <a:pPr marL="0" indent="0">
              <a:buNone/>
            </a:pPr>
            <a:r>
              <a:rPr lang="fr-BE" u="sng" dirty="0"/>
              <a:t>Job Log </a:t>
            </a:r>
            <a:r>
              <a:rPr lang="fr-BE" u="sng" dirty="0" err="1"/>
              <a:t>example</a:t>
            </a:r>
            <a:r>
              <a:rPr lang="fr-BE" u="sng" dirty="0"/>
              <a:t> (</a:t>
            </a:r>
            <a:r>
              <a:rPr lang="fr-BE" u="sng" dirty="0" err="1"/>
              <a:t>pre</a:t>
            </a:r>
            <a:r>
              <a:rPr lang="fr-BE" u="sng" dirty="0"/>
              <a:t> import)</a:t>
            </a:r>
            <a:endParaRPr lang="fr-BE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272287"/>
            <a:ext cx="6264696" cy="446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856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6779096" cy="4525963"/>
          </a:xfrm>
        </p:spPr>
        <p:txBody>
          <a:bodyPr/>
          <a:lstStyle/>
          <a:p>
            <a:pPr marL="0" indent="0">
              <a:buNone/>
            </a:pPr>
            <a:r>
              <a:rPr lang="fr-BE" u="sng" dirty="0"/>
              <a:t>Job Log </a:t>
            </a:r>
            <a:r>
              <a:rPr lang="fr-BE" u="sng" dirty="0" err="1"/>
              <a:t>example</a:t>
            </a:r>
            <a:r>
              <a:rPr lang="fr-BE" u="sng" dirty="0"/>
              <a:t> (</a:t>
            </a:r>
            <a:r>
              <a:rPr lang="fr-BE" u="sng" dirty="0" err="1"/>
              <a:t>pre</a:t>
            </a:r>
            <a:r>
              <a:rPr lang="fr-BE" u="sng" dirty="0"/>
              <a:t> import, part 2)</a:t>
            </a:r>
            <a:endParaRPr lang="fr-BE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2302718"/>
            <a:ext cx="747712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666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5D37C995-4608-4BCB-8E28-B7F152C72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96" y="1340769"/>
            <a:ext cx="5317264" cy="5449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479993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u="sng" dirty="0" err="1"/>
              <a:t>Recipient</a:t>
            </a:r>
            <a:endParaRPr lang="fr-BE" dirty="0"/>
          </a:p>
          <a:p>
            <a:pPr marL="0" indent="0">
              <a:buNone/>
            </a:pPr>
            <a:r>
              <a:rPr lang="en-GB" dirty="0"/>
              <a:t>List of email addresses that should receive a notification when an export/import/file transfer process is performed for the related schema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A5DB4-23DB-43F9-A6E9-BAD2741F372E}"/>
              </a:ext>
            </a:extLst>
          </p:cNvPr>
          <p:cNvSpPr/>
          <p:nvPr/>
        </p:nvSpPr>
        <p:spPr>
          <a:xfrm>
            <a:off x="8690247" y="4581129"/>
            <a:ext cx="1006153" cy="792088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glow rad="63500">
              <a:srgbClr val="92D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55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8363272" cy="4525963"/>
          </a:xfrm>
        </p:spPr>
        <p:txBody>
          <a:bodyPr/>
          <a:lstStyle/>
          <a:p>
            <a:pPr marL="0" indent="0">
              <a:buNone/>
            </a:pPr>
            <a:r>
              <a:rPr lang="fr-BE" u="sng" dirty="0" err="1"/>
              <a:t>Recipient</a:t>
            </a:r>
            <a:r>
              <a:rPr lang="fr-BE" u="sng" dirty="0"/>
              <a:t>:</a:t>
            </a:r>
            <a:r>
              <a:rPr lang="fr-BE" dirty="0"/>
              <a:t> n</a:t>
            </a:r>
            <a:r>
              <a:rPr lang="en-GB" dirty="0" err="1"/>
              <a:t>otification</a:t>
            </a:r>
            <a:r>
              <a:rPr lang="en-GB" dirty="0"/>
              <a:t> example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348881"/>
            <a:ext cx="381642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9" y="2348882"/>
            <a:ext cx="4752527" cy="352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510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4799936" cy="44210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BE" u="sng" dirty="0" err="1"/>
              <a:t>Schema</a:t>
            </a:r>
            <a:endParaRPr lang="fr-BE" u="sng" dirty="0"/>
          </a:p>
          <a:p>
            <a:pPr marL="0" indent="0">
              <a:buNone/>
            </a:pPr>
            <a:r>
              <a:rPr lang="fr-BE" dirty="0"/>
              <a:t>Configuration of the </a:t>
            </a:r>
            <a:r>
              <a:rPr lang="fr-BE" dirty="0" err="1"/>
              <a:t>schemas</a:t>
            </a:r>
            <a:r>
              <a:rPr lang="fr-BE" dirty="0"/>
              <a:t> of </a:t>
            </a:r>
            <a:r>
              <a:rPr lang="fr-BE" dirty="0" err="1"/>
              <a:t>your</a:t>
            </a:r>
            <a:r>
              <a:rPr lang="fr-BE" dirty="0"/>
              <a:t> </a:t>
            </a:r>
            <a:r>
              <a:rPr lang="fr-BE" dirty="0" err="1"/>
              <a:t>databases</a:t>
            </a:r>
            <a:r>
              <a:rPr lang="fr-BE" dirty="0"/>
              <a:t>:</a:t>
            </a:r>
          </a:p>
          <a:p>
            <a:r>
              <a:rPr lang="fr-BE" dirty="0"/>
              <a:t>Instance</a:t>
            </a:r>
          </a:p>
          <a:p>
            <a:r>
              <a:rPr lang="fr-BE" dirty="0"/>
              <a:t>Type</a:t>
            </a:r>
          </a:p>
          <a:p>
            <a:r>
              <a:rPr lang="fr-BE" dirty="0"/>
              <a:t>Associated </a:t>
            </a:r>
            <a:r>
              <a:rPr lang="fr-BE" dirty="0" err="1"/>
              <a:t>roles</a:t>
            </a:r>
            <a:r>
              <a:rPr lang="fr-BE" dirty="0"/>
              <a:t> </a:t>
            </a:r>
            <a:br>
              <a:rPr lang="fr-BE" dirty="0"/>
            </a:br>
            <a:r>
              <a:rPr lang="fr-BE" dirty="0"/>
              <a:t>(</a:t>
            </a:r>
            <a:r>
              <a:rPr lang="fr-BE" dirty="0" err="1"/>
              <a:t>eg</a:t>
            </a:r>
            <a:r>
              <a:rPr lang="fr-BE" dirty="0"/>
              <a:t> RW for a </a:t>
            </a:r>
            <a:r>
              <a:rPr lang="fr-BE" dirty="0" err="1"/>
              <a:t>gateway</a:t>
            </a:r>
            <a:r>
              <a:rPr lang="fr-BE" dirty="0"/>
              <a:t> applicative user)</a:t>
            </a:r>
          </a:p>
          <a:p>
            <a:r>
              <a:rPr lang="fr-BE" dirty="0" err="1"/>
              <a:t>Linked</a:t>
            </a:r>
            <a:r>
              <a:rPr lang="fr-BE" dirty="0"/>
              <a:t> </a:t>
            </a:r>
            <a:r>
              <a:rPr lang="fr-BE" dirty="0" err="1"/>
              <a:t>schemas</a:t>
            </a:r>
            <a:r>
              <a:rPr lang="fr-BE" dirty="0"/>
              <a:t> (</a:t>
            </a:r>
            <a:r>
              <a:rPr lang="fr-BE" dirty="0" err="1"/>
              <a:t>n:n</a:t>
            </a:r>
            <a:r>
              <a:rPr lang="fr-BE" dirty="0"/>
              <a:t>)</a:t>
            </a:r>
          </a:p>
          <a:p>
            <a:r>
              <a:rPr lang="fr-BE" dirty="0"/>
              <a:t>….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CC65D4E-6154-451D-B5DB-C69116F5E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96" y="1340769"/>
            <a:ext cx="5317264" cy="54495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A7952E-BACC-48DB-B117-A4EA418A954E}"/>
              </a:ext>
            </a:extLst>
          </p:cNvPr>
          <p:cNvSpPr/>
          <p:nvPr/>
        </p:nvSpPr>
        <p:spPr>
          <a:xfrm>
            <a:off x="7394103" y="1340768"/>
            <a:ext cx="1006153" cy="3672408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glow rad="63500">
              <a:srgbClr val="92D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544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010B998-AFBB-415C-A89B-577AEC560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96" y="1340769"/>
            <a:ext cx="5317264" cy="5449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4799936" cy="4421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u="sng" dirty="0" err="1"/>
              <a:t>Parameter</a:t>
            </a:r>
            <a:endParaRPr lang="fr-BE" u="sng" dirty="0"/>
          </a:p>
          <a:p>
            <a:pPr marL="0" indent="0">
              <a:buNone/>
            </a:pPr>
            <a:r>
              <a:rPr lang="fr-BE" dirty="0"/>
              <a:t>Configuration of the utility </a:t>
            </a:r>
            <a:r>
              <a:rPr lang="fr-BE" dirty="0" err="1"/>
              <a:t>itself</a:t>
            </a:r>
            <a:r>
              <a:rPr lang="fr-BE" dirty="0"/>
              <a:t>. </a:t>
            </a:r>
            <a:br>
              <a:rPr lang="fr-BE" dirty="0"/>
            </a:br>
            <a:r>
              <a:rPr lang="fr-BE" dirty="0"/>
              <a:t>So far, </a:t>
            </a:r>
            <a:r>
              <a:rPr lang="fr-BE" dirty="0" err="1"/>
              <a:t>only</a:t>
            </a:r>
            <a:r>
              <a:rPr lang="fr-BE" dirty="0"/>
              <a:t> a couple of global Oracle directory </a:t>
            </a:r>
            <a:r>
              <a:rPr lang="fr-BE" dirty="0" err="1"/>
              <a:t>names</a:t>
            </a:r>
            <a:endParaRPr lang="fr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4D2A0D-FE18-442F-A954-01BB5C6FEA64}"/>
              </a:ext>
            </a:extLst>
          </p:cNvPr>
          <p:cNvSpPr/>
          <p:nvPr/>
        </p:nvSpPr>
        <p:spPr>
          <a:xfrm>
            <a:off x="10056440" y="3501008"/>
            <a:ext cx="1080120" cy="1281451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glow rad="63500">
              <a:srgbClr val="92D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499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packages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0000" y="1080000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BE" dirty="0"/>
              <a:t>On DC </a:t>
            </a:r>
            <a:r>
              <a:rPr lang="fr-BE" dirty="0" err="1"/>
              <a:t>premises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ACF834-A57A-4C77-BD24-0F3984DA7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245" y="1601092"/>
            <a:ext cx="7015510" cy="52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0000" y="900000"/>
            <a:ext cx="8136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000" y="1620000"/>
            <a:ext cx="8136905" cy="4401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BE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</a:t>
            </a:r>
            <a:endParaRPr lang="fr-BE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r>
              <a:rPr lang="fr-BE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</a:t>
            </a:r>
            <a:r>
              <a:rPr lang="fr-BE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model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packages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Files organisation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Sysper</a:t>
            </a:r>
            <a:r>
              <a:rPr lang="fr-BE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BE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  <a:endParaRPr lang="fr-BE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r>
              <a:rPr lang="fr-BE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</a:t>
            </a:r>
            <a:endParaRPr lang="fr-BE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r>
              <a:rPr lang="fr-BE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Enhancements</a:t>
            </a:r>
            <a:endParaRPr lang="fr-BE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r>
              <a:rPr lang="fr-BE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  <a:r>
              <a:rPr lang="fr-BE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conclusion</a:t>
            </a:r>
          </a:p>
          <a:p>
            <a:endParaRPr lang="fr-BE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41178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packages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20000" y="1080000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BE" dirty="0"/>
              <a:t>In AWS Oracle RDS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0AEAF7-F111-4DDD-BE0A-6A6329A0D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014" y="1602000"/>
            <a:ext cx="6567972" cy="517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78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packages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20000" y="1080000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BE" dirty="0" err="1"/>
              <a:t>CoP</a:t>
            </a:r>
            <a:r>
              <a:rPr lang="fr-BE" dirty="0"/>
              <a:t> (Cloud on </a:t>
            </a:r>
            <a:r>
              <a:rPr lang="fr-BE" dirty="0" err="1"/>
              <a:t>premise</a:t>
            </a:r>
            <a:r>
              <a:rPr lang="fr-BE" dirty="0"/>
              <a:t>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8562A7-4A11-45F5-BCFF-53588EF03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581" y="1602000"/>
            <a:ext cx="7142838" cy="52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68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packages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9728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BE" dirty="0" err="1"/>
              <a:t>Core</a:t>
            </a:r>
            <a:r>
              <a:rPr lang="fr-BE" dirty="0"/>
              <a:t> </a:t>
            </a:r>
            <a:r>
              <a:rPr lang="fr-BE" dirty="0" err="1"/>
              <a:t>engine</a:t>
            </a:r>
            <a:r>
              <a:rPr lang="fr-BE" dirty="0"/>
              <a:t>:</a:t>
            </a:r>
          </a:p>
          <a:p>
            <a:r>
              <a:rPr lang="fr-BE" dirty="0"/>
              <a:t>DPP_JOB_KRN</a:t>
            </a:r>
          </a:p>
          <a:p>
            <a:r>
              <a:rPr lang="fr-BE" dirty="0"/>
              <a:t>DPP_JOB_MEM</a:t>
            </a:r>
          </a:p>
          <a:p>
            <a:r>
              <a:rPr lang="fr-BE" dirty="0"/>
              <a:t>DPP_JOB_VAR</a:t>
            </a:r>
          </a:p>
          <a:p>
            <a:pPr marL="0" indent="0">
              <a:buNone/>
            </a:pPr>
            <a:r>
              <a:rPr lang="fr-BE" dirty="0"/>
              <a:t>Injection:</a:t>
            </a:r>
          </a:p>
          <a:p>
            <a:r>
              <a:rPr lang="fr-BE" dirty="0"/>
              <a:t>DPP_INJ_KRN</a:t>
            </a:r>
          </a:p>
          <a:p>
            <a:r>
              <a:rPr lang="fr-BE" dirty="0"/>
              <a:t>DPP_INJ_VAR</a:t>
            </a:r>
          </a:p>
          <a:p>
            <a:pPr marL="0" indent="0">
              <a:buNone/>
            </a:pPr>
            <a:r>
              <a:rPr lang="fr-BE" dirty="0" err="1"/>
              <a:t>Logging</a:t>
            </a:r>
            <a:r>
              <a:rPr lang="fr-BE" dirty="0"/>
              <a:t>:</a:t>
            </a:r>
          </a:p>
          <a:p>
            <a:r>
              <a:rPr lang="fr-BE" dirty="0"/>
              <a:t>DPP_ITF_KRN</a:t>
            </a:r>
          </a:p>
          <a:p>
            <a:r>
              <a:rPr lang="fr-BE" dirty="0"/>
              <a:t>DPP_ITF_VAR</a:t>
            </a:r>
          </a:p>
          <a:p>
            <a:pPr marL="0" indent="0">
              <a:buNone/>
            </a:pPr>
            <a:r>
              <a:rPr lang="fr-BE" dirty="0"/>
              <a:t>Mailing:</a:t>
            </a:r>
          </a:p>
          <a:p>
            <a:r>
              <a:rPr lang="fr-BE" dirty="0"/>
              <a:t>MAIL_UTILITY kit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74EFC-884C-4B7B-A5C7-A0E887228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62" y="1260143"/>
            <a:ext cx="7447558" cy="556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18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972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dirty="0"/>
              <a:t>DPP_JOB_KRN Export: </a:t>
            </a:r>
          </a:p>
          <a:p>
            <a:r>
              <a:rPr lang="fr-BE" dirty="0" err="1"/>
              <a:t>Injects</a:t>
            </a:r>
            <a:r>
              <a:rPr lang="fr-BE" dirty="0"/>
              <a:t>, </a:t>
            </a:r>
            <a:r>
              <a:rPr lang="fr-BE" dirty="0" err="1"/>
              <a:t>runs</a:t>
            </a:r>
            <a:r>
              <a:rPr lang="fr-BE" dirty="0"/>
              <a:t> and drops in the source </a:t>
            </a:r>
            <a:r>
              <a:rPr lang="fr-BE" dirty="0" err="1"/>
              <a:t>schema</a:t>
            </a:r>
            <a:r>
              <a:rPr lang="fr-BE" dirty="0"/>
              <a:t>:</a:t>
            </a:r>
          </a:p>
          <a:p>
            <a:pPr lvl="1"/>
            <a:r>
              <a:rPr lang="fr-BE" dirty="0" err="1"/>
              <a:t>Pre</a:t>
            </a:r>
            <a:r>
              <a:rPr lang="fr-BE" dirty="0"/>
              <a:t>-export actions</a:t>
            </a:r>
          </a:p>
          <a:p>
            <a:pPr lvl="1"/>
            <a:r>
              <a:rPr lang="fr-BE" dirty="0"/>
              <a:t>export job</a:t>
            </a:r>
          </a:p>
          <a:p>
            <a:r>
              <a:rPr lang="fr-BE" dirty="0" err="1"/>
              <a:t>Sends</a:t>
            </a:r>
            <a:r>
              <a:rPr lang="fr-BE" dirty="0"/>
              <a:t> </a:t>
            </a:r>
            <a:r>
              <a:rPr lang="fr-BE" dirty="0" err="1"/>
              <a:t>results</a:t>
            </a:r>
            <a:r>
              <a:rPr lang="fr-BE" dirty="0"/>
              <a:t> via email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6B4BD4-D184-492D-B56C-4302CDDD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packages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453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972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BE" dirty="0"/>
              <a:t>DPP_JOB_KRN Import: </a:t>
            </a:r>
          </a:p>
          <a:p>
            <a:r>
              <a:rPr lang="fr-BE" dirty="0"/>
              <a:t>Locks </a:t>
            </a:r>
            <a:r>
              <a:rPr lang="fr-BE" dirty="0" err="1"/>
              <a:t>target</a:t>
            </a:r>
            <a:r>
              <a:rPr lang="fr-BE" dirty="0"/>
              <a:t> </a:t>
            </a:r>
            <a:r>
              <a:rPr lang="fr-BE" dirty="0" err="1"/>
              <a:t>schema</a:t>
            </a:r>
            <a:r>
              <a:rPr lang="fr-BE" dirty="0"/>
              <a:t> + </a:t>
            </a:r>
            <a:r>
              <a:rPr lang="fr-BE" dirty="0" err="1"/>
              <a:t>gateway</a:t>
            </a:r>
            <a:r>
              <a:rPr lang="fr-BE" dirty="0"/>
              <a:t> </a:t>
            </a:r>
            <a:r>
              <a:rPr lang="fr-BE" dirty="0" err="1"/>
              <a:t>schemas</a:t>
            </a:r>
            <a:endParaRPr lang="fr-BE" dirty="0"/>
          </a:p>
          <a:p>
            <a:r>
              <a:rPr lang="fr-BE" dirty="0" err="1"/>
              <a:t>Kills</a:t>
            </a:r>
            <a:r>
              <a:rPr lang="fr-BE" dirty="0"/>
              <a:t> sessions</a:t>
            </a:r>
          </a:p>
          <a:p>
            <a:r>
              <a:rPr lang="fr-BE" dirty="0" err="1"/>
              <a:t>Injects</a:t>
            </a:r>
            <a:r>
              <a:rPr lang="fr-BE" dirty="0"/>
              <a:t>, </a:t>
            </a:r>
            <a:r>
              <a:rPr lang="fr-BE" dirty="0" err="1"/>
              <a:t>runs</a:t>
            </a:r>
            <a:r>
              <a:rPr lang="fr-BE" dirty="0"/>
              <a:t> </a:t>
            </a:r>
            <a:r>
              <a:rPr lang="fr-BE" dirty="0" err="1"/>
              <a:t>ands</a:t>
            </a:r>
            <a:r>
              <a:rPr lang="fr-BE" dirty="0"/>
              <a:t> drops in </a:t>
            </a:r>
            <a:r>
              <a:rPr lang="fr-BE" dirty="0" err="1"/>
              <a:t>target</a:t>
            </a:r>
            <a:r>
              <a:rPr lang="fr-BE" dirty="0"/>
              <a:t> </a:t>
            </a:r>
            <a:r>
              <a:rPr lang="fr-BE" dirty="0" err="1"/>
              <a:t>schema</a:t>
            </a:r>
            <a:r>
              <a:rPr lang="fr-BE" dirty="0"/>
              <a:t>:</a:t>
            </a:r>
          </a:p>
          <a:p>
            <a:pPr lvl="1"/>
            <a:r>
              <a:rPr lang="fr-BE" dirty="0" err="1"/>
              <a:t>pre</a:t>
            </a:r>
            <a:r>
              <a:rPr lang="fr-BE" dirty="0"/>
              <a:t>-import actions</a:t>
            </a:r>
          </a:p>
          <a:p>
            <a:pPr lvl="1"/>
            <a:r>
              <a:rPr lang="fr-BE" dirty="0" err="1"/>
              <a:t>object</a:t>
            </a:r>
            <a:r>
              <a:rPr lang="fr-BE" dirty="0"/>
              <a:t> drop routines</a:t>
            </a:r>
          </a:p>
          <a:p>
            <a:pPr lvl="1"/>
            <a:r>
              <a:rPr lang="fr-BE" dirty="0"/>
              <a:t>import job</a:t>
            </a:r>
          </a:p>
          <a:p>
            <a:pPr lvl="1"/>
            <a:r>
              <a:rPr lang="fr-BE" dirty="0"/>
              <a:t>post-import actions</a:t>
            </a:r>
          </a:p>
          <a:p>
            <a:r>
              <a:rPr lang="fr-BE" dirty="0" err="1"/>
              <a:t>Unlocks</a:t>
            </a:r>
            <a:r>
              <a:rPr lang="fr-BE" dirty="0"/>
              <a:t> </a:t>
            </a:r>
            <a:r>
              <a:rPr lang="fr-BE" dirty="0" err="1"/>
              <a:t>target</a:t>
            </a:r>
            <a:r>
              <a:rPr lang="fr-BE" dirty="0"/>
              <a:t> </a:t>
            </a:r>
            <a:r>
              <a:rPr lang="fr-BE" dirty="0" err="1"/>
              <a:t>schema</a:t>
            </a:r>
            <a:r>
              <a:rPr lang="fr-BE" dirty="0"/>
              <a:t> + </a:t>
            </a:r>
            <a:r>
              <a:rPr lang="fr-BE" dirty="0" err="1"/>
              <a:t>gateway</a:t>
            </a:r>
            <a:r>
              <a:rPr lang="fr-BE" dirty="0"/>
              <a:t> </a:t>
            </a:r>
            <a:r>
              <a:rPr lang="fr-BE" dirty="0" err="1"/>
              <a:t>schemas</a:t>
            </a:r>
            <a:endParaRPr lang="fr-BE" dirty="0"/>
          </a:p>
          <a:p>
            <a:r>
              <a:rPr lang="fr-BE" dirty="0" err="1"/>
              <a:t>Sends</a:t>
            </a:r>
            <a:r>
              <a:rPr lang="fr-BE" dirty="0"/>
              <a:t> </a:t>
            </a:r>
            <a:r>
              <a:rPr lang="fr-BE" dirty="0" err="1"/>
              <a:t>results</a:t>
            </a:r>
            <a:r>
              <a:rPr lang="fr-BE" dirty="0"/>
              <a:t> via email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141F7E-8325-427D-97E7-FFDFD09DD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packages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02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/>
              <a:t>DPP_UTL_KRN Transfer: </a:t>
            </a:r>
          </a:p>
          <a:p>
            <a:r>
              <a:rPr lang="fr-BE" dirty="0" err="1"/>
              <a:t>Provides</a:t>
            </a:r>
            <a:r>
              <a:rPr lang="fr-BE" dirty="0"/>
              <a:t> a service to </a:t>
            </a:r>
            <a:r>
              <a:rPr lang="fr-BE" dirty="0" err="1"/>
              <a:t>transfer</a:t>
            </a:r>
            <a:r>
              <a:rPr lang="fr-BE" dirty="0"/>
              <a:t> dump files </a:t>
            </a:r>
            <a:r>
              <a:rPr lang="fr-BE" dirty="0" err="1"/>
              <a:t>between</a:t>
            </a:r>
            <a:r>
              <a:rPr lang="fr-BE" dirty="0"/>
              <a:t> servers (DC version)</a:t>
            </a:r>
          </a:p>
          <a:p>
            <a:r>
              <a:rPr lang="fr-BE" dirty="0" err="1"/>
              <a:t>Sends</a:t>
            </a:r>
            <a:r>
              <a:rPr lang="fr-BE" dirty="0"/>
              <a:t> </a:t>
            </a:r>
            <a:r>
              <a:rPr lang="fr-BE" dirty="0" err="1"/>
              <a:t>results</a:t>
            </a:r>
            <a:r>
              <a:rPr lang="fr-BE" dirty="0"/>
              <a:t> via email</a:t>
            </a:r>
          </a:p>
          <a:p>
            <a:endParaRPr lang="en-GB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0F627B-55A6-4399-A267-42029B09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packages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588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/>
              <a:t>DPP_INJ_KRN: </a:t>
            </a:r>
          </a:p>
          <a:p>
            <a:r>
              <a:rPr lang="fr-BE" dirty="0" err="1"/>
              <a:t>Provides</a:t>
            </a:r>
            <a:r>
              <a:rPr lang="fr-BE" dirty="0"/>
              <a:t> all services to </a:t>
            </a:r>
            <a:r>
              <a:rPr lang="fr-BE" dirty="0" err="1"/>
              <a:t>inject</a:t>
            </a:r>
            <a:r>
              <a:rPr lang="fr-BE" dirty="0"/>
              <a:t> routines in a </a:t>
            </a:r>
            <a:r>
              <a:rPr lang="fr-BE" dirty="0" err="1"/>
              <a:t>target</a:t>
            </a:r>
            <a:r>
              <a:rPr lang="fr-BE" dirty="0"/>
              <a:t> </a:t>
            </a:r>
            <a:r>
              <a:rPr lang="fr-BE" dirty="0" err="1"/>
              <a:t>schema</a:t>
            </a:r>
            <a:r>
              <a:rPr lang="fr-BE" dirty="0"/>
              <a:t> and to drop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afterwards</a:t>
            </a:r>
            <a:endParaRPr lang="fr-B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F69082-769F-4B15-A2FD-4A209C2F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packages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436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/>
              <a:t>Files organisation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5" y="1479471"/>
            <a:ext cx="2124371" cy="482984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133849" y="5871958"/>
            <a:ext cx="3672135" cy="137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984" y="3351678"/>
            <a:ext cx="1962424" cy="2657846"/>
          </a:xfrm>
          <a:prstGeom prst="rect">
            <a:avLst/>
          </a:prstGeom>
        </p:spPr>
      </p:pic>
      <p:sp>
        <p:nvSpPr>
          <p:cNvPr id="14" name="Right Brace 13"/>
          <p:cNvSpPr/>
          <p:nvPr/>
        </p:nvSpPr>
        <p:spPr>
          <a:xfrm>
            <a:off x="5186934" y="1479470"/>
            <a:ext cx="568471" cy="4320480"/>
          </a:xfrm>
          <a:prstGeom prst="rightBrace">
            <a:avLst>
              <a:gd name="adj1" fmla="val 8333"/>
              <a:gd name="adj2" fmla="val 51542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46287" y="4311269"/>
            <a:ext cx="165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Internal</a:t>
            </a:r>
            <a:r>
              <a:rPr lang="fr-BE" dirty="0"/>
              <a:t> </a:t>
            </a:r>
            <a:r>
              <a:rPr lang="fr-BE" dirty="0" err="1"/>
              <a:t>kitchen</a:t>
            </a:r>
            <a:endParaRPr lang="en-US" dirty="0"/>
          </a:p>
        </p:txBody>
      </p:sp>
      <p:sp>
        <p:nvSpPr>
          <p:cNvPr id="16" name="Right Brace 15"/>
          <p:cNvSpPr/>
          <p:nvPr/>
        </p:nvSpPr>
        <p:spPr>
          <a:xfrm>
            <a:off x="5278387" y="6087983"/>
            <a:ext cx="477018" cy="221337"/>
          </a:xfrm>
          <a:prstGeom prst="rightBrace">
            <a:avLst>
              <a:gd name="adj1" fmla="val 219449"/>
              <a:gd name="adj2" fmla="val 51542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cxnSpLocks/>
            <a:stCxn id="14" idx="1"/>
            <a:endCxn id="15" idx="0"/>
          </p:cNvCxnSpPr>
          <p:nvPr/>
        </p:nvCxnSpPr>
        <p:spPr>
          <a:xfrm rot="10800000" flipH="1" flipV="1">
            <a:off x="5755404" y="3706332"/>
            <a:ext cx="820084" cy="604937"/>
          </a:xfrm>
          <a:prstGeom prst="bentConnector4">
            <a:avLst>
              <a:gd name="adj1" fmla="val 38286"/>
              <a:gd name="adj2" fmla="val 43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cxnSpLocks/>
            <a:stCxn id="16" idx="1"/>
            <a:endCxn id="15" idx="2"/>
          </p:cNvCxnSpPr>
          <p:nvPr/>
        </p:nvCxnSpPr>
        <p:spPr>
          <a:xfrm rot="10800000" flipH="1">
            <a:off x="5755405" y="4680603"/>
            <a:ext cx="820083" cy="1521463"/>
          </a:xfrm>
          <a:prstGeom prst="bentConnector4">
            <a:avLst>
              <a:gd name="adj1" fmla="val 99896"/>
              <a:gd name="adj2" fmla="val 537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00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Sysper</a:t>
            </a:r>
            <a:r>
              <a:rPr lang="fr-BE" dirty="0"/>
              <a:t> </a:t>
            </a:r>
            <a:r>
              <a:rPr lang="fr-BE" dirty="0" err="1"/>
              <a:t>example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1303767"/>
            <a:ext cx="4176464" cy="5498004"/>
          </a:xfrm>
        </p:spPr>
      </p:pic>
    </p:spTree>
    <p:extLst>
      <p:ext uri="{BB962C8B-B14F-4D97-AF65-F5344CB8AC3E}">
        <p14:creationId xmlns:p14="http://schemas.microsoft.com/office/powerpoint/2010/main" val="3515856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Sysper</a:t>
            </a:r>
            <a:r>
              <a:rPr lang="fr-BE" dirty="0"/>
              <a:t> </a:t>
            </a:r>
            <a:r>
              <a:rPr lang="fr-BE" dirty="0" err="1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972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sz="2200" u="sng" dirty="0">
                <a:solidFill>
                  <a:srgbClr val="00B050"/>
                </a:solidFill>
              </a:rPr>
              <a:t>Step1_dpp_exp_prod</a:t>
            </a:r>
            <a:endParaRPr lang="en-GB" sz="22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00B0F0"/>
                </a:solidFill>
              </a:rPr>
              <a:t>BEGIN</a:t>
            </a:r>
          </a:p>
          <a:p>
            <a:pPr marL="0" indent="0">
              <a:buNone/>
            </a:pPr>
            <a:r>
              <a:rPr lang="en-GB" sz="2200" dirty="0"/>
              <a:t>   </a:t>
            </a:r>
            <a:r>
              <a:rPr lang="en-GB" sz="2200" dirty="0" err="1"/>
              <a:t>dpp_job_krn.remove_files_old_logical</a:t>
            </a:r>
            <a:r>
              <a:rPr lang="en-GB" sz="2200" dirty="0"/>
              <a:t>('PROD',SYSDATE-1);      </a:t>
            </a:r>
          </a:p>
          <a:p>
            <a:pPr marL="0" indent="0">
              <a:buNone/>
            </a:pPr>
            <a:r>
              <a:rPr lang="en-GB" sz="2200" dirty="0"/>
              <a:t>   </a:t>
            </a:r>
            <a:r>
              <a:rPr lang="en-GB" sz="2200" dirty="0" err="1"/>
              <a:t>dpp_job_krn.remove_files_old_logical@dpp_transfer</a:t>
            </a:r>
            <a:r>
              <a:rPr lang="en-GB" sz="2200" dirty="0"/>
              <a:t>(</a:t>
            </a:r>
          </a:p>
          <a:p>
            <a:pPr marL="0" indent="0">
              <a:buNone/>
            </a:pPr>
            <a:r>
              <a:rPr lang="en-GB" sz="2200" dirty="0"/>
              <a:t>         'PROD',SYSDATE-1);   </a:t>
            </a:r>
          </a:p>
          <a:p>
            <a:pPr marL="0" indent="0">
              <a:buNone/>
            </a:pPr>
            <a:r>
              <a:rPr lang="en-GB" sz="2200" dirty="0"/>
              <a:t>   </a:t>
            </a:r>
            <a:r>
              <a:rPr lang="en-GB" sz="2200" dirty="0" err="1"/>
              <a:t>dpp_job_krn.export_logical_name</a:t>
            </a:r>
            <a:r>
              <a:rPr lang="en-GB" sz="2200" dirty="0"/>
              <a:t>('PROD');          </a:t>
            </a:r>
          </a:p>
          <a:p>
            <a:pPr marL="0" indent="0">
              <a:buNone/>
            </a:pPr>
            <a:r>
              <a:rPr lang="en-GB" sz="2200" dirty="0"/>
              <a:t>   </a:t>
            </a:r>
            <a:r>
              <a:rPr lang="en-GB" sz="2200" dirty="0" err="1"/>
              <a:t>dpp_job_krn.transfer_dumpfiles</a:t>
            </a:r>
            <a:r>
              <a:rPr lang="en-GB" sz="2200" dirty="0"/>
              <a:t>('PROD','</a:t>
            </a:r>
            <a:r>
              <a:rPr lang="en-GB" sz="2200" dirty="0" err="1"/>
              <a:t>dpp_transfer</a:t>
            </a:r>
            <a:r>
              <a:rPr lang="en-GB" sz="2200" dirty="0"/>
              <a:t>');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00B0F0"/>
                </a:solidFill>
              </a:rPr>
              <a:t>END</a:t>
            </a:r>
            <a:r>
              <a:rPr lang="en-GB" sz="2200" dirty="0"/>
              <a:t>;</a:t>
            </a:r>
          </a:p>
          <a:p>
            <a:pPr marL="0" indent="0">
              <a:buNone/>
            </a:pPr>
            <a:r>
              <a:rPr lang="fr-BE" sz="2200" dirty="0"/>
              <a:t>/</a:t>
            </a:r>
          </a:p>
          <a:p>
            <a:pPr marL="0" indent="0"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57559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0000" y="1620000"/>
            <a:ext cx="10272544" cy="2826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BE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plenty</a:t>
            </a:r>
            <a:r>
              <a:rPr lang="fr-BE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of </a:t>
            </a:r>
            <a:r>
              <a:rPr lang="fr-BE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databases</a:t>
            </a:r>
            <a:r>
              <a:rPr lang="fr-BE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dev, test, acceptance, training, </a:t>
            </a:r>
            <a:r>
              <a:rPr lang="fr-BE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loadtest</a:t>
            </a:r>
            <a:r>
              <a:rPr lang="fr-BE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production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BE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many</a:t>
            </a:r>
            <a:r>
              <a:rPr lang="fr-BE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BE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parallel</a:t>
            </a:r>
            <a:r>
              <a:rPr lang="fr-BE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BE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streams</a:t>
            </a:r>
            <a:r>
              <a:rPr lang="fr-BE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=&gt; </a:t>
            </a:r>
            <a:r>
              <a:rPr lang="fr-BE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plenty</a:t>
            </a:r>
            <a:r>
              <a:rPr lang="fr-BE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of </a:t>
            </a:r>
            <a:r>
              <a:rPr lang="fr-BE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schemas</a:t>
            </a:r>
            <a:endParaRPr lang="fr-BE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BE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bi-</a:t>
            </a:r>
            <a:r>
              <a:rPr lang="fr-BE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directional</a:t>
            </a:r>
            <a:r>
              <a:rPr lang="fr-BE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BE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dataflows</a:t>
            </a:r>
            <a:r>
              <a:rPr lang="fr-BE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BE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with</a:t>
            </a:r>
            <a:r>
              <a:rPr lang="fr-BE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BE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other</a:t>
            </a:r>
            <a:r>
              <a:rPr lang="fr-BE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BE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systems</a:t>
            </a:r>
            <a:r>
              <a:rPr lang="fr-BE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fr-BE" sz="28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ComRef</a:t>
            </a:r>
            <a:r>
              <a:rPr lang="fr-BE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NAP, ….</a:t>
            </a:r>
            <a:endParaRPr lang="en-GB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EA8D7-B1C5-4286-9FF3-FF33729EC260}"/>
              </a:ext>
            </a:extLst>
          </p:cNvPr>
          <p:cNvSpPr txBox="1"/>
          <p:nvPr/>
        </p:nvSpPr>
        <p:spPr>
          <a:xfrm>
            <a:off x="720000" y="900000"/>
            <a:ext cx="81369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Context: </a:t>
            </a:r>
            <a:r>
              <a:rPr lang="fr-BE" sz="4400" dirty="0" err="1"/>
              <a:t>Sysper</a:t>
            </a:r>
            <a:r>
              <a:rPr lang="fr-BE" sz="4400" dirty="0"/>
              <a:t> </a:t>
            </a:r>
            <a:r>
              <a:rPr lang="fr-BE" sz="4400" dirty="0" err="1"/>
              <a:t>project</a:t>
            </a:r>
            <a:r>
              <a:rPr lang="fr-BE" sz="4400" dirty="0"/>
              <a:t> (2008): </a:t>
            </a:r>
          </a:p>
          <a:p>
            <a:endParaRPr lang="en-GB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2556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864800" cy="4997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sz="1400" u="sng" dirty="0">
                <a:solidFill>
                  <a:srgbClr val="00B050"/>
                </a:solidFill>
              </a:rPr>
              <a:t>Step7_dpp_imp_rls</a:t>
            </a:r>
            <a:endParaRPr lang="en-GB" sz="14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B0F0"/>
                </a:solidFill>
              </a:rPr>
              <a:t>DECLARE</a:t>
            </a:r>
          </a:p>
          <a:p>
            <a:pPr marL="0" indent="0">
              <a:buNone/>
            </a:pPr>
            <a:r>
              <a:rPr lang="fr-BE" sz="1400" dirty="0"/>
              <a:t>   </a:t>
            </a:r>
            <a:r>
              <a:rPr lang="en-GB" sz="1400" dirty="0" err="1"/>
              <a:t>l_systimestamp</a:t>
            </a:r>
            <a:r>
              <a:rPr lang="en-GB" sz="1400" dirty="0"/>
              <a:t> VARCHAR2(20) := TO_CHAR(SYSDATE, 'YYYYMMDDHH24MISS');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B0F0"/>
                </a:solidFill>
              </a:rPr>
              <a:t>BEGIN</a:t>
            </a:r>
          </a:p>
          <a:p>
            <a:pPr marL="0" indent="0">
              <a:buNone/>
            </a:pPr>
            <a:r>
              <a:rPr lang="en-GB" sz="1400" dirty="0"/>
              <a:t>   </a:t>
            </a:r>
            <a:r>
              <a:rPr lang="en-GB" sz="1400" dirty="0" err="1"/>
              <a:t>dbms_scheduler.create_job@dpp_transfer</a:t>
            </a:r>
            <a:endParaRPr lang="en-GB" sz="1400" dirty="0"/>
          </a:p>
          <a:p>
            <a:pPr marL="0" indent="0">
              <a:buNone/>
            </a:pPr>
            <a:r>
              <a:rPr lang="en-GB" sz="1400" dirty="0"/>
              <a:t>   (</a:t>
            </a:r>
            <a:r>
              <a:rPr lang="en-GB" sz="1400" dirty="0" err="1"/>
              <a:t>job_name</a:t>
            </a:r>
            <a:r>
              <a:rPr lang="en-GB" sz="1400" dirty="0"/>
              <a:t>=&gt;'SP2_DPP_RLSPROD_'||</a:t>
            </a:r>
            <a:r>
              <a:rPr lang="en-GB" sz="1400" dirty="0" err="1"/>
              <a:t>l_systimestamp</a:t>
            </a:r>
            <a:endParaRPr lang="en-GB" sz="1400" dirty="0"/>
          </a:p>
          <a:p>
            <a:pPr marL="400050" lvl="1" indent="0">
              <a:buNone/>
            </a:pPr>
            <a:r>
              <a:rPr lang="en-GB" sz="1400" dirty="0"/>
              <a:t>,</a:t>
            </a:r>
            <a:r>
              <a:rPr lang="en-GB" sz="1400" dirty="0" err="1"/>
              <a:t>job_type</a:t>
            </a:r>
            <a:r>
              <a:rPr lang="en-GB" sz="1400" dirty="0"/>
              <a:t>=&gt;'PLSQL_BLOCK'</a:t>
            </a:r>
          </a:p>
          <a:p>
            <a:pPr marL="400050" lvl="1" indent="0">
              <a:buNone/>
            </a:pPr>
            <a:r>
              <a:rPr lang="en-GB" sz="1400" dirty="0"/>
              <a:t>,</a:t>
            </a:r>
            <a:r>
              <a:rPr lang="en-GB" sz="1400" dirty="0" err="1"/>
              <a:t>job_action</a:t>
            </a:r>
            <a:r>
              <a:rPr lang="en-GB" sz="1400" dirty="0"/>
              <a:t>=&gt; '</a:t>
            </a:r>
          </a:p>
          <a:p>
            <a:pPr marL="400050" lvl="1" indent="0">
              <a:buNone/>
            </a:pPr>
            <a:r>
              <a:rPr lang="en-GB" sz="1400" dirty="0"/>
              <a:t>DECLARE</a:t>
            </a:r>
          </a:p>
          <a:p>
            <a:pPr marL="400050" lvl="1" indent="0">
              <a:buNone/>
            </a:pPr>
            <a:r>
              <a:rPr lang="en-GB" sz="1400" dirty="0"/>
              <a:t>BEGIN </a:t>
            </a:r>
          </a:p>
          <a:p>
            <a:pPr marL="400050" lvl="1" indent="0">
              <a:buNone/>
            </a:pPr>
            <a:r>
              <a:rPr lang="en-GB" sz="1400" dirty="0"/>
              <a:t>   </a:t>
            </a:r>
            <a:r>
              <a:rPr lang="en-GB" sz="1400" dirty="0" err="1"/>
              <a:t>dpp_job_krn.import_logical_name</a:t>
            </a:r>
            <a:r>
              <a:rPr lang="en-GB" sz="1400" dirty="0"/>
              <a:t>(''PROD'',''RELEASE''); </a:t>
            </a:r>
          </a:p>
          <a:p>
            <a:pPr marL="400050" lvl="1" indent="0">
              <a:buNone/>
            </a:pPr>
            <a:r>
              <a:rPr lang="en-GB" sz="1400" dirty="0"/>
              <a:t>END;</a:t>
            </a:r>
          </a:p>
          <a:p>
            <a:pPr marL="400050" lvl="1" indent="0">
              <a:buNone/>
            </a:pPr>
            <a:r>
              <a:rPr lang="en-GB" sz="1400" dirty="0"/>
              <a:t>'</a:t>
            </a:r>
          </a:p>
          <a:p>
            <a:pPr marL="0" indent="0">
              <a:buNone/>
            </a:pPr>
            <a:r>
              <a:rPr lang="en-GB" sz="1400" dirty="0"/>
              <a:t>      ,</a:t>
            </a:r>
            <a:r>
              <a:rPr lang="en-GB" sz="1400" dirty="0" err="1"/>
              <a:t>start_date</a:t>
            </a:r>
            <a:r>
              <a:rPr lang="en-GB" sz="1400" dirty="0"/>
              <a:t>=&gt; SYSTIMESTAMP</a:t>
            </a:r>
          </a:p>
          <a:p>
            <a:pPr marL="0" indent="0">
              <a:buNone/>
            </a:pPr>
            <a:r>
              <a:rPr lang="en-GB" sz="1400" dirty="0"/>
              <a:t>      ,enabled=&gt; TRUE</a:t>
            </a:r>
          </a:p>
          <a:p>
            <a:pPr marL="0" indent="0">
              <a:buNone/>
            </a:pPr>
            <a:r>
              <a:rPr lang="en-GB" sz="1400" dirty="0"/>
              <a:t>      ,</a:t>
            </a:r>
            <a:r>
              <a:rPr lang="en-GB" sz="1400" dirty="0" err="1"/>
              <a:t>auto_drop</a:t>
            </a:r>
            <a:r>
              <a:rPr lang="en-GB" sz="1400" dirty="0"/>
              <a:t>=&gt;FALSE</a:t>
            </a:r>
          </a:p>
          <a:p>
            <a:pPr marL="0" indent="0">
              <a:buNone/>
            </a:pPr>
            <a:r>
              <a:rPr lang="en-GB" sz="1400" dirty="0"/>
              <a:t>      ,comments=&gt;'COM: refresh Release schema immediately'</a:t>
            </a:r>
          </a:p>
          <a:p>
            <a:pPr marL="0" indent="0">
              <a:buNone/>
            </a:pPr>
            <a:r>
              <a:rPr lang="en-GB" sz="1400" dirty="0"/>
              <a:t>      );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B0F0"/>
                </a:solidFill>
              </a:rPr>
              <a:t>END</a:t>
            </a:r>
            <a:r>
              <a:rPr lang="en-GB" sz="1400" dirty="0"/>
              <a:t>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668CF2-28FE-45BB-B304-BDBD5776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Sysper</a:t>
            </a:r>
            <a:r>
              <a:rPr lang="fr-BE" dirty="0"/>
              <a:t> </a:t>
            </a:r>
            <a:r>
              <a:rPr lang="fr-BE" dirty="0" err="1"/>
              <a:t>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4855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9728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BE" u="sng" dirty="0"/>
              <a:t>Post import action</a:t>
            </a:r>
            <a:r>
              <a:rPr lang="fr-BE" dirty="0"/>
              <a:t>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BEGIN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   sp2_dpp_utl.postfix_rls; </a:t>
            </a:r>
            <a:br>
              <a:rPr lang="en-GB" dirty="0"/>
            </a:br>
            <a:r>
              <a:rPr lang="en-GB" dirty="0">
                <a:solidFill>
                  <a:srgbClr val="0070C0"/>
                </a:solidFill>
              </a:rPr>
              <a:t>END;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PROCEDURE</a:t>
            </a:r>
            <a:r>
              <a:rPr lang="en-GB" dirty="0"/>
              <a:t> </a:t>
            </a:r>
            <a:r>
              <a:rPr lang="en-GB" dirty="0" err="1"/>
              <a:t>postfix_rls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>
                <a:solidFill>
                  <a:srgbClr val="0070C0"/>
                </a:solidFill>
              </a:rPr>
              <a:t>IS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BEGIN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 err="1"/>
              <a:t>postfix_common_start</a:t>
            </a:r>
            <a:r>
              <a:rPr lang="en-GB" dirty="0"/>
              <a:t>; </a:t>
            </a:r>
            <a:r>
              <a:rPr lang="en-GB" i="1" dirty="0">
                <a:solidFill>
                  <a:srgbClr val="00B050"/>
                </a:solidFill>
              </a:rPr>
              <a:t>-- </a:t>
            </a:r>
            <a:r>
              <a:rPr lang="en-GB" i="1" dirty="0" err="1">
                <a:solidFill>
                  <a:srgbClr val="00B050"/>
                </a:solidFill>
              </a:rPr>
              <a:t>check_prod</a:t>
            </a:r>
            <a:r>
              <a:rPr lang="en-GB" i="1" dirty="0">
                <a:solidFill>
                  <a:srgbClr val="00B050"/>
                </a:solidFill>
              </a:rPr>
              <a:t>, restore synonyms, compile and disable audit triggers, context, flags….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 err="1"/>
              <a:t>restore_all_grants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 err="1"/>
              <a:t>sec_activation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 err="1"/>
              <a:t>postfix_common_near_end</a:t>
            </a:r>
            <a:r>
              <a:rPr lang="en-GB" dirty="0"/>
              <a:t>(</a:t>
            </a:r>
            <a:r>
              <a:rPr lang="en-GB" dirty="0" err="1"/>
              <a:t>p_exists_gateway_user</a:t>
            </a:r>
            <a:r>
              <a:rPr lang="en-GB" dirty="0"/>
              <a:t>=&gt;TRUE); </a:t>
            </a:r>
            <a:r>
              <a:rPr lang="en-GB" i="1" dirty="0">
                <a:solidFill>
                  <a:srgbClr val="00B050"/>
                </a:solidFill>
              </a:rPr>
              <a:t>-- enable audit triggers, web synonyms, … 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sz="3300" i="1" dirty="0">
                <a:solidFill>
                  <a:srgbClr val="00B050"/>
                </a:solidFill>
              </a:rPr>
              <a:t>-- EXTRA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 err="1"/>
              <a:t>create_functional_users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END;</a:t>
            </a:r>
          </a:p>
        </p:txBody>
      </p:sp>
      <p:sp>
        <p:nvSpPr>
          <p:cNvPr id="5" name="Down Arrow 4"/>
          <p:cNvSpPr/>
          <p:nvPr/>
        </p:nvSpPr>
        <p:spPr>
          <a:xfrm>
            <a:off x="2639616" y="2564904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6F1FD3-B2E4-4E7D-A229-211D9AD0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Sysper</a:t>
            </a:r>
            <a:r>
              <a:rPr lang="fr-BE" dirty="0"/>
              <a:t> </a:t>
            </a:r>
            <a:r>
              <a:rPr lang="fr-BE" dirty="0" err="1"/>
              <a:t>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7372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fr-BE" dirty="0" err="1"/>
              <a:t>Requirements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080000"/>
            <a:ext cx="5386917" cy="639762"/>
          </a:xfrm>
        </p:spPr>
        <p:txBody>
          <a:bodyPr/>
          <a:lstStyle/>
          <a:p>
            <a:r>
              <a:rPr lang="fr-BE" dirty="0"/>
              <a:t>On </a:t>
            </a:r>
            <a:r>
              <a:rPr lang="fr-BE" dirty="0" err="1"/>
              <a:t>traditional</a:t>
            </a:r>
            <a:r>
              <a:rPr lang="fr-BE" dirty="0"/>
              <a:t> DC </a:t>
            </a:r>
            <a:r>
              <a:rPr lang="fr-BE" dirty="0" err="1"/>
              <a:t>premises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600" y="1709960"/>
            <a:ext cx="5386917" cy="4527352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fr-BE" dirty="0"/>
              <a:t>C##OPS$ORACLE</a:t>
            </a:r>
          </a:p>
          <a:p>
            <a:pPr lvl="1"/>
            <a:r>
              <a:rPr lang="fr-BE" dirty="0" err="1"/>
              <a:t>Objects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=&gt; contact DIGIT ISHS ORACLE via EC HELPDESK IT</a:t>
            </a:r>
          </a:p>
          <a:p>
            <a:r>
              <a:rPr lang="fr-BE" dirty="0" err="1"/>
              <a:t>APP_DPP_x</a:t>
            </a:r>
            <a:endParaRPr lang="fr-BE" dirty="0"/>
          </a:p>
          <a:p>
            <a:pPr lvl="1"/>
            <a:r>
              <a:rPr lang="fr-BE" dirty="0"/>
              <a:t>System </a:t>
            </a:r>
            <a:r>
              <a:rPr lang="fr-BE" dirty="0" err="1"/>
              <a:t>privileges</a:t>
            </a:r>
            <a:endParaRPr lang="fr-BE" dirty="0"/>
          </a:p>
          <a:p>
            <a:pPr lvl="1"/>
            <a:r>
              <a:rPr lang="fr-BE" dirty="0"/>
              <a:t>Object </a:t>
            </a:r>
            <a:r>
              <a:rPr lang="fr-BE" dirty="0" err="1"/>
              <a:t>privileges</a:t>
            </a:r>
            <a:endParaRPr lang="fr-BE" dirty="0"/>
          </a:p>
          <a:p>
            <a:pPr lvl="1"/>
            <a:r>
              <a:rPr lang="fr-BE" dirty="0" err="1"/>
              <a:t>Roles</a:t>
            </a:r>
            <a:endParaRPr lang="fr-BE" dirty="0"/>
          </a:p>
          <a:p>
            <a:r>
              <a:rPr lang="fr-BE" dirty="0"/>
              <a:t>Application </a:t>
            </a:r>
            <a:r>
              <a:rPr lang="fr-BE" dirty="0" err="1"/>
              <a:t>schema</a:t>
            </a:r>
            <a:endParaRPr lang="fr-BE" dirty="0"/>
          </a:p>
          <a:p>
            <a:pPr lvl="1"/>
            <a:r>
              <a:rPr lang="fr-BE" dirty="0"/>
              <a:t>Object </a:t>
            </a:r>
            <a:r>
              <a:rPr lang="fr-BE" dirty="0" err="1"/>
              <a:t>privileges</a:t>
            </a:r>
            <a:r>
              <a:rPr lang="fr-BE" dirty="0"/>
              <a:t> (</a:t>
            </a:r>
            <a:r>
              <a:rPr lang="fr-BE" dirty="0" err="1"/>
              <a:t>app_dpp_x</a:t>
            </a:r>
            <a:r>
              <a:rPr lang="fr-BE" dirty="0"/>
              <a:t>, </a:t>
            </a:r>
            <a:r>
              <a:rPr lang="fr-BE" dirty="0" err="1"/>
              <a:t>dictionary</a:t>
            </a:r>
            <a:r>
              <a:rPr lang="fr-BE" dirty="0"/>
              <a:t>)</a:t>
            </a:r>
          </a:p>
          <a:p>
            <a:pPr lvl="1"/>
            <a:r>
              <a:rPr lang="fr-BE" dirty="0"/>
              <a:t>Read/Write on Oracle Directories</a:t>
            </a:r>
          </a:p>
          <a:p>
            <a:r>
              <a:rPr lang="fr-BE" dirty="0"/>
              <a:t>NAS </a:t>
            </a:r>
            <a:r>
              <a:rPr lang="fr-BE" dirty="0" err="1"/>
              <a:t>storage</a:t>
            </a:r>
            <a:endParaRPr lang="fr-BE" dirty="0"/>
          </a:p>
          <a:p>
            <a:pPr lvl="1"/>
            <a:r>
              <a:rPr lang="fr-BE" dirty="0"/>
              <a:t>There </a:t>
            </a:r>
            <a:r>
              <a:rPr lang="fr-BE" dirty="0" err="1"/>
              <a:t>is</a:t>
            </a:r>
            <a:r>
              <a:rPr lang="fr-BE" dirty="0"/>
              <a:t> a standard infrastructure=&gt; contact DC.</a:t>
            </a:r>
          </a:p>
          <a:p>
            <a:pPr lvl="1"/>
            <a:endParaRPr lang="fr-BE" dirty="0"/>
          </a:p>
          <a:p>
            <a:pPr marL="457200" lvl="1" indent="0">
              <a:buNone/>
            </a:pPr>
            <a:endParaRPr lang="fr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93368" y="1080000"/>
            <a:ext cx="5389033" cy="639762"/>
          </a:xfrm>
        </p:spPr>
        <p:txBody>
          <a:bodyPr/>
          <a:lstStyle/>
          <a:p>
            <a:r>
              <a:rPr lang="fr-BE" dirty="0"/>
              <a:t>In AWS Oracle RDS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93368" y="1709960"/>
            <a:ext cx="5389033" cy="1935064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fr-BE" sz="2000" dirty="0" err="1"/>
              <a:t>APP_DPP_x</a:t>
            </a:r>
            <a:endParaRPr lang="fr-BE" sz="2000" dirty="0"/>
          </a:p>
          <a:p>
            <a:pPr lvl="1"/>
            <a:r>
              <a:rPr lang="fr-BE" sz="1700" dirty="0"/>
              <a:t>System </a:t>
            </a:r>
            <a:r>
              <a:rPr lang="fr-BE" sz="1700" dirty="0" err="1"/>
              <a:t>privileges</a:t>
            </a:r>
            <a:endParaRPr lang="fr-BE" sz="1700" dirty="0"/>
          </a:p>
          <a:p>
            <a:pPr lvl="1"/>
            <a:r>
              <a:rPr lang="fr-BE" sz="1700" dirty="0"/>
              <a:t>Object </a:t>
            </a:r>
            <a:r>
              <a:rPr lang="fr-BE" sz="1700" dirty="0" err="1"/>
              <a:t>privileges</a:t>
            </a:r>
            <a:endParaRPr lang="fr-BE" sz="1700" dirty="0"/>
          </a:p>
          <a:p>
            <a:pPr lvl="1"/>
            <a:r>
              <a:rPr lang="fr-BE" sz="1700" dirty="0" err="1"/>
              <a:t>Roles</a:t>
            </a:r>
            <a:endParaRPr lang="fr-BE" sz="1700" dirty="0"/>
          </a:p>
          <a:p>
            <a:r>
              <a:rPr lang="fr-BE" sz="2000" dirty="0"/>
              <a:t>Application </a:t>
            </a:r>
            <a:r>
              <a:rPr lang="fr-BE" sz="2000" dirty="0" err="1"/>
              <a:t>schema</a:t>
            </a:r>
            <a:endParaRPr lang="fr-BE" sz="2000" dirty="0"/>
          </a:p>
          <a:p>
            <a:pPr lvl="1"/>
            <a:r>
              <a:rPr lang="fr-BE" sz="1700" dirty="0"/>
              <a:t>Object </a:t>
            </a:r>
            <a:r>
              <a:rPr lang="fr-BE" sz="1700" dirty="0" err="1"/>
              <a:t>privileges</a:t>
            </a:r>
            <a:r>
              <a:rPr lang="fr-BE" sz="1700" dirty="0"/>
              <a:t> (</a:t>
            </a:r>
            <a:r>
              <a:rPr lang="fr-BE" sz="1700" dirty="0" err="1"/>
              <a:t>app_dpp_x</a:t>
            </a:r>
            <a:r>
              <a:rPr lang="fr-BE" sz="1700" dirty="0"/>
              <a:t>, </a:t>
            </a:r>
            <a:r>
              <a:rPr lang="fr-BE" sz="1700" dirty="0" err="1"/>
              <a:t>dictionary</a:t>
            </a:r>
            <a:r>
              <a:rPr lang="fr-BE" sz="1700" dirty="0"/>
              <a:t>)</a:t>
            </a:r>
          </a:p>
          <a:p>
            <a:pPr lvl="1"/>
            <a:r>
              <a:rPr lang="fr-BE" sz="1700" dirty="0"/>
              <a:t>Read/Write on Oracle Directories</a:t>
            </a:r>
          </a:p>
          <a:p>
            <a:pPr marL="0" indent="0">
              <a:buNone/>
            </a:pPr>
            <a:endParaRPr lang="en-GB" sz="1700" dirty="0"/>
          </a:p>
          <a:p>
            <a:endParaRPr lang="en-US" sz="1700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E918518-5371-4B4B-91A9-7B9E06C09A03}"/>
              </a:ext>
            </a:extLst>
          </p:cNvPr>
          <p:cNvSpPr txBox="1">
            <a:spLocks/>
          </p:cNvSpPr>
          <p:nvPr/>
        </p:nvSpPr>
        <p:spPr>
          <a:xfrm>
            <a:off x="6192000" y="3672288"/>
            <a:ext cx="5389033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err="1"/>
              <a:t>CoP</a:t>
            </a:r>
            <a:r>
              <a:rPr lang="fr-BE" dirty="0"/>
              <a:t> (Cloud on </a:t>
            </a:r>
            <a:r>
              <a:rPr lang="fr-BE" dirty="0" err="1"/>
              <a:t>premise</a:t>
            </a:r>
            <a:r>
              <a:rPr lang="fr-BE" dirty="0"/>
              <a:t>)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035C63CF-09FC-40A6-8926-3D397039608C}"/>
              </a:ext>
            </a:extLst>
          </p:cNvPr>
          <p:cNvSpPr txBox="1">
            <a:spLocks/>
          </p:cNvSpPr>
          <p:nvPr/>
        </p:nvSpPr>
        <p:spPr>
          <a:xfrm>
            <a:off x="6192000" y="4302248"/>
            <a:ext cx="5389033" cy="19350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000" dirty="0" err="1"/>
              <a:t>APP_DPP_x</a:t>
            </a:r>
            <a:endParaRPr lang="fr-BE" sz="2000" dirty="0"/>
          </a:p>
          <a:p>
            <a:pPr lvl="1"/>
            <a:r>
              <a:rPr lang="fr-BE" sz="1700" dirty="0"/>
              <a:t>System </a:t>
            </a:r>
            <a:r>
              <a:rPr lang="fr-BE" sz="1700" dirty="0" err="1"/>
              <a:t>privileges</a:t>
            </a:r>
            <a:endParaRPr lang="fr-BE" sz="1700" dirty="0"/>
          </a:p>
          <a:p>
            <a:pPr lvl="1"/>
            <a:r>
              <a:rPr lang="fr-BE" sz="1700" dirty="0"/>
              <a:t>Object </a:t>
            </a:r>
            <a:r>
              <a:rPr lang="fr-BE" sz="1700" dirty="0" err="1"/>
              <a:t>privileges</a:t>
            </a:r>
            <a:endParaRPr lang="fr-BE" sz="1700" dirty="0"/>
          </a:p>
          <a:p>
            <a:pPr lvl="1"/>
            <a:r>
              <a:rPr lang="fr-BE" sz="1700" dirty="0" err="1"/>
              <a:t>Roles</a:t>
            </a:r>
            <a:endParaRPr lang="fr-BE" sz="1700" dirty="0"/>
          </a:p>
          <a:p>
            <a:r>
              <a:rPr lang="fr-BE" sz="2000" dirty="0"/>
              <a:t>Application </a:t>
            </a:r>
            <a:r>
              <a:rPr lang="fr-BE" sz="2000" dirty="0" err="1"/>
              <a:t>schema</a:t>
            </a:r>
            <a:endParaRPr lang="fr-BE" sz="2000" dirty="0"/>
          </a:p>
          <a:p>
            <a:pPr lvl="1"/>
            <a:r>
              <a:rPr lang="fr-BE" sz="1700" dirty="0"/>
              <a:t>Object </a:t>
            </a:r>
            <a:r>
              <a:rPr lang="fr-BE" sz="1700" dirty="0" err="1"/>
              <a:t>privileges</a:t>
            </a:r>
            <a:r>
              <a:rPr lang="fr-BE" sz="1700" dirty="0"/>
              <a:t> (</a:t>
            </a:r>
            <a:r>
              <a:rPr lang="fr-BE" sz="1700" dirty="0" err="1"/>
              <a:t>app_dpp_x</a:t>
            </a:r>
            <a:r>
              <a:rPr lang="fr-BE" sz="1700" dirty="0"/>
              <a:t>, </a:t>
            </a:r>
            <a:r>
              <a:rPr lang="fr-BE" sz="1700" dirty="0" err="1"/>
              <a:t>dictionary</a:t>
            </a:r>
            <a:r>
              <a:rPr lang="fr-BE" sz="1700" dirty="0"/>
              <a:t>)</a:t>
            </a:r>
          </a:p>
          <a:p>
            <a:pPr lvl="1"/>
            <a:r>
              <a:rPr lang="fr-BE" sz="1700" dirty="0"/>
              <a:t>Read/Write on Oracle Directories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792290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en-GB" dirty="0"/>
              <a:t>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/>
              <a:t>Success</a:t>
            </a:r>
            <a:r>
              <a:rPr lang="fr-BE" dirty="0"/>
              <a:t>/</a:t>
            </a:r>
            <a:r>
              <a:rPr lang="fr-BE" dirty="0" err="1"/>
              <a:t>Failure</a:t>
            </a:r>
            <a:r>
              <a:rPr lang="fr-BE" dirty="0"/>
              <a:t> </a:t>
            </a:r>
            <a:r>
              <a:rPr lang="fr-BE" dirty="0" err="1"/>
              <a:t>weak</a:t>
            </a:r>
            <a:r>
              <a:rPr lang="fr-BE" dirty="0"/>
              <a:t> </a:t>
            </a:r>
            <a:r>
              <a:rPr lang="fr-BE" dirty="0" err="1"/>
              <a:t>interpretation</a:t>
            </a:r>
            <a:r>
              <a:rPr lang="fr-BE" dirty="0"/>
              <a:t> (server logs not </a:t>
            </a:r>
            <a:r>
              <a:rPr lang="fr-BE" dirty="0" err="1"/>
              <a:t>analysed</a:t>
            </a:r>
            <a:r>
              <a:rPr lang="fr-BE" dirty="0"/>
              <a:t>)</a:t>
            </a:r>
          </a:p>
          <a:p>
            <a:r>
              <a:rPr lang="fr-BE" dirty="0"/>
              <a:t>More </a:t>
            </a:r>
            <a:r>
              <a:rPr lang="fr-BE" dirty="0" err="1"/>
              <a:t>flexibility</a:t>
            </a:r>
            <a:r>
              <a:rPr lang="fr-BE" dirty="0"/>
              <a:t> </a:t>
            </a:r>
            <a:r>
              <a:rPr lang="fr-BE" dirty="0" err="1"/>
              <a:t>regarding</a:t>
            </a:r>
            <a:r>
              <a:rPr lang="fr-BE" dirty="0"/>
              <a:t> the METADATA_FILTER (</a:t>
            </a:r>
            <a:r>
              <a:rPr lang="fr-BE" dirty="0" err="1"/>
              <a:t>so</a:t>
            </a:r>
            <a:r>
              <a:rPr lang="fr-BE" dirty="0"/>
              <a:t> far </a:t>
            </a:r>
            <a:r>
              <a:rPr lang="fr-BE" dirty="0" err="1"/>
              <a:t>only</a:t>
            </a:r>
            <a:r>
              <a:rPr lang="fr-BE" dirty="0"/>
              <a:t> </a:t>
            </a:r>
            <a:r>
              <a:rPr lang="fr-BE" dirty="0" err="1"/>
              <a:t>Exclude_path</a:t>
            </a:r>
            <a:r>
              <a:rPr lang="fr-BE" dirty="0"/>
              <a:t> </a:t>
            </a:r>
            <a:r>
              <a:rPr lang="fr-BE" dirty="0" err="1"/>
              <a:t>implemented</a:t>
            </a:r>
            <a:r>
              <a:rPr lang="fr-BE" dirty="0"/>
              <a:t>)</a:t>
            </a:r>
          </a:p>
          <a:p>
            <a:r>
              <a:rPr lang="en-GB" dirty="0"/>
              <a:t>Support </a:t>
            </a:r>
            <a:r>
              <a:rPr lang="en-GB" dirty="0" err="1"/>
              <a:t>transfert</a:t>
            </a:r>
            <a:r>
              <a:rPr lang="en-GB" dirty="0"/>
              <a:t> between AWS Oracle RDS</a:t>
            </a:r>
          </a:p>
          <a:p>
            <a:r>
              <a:rPr lang="en-GB" dirty="0"/>
              <a:t>Support </a:t>
            </a:r>
            <a:r>
              <a:rPr lang="en-GB" dirty="0" err="1"/>
              <a:t>transfert</a:t>
            </a:r>
            <a:r>
              <a:rPr lang="en-GB" dirty="0"/>
              <a:t> between DC and AWS </a:t>
            </a:r>
            <a:r>
              <a:rPr lang="en-GB" dirty="0">
                <a:solidFill>
                  <a:srgbClr val="FF0000"/>
                </a:solidFill>
              </a:rPr>
              <a:t>has been refused </a:t>
            </a:r>
            <a:r>
              <a:rPr lang="en-GB" dirty="0"/>
              <a:t>=&gt; use AWS CLI + S3. </a:t>
            </a:r>
            <a:br>
              <a:rPr lang="en-GB" dirty="0"/>
            </a:br>
            <a:r>
              <a:rPr lang="en-GB" dirty="0"/>
              <a:t>Possible automation: Bamboo + SQL agent + AWS CLI + S3 + lambda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395660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2000" y="360000"/>
            <a:ext cx="10972800" cy="1143000"/>
          </a:xfrm>
        </p:spPr>
        <p:txBody>
          <a:bodyPr/>
          <a:lstStyle/>
          <a:p>
            <a:r>
              <a:rPr lang="en-GB" dirty="0"/>
              <a:t>Final word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6000" dirty="0"/>
              <a:t>Shipping today for free!</a:t>
            </a:r>
          </a:p>
          <a:p>
            <a:pPr marL="0" indent="0">
              <a:buNone/>
            </a:pPr>
            <a:r>
              <a:rPr lang="fr-BE" sz="3500" dirty="0"/>
              <a:t>Documentation </a:t>
            </a:r>
            <a:r>
              <a:rPr lang="fr-BE" sz="3500" dirty="0" err="1"/>
              <a:t>available</a:t>
            </a:r>
            <a:r>
              <a:rPr lang="fr-BE" sz="3500" dirty="0"/>
              <a:t> </a:t>
            </a:r>
            <a:r>
              <a:rPr lang="fr-BE" sz="3500" dirty="0" err="1"/>
              <a:t>here</a:t>
            </a:r>
            <a:r>
              <a:rPr lang="fr-BE" sz="3500" dirty="0"/>
              <a:t>: </a:t>
            </a:r>
            <a:br>
              <a:rPr lang="fr-BE" sz="3500" dirty="0"/>
            </a:br>
            <a:r>
              <a:rPr lang="fr-BE" sz="3500" dirty="0"/>
              <a:t>			</a:t>
            </a:r>
            <a:r>
              <a:rPr lang="en-IE" sz="3600" dirty="0">
                <a:hlinkClick r:id="rId3"/>
              </a:rPr>
              <a:t>PL/SQL </a:t>
            </a:r>
            <a:r>
              <a:rPr lang="en-IE" sz="3600" dirty="0" err="1">
                <a:hlinkClick r:id="rId3"/>
              </a:rPr>
              <a:t>Datapump</a:t>
            </a:r>
            <a:r>
              <a:rPr lang="en-IE" sz="3600" dirty="0">
                <a:hlinkClick r:id="rId3"/>
              </a:rPr>
              <a:t> utility</a:t>
            </a:r>
            <a:endParaRPr lang="fr-BE" sz="36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6000" dirty="0"/>
              <a:t>Questions?</a:t>
            </a:r>
          </a:p>
          <a:p>
            <a:pPr marL="0" indent="0">
              <a:buNone/>
            </a:pPr>
            <a:r>
              <a:rPr lang="en-GB" sz="6000" dirty="0"/>
              <a:t>Demo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8309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000" y="900000"/>
            <a:ext cx="81369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Context: </a:t>
            </a:r>
            <a:r>
              <a:rPr lang="fr-BE" sz="4400" dirty="0" err="1"/>
              <a:t>Sysper</a:t>
            </a:r>
            <a:r>
              <a:rPr lang="fr-BE" sz="4400" dirty="0"/>
              <a:t> </a:t>
            </a:r>
            <a:r>
              <a:rPr lang="fr-BE" sz="4400" dirty="0" err="1"/>
              <a:t>project</a:t>
            </a:r>
            <a:r>
              <a:rPr lang="fr-BE" sz="4400" dirty="0"/>
              <a:t> (2008): </a:t>
            </a:r>
          </a:p>
          <a:p>
            <a:endParaRPr lang="en-GB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592" y="1597403"/>
            <a:ext cx="4781472" cy="485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3" y="1738314"/>
            <a:ext cx="69246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46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000" y="900000"/>
            <a:ext cx="109926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A solution fully contained within Oracle to replicate schemas between database instances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2304000"/>
            <a:ext cx="8136905" cy="4154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BE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Export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Transfer the files (</a:t>
            </a:r>
            <a:r>
              <a:rPr lang="fr-BE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optional</a:t>
            </a:r>
            <a:r>
              <a:rPr lang="fr-BE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 </a:t>
            </a:r>
            <a:r>
              <a:rPr lang="fr-BE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from</a:t>
            </a:r>
            <a:r>
              <a:rPr lang="fr-BE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files or 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directly</a:t>
            </a:r>
            <a:r>
              <a:rPr lang="fr-BE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via </a:t>
            </a:r>
            <a:r>
              <a:rPr lang="fr-BE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Network_Link</a:t>
            </a:r>
            <a:r>
              <a:rPr lang="fr-BE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BE" sz="24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(</a:t>
            </a:r>
            <a:r>
              <a:rPr lang="fr-BE" sz="2400" dirty="0" err="1">
                <a:solidFill>
                  <a:srgbClr val="00B050"/>
                </a:solidFill>
                <a:latin typeface="+mj-lt"/>
                <a:ea typeface="+mj-ea"/>
                <a:cs typeface="+mj-cs"/>
              </a:rPr>
              <a:t>autumn</a:t>
            </a:r>
            <a:r>
              <a:rPr lang="fr-BE" sz="24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2019)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</a:t>
            </a:r>
            <a:r>
              <a:rPr lang="fr-BE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Post actions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2400" dirty="0" err="1">
                <a:solidFill>
                  <a:schemeClr val="tx1"/>
                </a:solidFill>
              </a:rPr>
              <a:t>Adapted</a:t>
            </a:r>
            <a:r>
              <a:rPr lang="fr-BE" sz="2400" dirty="0">
                <a:solidFill>
                  <a:schemeClr val="tx1"/>
                </a:solidFill>
              </a:rPr>
              <a:t> for AWS Oracle RDS </a:t>
            </a:r>
            <a:r>
              <a:rPr lang="fr-BE" sz="2400" dirty="0">
                <a:solidFill>
                  <a:srgbClr val="00B050"/>
                </a:solidFill>
              </a:rPr>
              <a:t>(</a:t>
            </a:r>
            <a:r>
              <a:rPr lang="fr-BE" sz="2400" dirty="0" err="1">
                <a:solidFill>
                  <a:srgbClr val="00B050"/>
                </a:solidFill>
              </a:rPr>
              <a:t>spring</a:t>
            </a:r>
            <a:r>
              <a:rPr lang="fr-BE" sz="2400" dirty="0">
                <a:solidFill>
                  <a:srgbClr val="00B050"/>
                </a:solidFill>
              </a:rPr>
              <a:t> 2020)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2400" dirty="0" err="1">
                <a:solidFill>
                  <a:schemeClr val="tx1"/>
                </a:solidFill>
              </a:rPr>
              <a:t>Adapted</a:t>
            </a:r>
            <a:r>
              <a:rPr lang="fr-BE" sz="2400" dirty="0">
                <a:solidFill>
                  <a:schemeClr val="tx1"/>
                </a:solidFill>
              </a:rPr>
              <a:t> for Oracle 12c/19c </a:t>
            </a:r>
            <a:r>
              <a:rPr lang="fr-BE" sz="2400" dirty="0">
                <a:solidFill>
                  <a:srgbClr val="00B050"/>
                </a:solidFill>
              </a:rPr>
              <a:t>(</a:t>
            </a:r>
            <a:r>
              <a:rPr lang="fr-BE" sz="2400" dirty="0" err="1">
                <a:solidFill>
                  <a:srgbClr val="00B050"/>
                </a:solidFill>
              </a:rPr>
              <a:t>september</a:t>
            </a:r>
            <a:r>
              <a:rPr lang="fr-BE" sz="2400" dirty="0">
                <a:solidFill>
                  <a:srgbClr val="00B050"/>
                </a:solidFill>
              </a:rPr>
              <a:t> 2020)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2400" dirty="0">
                <a:solidFill>
                  <a:schemeClr val="tx1"/>
                </a:solidFill>
              </a:rPr>
              <a:t>Distribution package </a:t>
            </a:r>
            <a:r>
              <a:rPr lang="fr-BE" sz="2400" dirty="0">
                <a:solidFill>
                  <a:srgbClr val="00B050"/>
                </a:solidFill>
              </a:rPr>
              <a:t>(</a:t>
            </a:r>
            <a:r>
              <a:rPr lang="fr-BE" sz="2400" dirty="0" err="1">
                <a:solidFill>
                  <a:srgbClr val="00B050"/>
                </a:solidFill>
              </a:rPr>
              <a:t>summer</a:t>
            </a:r>
            <a:r>
              <a:rPr lang="fr-BE" sz="2400" dirty="0">
                <a:solidFill>
                  <a:srgbClr val="00B050"/>
                </a:solidFill>
              </a:rPr>
              <a:t> 2021)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2400" dirty="0" err="1">
                <a:solidFill>
                  <a:schemeClr val="tx1"/>
                </a:solidFill>
              </a:rPr>
              <a:t>Adapted</a:t>
            </a:r>
            <a:r>
              <a:rPr lang="fr-BE" sz="2400" dirty="0">
                <a:solidFill>
                  <a:schemeClr val="tx1"/>
                </a:solidFill>
              </a:rPr>
              <a:t> for </a:t>
            </a:r>
            <a:r>
              <a:rPr lang="fr-BE" sz="2400" dirty="0" err="1">
                <a:solidFill>
                  <a:schemeClr val="tx1"/>
                </a:solidFill>
              </a:rPr>
              <a:t>CoP</a:t>
            </a:r>
            <a:r>
              <a:rPr lang="fr-BE" sz="2400" dirty="0">
                <a:solidFill>
                  <a:schemeClr val="tx1"/>
                </a:solidFill>
              </a:rPr>
              <a:t> (Cloud on </a:t>
            </a:r>
            <a:r>
              <a:rPr lang="fr-BE" sz="2400" dirty="0" err="1">
                <a:solidFill>
                  <a:schemeClr val="tx1"/>
                </a:solidFill>
              </a:rPr>
              <a:t>Premise</a:t>
            </a:r>
            <a:r>
              <a:rPr lang="fr-BE" sz="2400" dirty="0">
                <a:solidFill>
                  <a:schemeClr val="tx1"/>
                </a:solidFill>
              </a:rPr>
              <a:t>) </a:t>
            </a:r>
            <a:r>
              <a:rPr lang="fr-BE" sz="2400" dirty="0">
                <a:solidFill>
                  <a:srgbClr val="00B050"/>
                </a:solidFill>
              </a:rPr>
              <a:t>(</a:t>
            </a:r>
            <a:r>
              <a:rPr lang="fr-BE" sz="2400" dirty="0" err="1">
                <a:solidFill>
                  <a:srgbClr val="00B050"/>
                </a:solidFill>
              </a:rPr>
              <a:t>November</a:t>
            </a:r>
            <a:r>
              <a:rPr lang="fr-BE" sz="2400" dirty="0">
                <a:solidFill>
                  <a:srgbClr val="00B050"/>
                </a:solidFill>
              </a:rPr>
              <a:t> 2022)</a:t>
            </a:r>
          </a:p>
          <a:p>
            <a:endParaRPr lang="fr-BE" sz="2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fr-BE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Used</a:t>
            </a:r>
            <a:r>
              <a:rPr lang="fr-BE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 </a:t>
            </a:r>
            <a:r>
              <a:rPr lang="fr-BE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Sysper</a:t>
            </a:r>
            <a:r>
              <a:rPr lang="fr-BE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(2009), Folio (2016), </a:t>
            </a:r>
            <a:r>
              <a:rPr lang="fr-BE" sz="2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SerMed</a:t>
            </a:r>
            <a:r>
              <a:rPr lang="fr-BE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(2022).</a:t>
            </a:r>
            <a:endParaRPr lang="en-GB" sz="2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975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274638"/>
            <a:ext cx="10972800" cy="1143000"/>
          </a:xfrm>
        </p:spPr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architecture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20000" y="1080000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BE" dirty="0"/>
              <a:t>On DC </a:t>
            </a:r>
            <a:r>
              <a:rPr lang="fr-BE" dirty="0" err="1"/>
              <a:t>traditional</a:t>
            </a:r>
            <a:r>
              <a:rPr lang="fr-BE" dirty="0"/>
              <a:t> </a:t>
            </a:r>
            <a:r>
              <a:rPr lang="fr-BE" dirty="0" err="1"/>
              <a:t>premises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52" y="1639341"/>
            <a:ext cx="6999896" cy="5089317"/>
          </a:xfrm>
        </p:spPr>
      </p:pic>
    </p:spTree>
    <p:extLst>
      <p:ext uri="{BB962C8B-B14F-4D97-AF65-F5344CB8AC3E}">
        <p14:creationId xmlns:p14="http://schemas.microsoft.com/office/powerpoint/2010/main" val="28841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274638"/>
            <a:ext cx="10972800" cy="1143000"/>
          </a:xfrm>
        </p:spPr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architecture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20000" y="1080000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BE" dirty="0"/>
              <a:t>In AWS Oracle 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639" y="1631827"/>
            <a:ext cx="6400737" cy="518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7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274638"/>
            <a:ext cx="10972800" cy="1143000"/>
          </a:xfrm>
        </p:spPr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architecture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20000" y="1080000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BE" dirty="0" err="1"/>
              <a:t>CoP</a:t>
            </a:r>
            <a:r>
              <a:rPr lang="fr-BE" dirty="0"/>
              <a:t> (Cloud on </a:t>
            </a:r>
            <a:r>
              <a:rPr lang="fr-BE" dirty="0" err="1"/>
              <a:t>premise</a:t>
            </a:r>
            <a:r>
              <a:rPr lang="fr-BE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BDB5D-1B20-49B0-8B9E-93E691C93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293" y="1646060"/>
            <a:ext cx="8231414" cy="50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2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10075</TotalTime>
  <Words>1602</Words>
  <Application>Microsoft Office PowerPoint</Application>
  <PresentationFormat>Widescreen</PresentationFormat>
  <Paragraphs>286</Paragraphs>
  <Slides>44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Calibri</vt:lpstr>
      <vt:lpstr>Office Theme</vt:lpstr>
      <vt:lpstr>Session #?</vt:lpstr>
      <vt:lpstr>The Data Pump Utility</vt:lpstr>
      <vt:lpstr>PowerPoint Presentation</vt:lpstr>
      <vt:lpstr>PowerPoint Presentation</vt:lpstr>
      <vt:lpstr>PowerPoint Presentation</vt:lpstr>
      <vt:lpstr>PowerPoint Presentation</vt:lpstr>
      <vt:lpstr>Database architecture</vt:lpstr>
      <vt:lpstr>Database architecture</vt:lpstr>
      <vt:lpstr>Database architecture</vt:lpstr>
      <vt:lpstr>APP_DPP_x Data model</vt:lpstr>
      <vt:lpstr>APP_DPP_x Data model</vt:lpstr>
      <vt:lpstr>APP_DPP_x Data model</vt:lpstr>
      <vt:lpstr>APP_DPP_x Data model</vt:lpstr>
      <vt:lpstr>APP_DPP_x Data model</vt:lpstr>
      <vt:lpstr>APP_DPP_x Data model</vt:lpstr>
      <vt:lpstr>APP_DPP_x Data model</vt:lpstr>
      <vt:lpstr>APP_DPP_x Data model</vt:lpstr>
      <vt:lpstr>APP_DPP_x Data model</vt:lpstr>
      <vt:lpstr>APP_DPP_x Data model</vt:lpstr>
      <vt:lpstr>APP_DPP_x Data model</vt:lpstr>
      <vt:lpstr>APP_DPP_x Data model</vt:lpstr>
      <vt:lpstr>APP_DPP_x Data model</vt:lpstr>
      <vt:lpstr>APP_DPP_x Data model</vt:lpstr>
      <vt:lpstr>APP_DPP_x Data model</vt:lpstr>
      <vt:lpstr>APP_DPP_x Data model</vt:lpstr>
      <vt:lpstr>APP_DPP_x Data model</vt:lpstr>
      <vt:lpstr>APP_DPP_x Data model</vt:lpstr>
      <vt:lpstr>APP_DPP_x Data model</vt:lpstr>
      <vt:lpstr>APP_DPP_x packages</vt:lpstr>
      <vt:lpstr>APP_DPP_x packages</vt:lpstr>
      <vt:lpstr>APP_DPP_x packages</vt:lpstr>
      <vt:lpstr>APP_DPP_x packages</vt:lpstr>
      <vt:lpstr>APP_DPP_x packages</vt:lpstr>
      <vt:lpstr>APP_DPP_x packages</vt:lpstr>
      <vt:lpstr>APP_DPP_x packages</vt:lpstr>
      <vt:lpstr>APP_DPP_x packages</vt:lpstr>
      <vt:lpstr>Files organisation</vt:lpstr>
      <vt:lpstr>Sysper example</vt:lpstr>
      <vt:lpstr>Sysper example</vt:lpstr>
      <vt:lpstr>Sysper example</vt:lpstr>
      <vt:lpstr>Sysper example</vt:lpstr>
      <vt:lpstr>Requirements</vt:lpstr>
      <vt:lpstr>Enhancements</vt:lpstr>
      <vt:lpstr>Final word</vt:lpstr>
    </vt:vector>
  </TitlesOfParts>
  <Company>European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Matters</dc:title>
  <dc:creator>Philippe Debois</dc:creator>
  <cp:lastModifiedBy>PORROVECCHIO Jean-Jacques (DIGIT)</cp:lastModifiedBy>
  <cp:revision>249</cp:revision>
  <dcterms:created xsi:type="dcterms:W3CDTF">2017-02-13T12:41:55Z</dcterms:created>
  <dcterms:modified xsi:type="dcterms:W3CDTF">2022-11-29T13:41:03Z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d9ddd1-4d20-43f6-abfa-fc3c07406f94_Enabled">
    <vt:lpwstr>true</vt:lpwstr>
  </property>
  <property fmtid="{D5CDD505-2E9C-101B-9397-08002B2CF9AE}" pid="3" name="MSIP_Label_6bd9ddd1-4d20-43f6-abfa-fc3c07406f94_SetDate">
    <vt:lpwstr>2022-11-29T09:27:15Z</vt:lpwstr>
  </property>
  <property fmtid="{D5CDD505-2E9C-101B-9397-08002B2CF9AE}" pid="4" name="MSIP_Label_6bd9ddd1-4d20-43f6-abfa-fc3c07406f94_Method">
    <vt:lpwstr>Standard</vt:lpwstr>
  </property>
  <property fmtid="{D5CDD505-2E9C-101B-9397-08002B2CF9AE}" pid="5" name="MSIP_Label_6bd9ddd1-4d20-43f6-abfa-fc3c07406f94_Name">
    <vt:lpwstr>Commission Use</vt:lpwstr>
  </property>
  <property fmtid="{D5CDD505-2E9C-101B-9397-08002B2CF9AE}" pid="6" name="MSIP_Label_6bd9ddd1-4d20-43f6-abfa-fc3c07406f94_SiteId">
    <vt:lpwstr>b24c8b06-522c-46fe-9080-70926f8dddb1</vt:lpwstr>
  </property>
  <property fmtid="{D5CDD505-2E9C-101B-9397-08002B2CF9AE}" pid="7" name="MSIP_Label_6bd9ddd1-4d20-43f6-abfa-fc3c07406f94_ActionId">
    <vt:lpwstr>81444899-657e-46b1-9390-703cf192171c</vt:lpwstr>
  </property>
  <property fmtid="{D5CDD505-2E9C-101B-9397-08002B2CF9AE}" pid="8" name="MSIP_Label_6bd9ddd1-4d20-43f6-abfa-fc3c07406f94_ContentBits">
    <vt:lpwstr>0</vt:lpwstr>
  </property>
</Properties>
</file>