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75" r:id="rId2"/>
    <p:sldMasterId id="2147483832" r:id="rId3"/>
  </p:sldMasterIdLst>
  <p:notesMasterIdLst>
    <p:notesMasterId r:id="rId14"/>
  </p:notesMasterIdLst>
  <p:sldIdLst>
    <p:sldId id="256" r:id="rId4"/>
    <p:sldId id="266" r:id="rId5"/>
    <p:sldId id="258" r:id="rId6"/>
    <p:sldId id="283" r:id="rId7"/>
    <p:sldId id="284" r:id="rId8"/>
    <p:sldId id="285" r:id="rId9"/>
    <p:sldId id="272" r:id="rId10"/>
    <p:sldId id="273" r:id="rId11"/>
    <p:sldId id="274" r:id="rId12"/>
    <p:sldId id="289" r:id="rId1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46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56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 alt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it-IT" altLang="it-IT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 alt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1D2824-EF81-4778-BF40-9142E6976C9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63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PPT_DirittoPubblicoItalianoSovranazionale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2700" y="3184525"/>
            <a:ext cx="64389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65400" y="2743200"/>
            <a:ext cx="6883400" cy="4191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5550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9090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396288" y="2336800"/>
            <a:ext cx="1947862" cy="3454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552700" y="2336800"/>
            <a:ext cx="5691188" cy="34544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9484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Trebuchet MS"/>
                <a:cs typeface="Trebuchet MS"/>
              </a:defRPr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9119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69777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3299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8557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50381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843978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582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71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35277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68478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197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1106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11547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879987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30195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73595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58124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2844721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05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24518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479368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279831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181496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441119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AAA523-D216-44AD-B234-965F237874CB}" type="datetime1">
              <a:rPr lang="it-IT" altLang="it-IT"/>
              <a:pPr/>
              <a:t>18/11/2016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51CEB5-89EA-4581-B6ED-A4974883A00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1695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71750" y="3048000"/>
            <a:ext cx="3810000" cy="274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34150" y="3048000"/>
            <a:ext cx="3810000" cy="274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7825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5894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70959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58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2571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245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2700" y="2336800"/>
            <a:ext cx="7772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0" y="30480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magine 5" descr="PPT_DirittoPubblicoItalianoSovranazionale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7450"/>
            <a:ext cx="9144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0" y="906463"/>
            <a:ext cx="9144000" cy="7937"/>
          </a:xfrm>
          <a:prstGeom prst="line">
            <a:avLst/>
          </a:prstGeom>
          <a:noFill/>
          <a:ln w="9525">
            <a:solidFill>
              <a:srgbClr val="1721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it-IT"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25603" name="Immagine 5" descr="PPT_DirittoPubblicoItalianoSovranazionale-03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110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2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3184524"/>
            <a:ext cx="6983288" cy="1612627"/>
          </a:xfrm>
        </p:spPr>
        <p:txBody>
          <a:bodyPr lIns="0" tIns="0" rIns="0" bIns="0" anchor="t"/>
          <a:lstStyle/>
          <a:p>
            <a:pPr algn="ctr">
              <a:spcAft>
                <a:spcPts val="1200"/>
              </a:spcAft>
            </a:pPr>
            <a:r>
              <a:rPr lang="en-GB" u="sng" cap="small" dirty="0"/>
              <a:t>The role of ICT in the public sector</a:t>
            </a:r>
            <a:r>
              <a:rPr lang="en-GB" u="sng" dirty="0"/>
              <a:t/>
            </a:r>
            <a:br>
              <a:rPr lang="en-GB" u="sng" dirty="0"/>
            </a:br>
            <a:r>
              <a:rPr lang="en-GB" u="sng" dirty="0"/>
              <a:t/>
            </a:r>
            <a:br>
              <a:rPr lang="en-GB" u="sng" dirty="0"/>
            </a:br>
            <a:r>
              <a:rPr lang="en-GB" sz="2800" dirty="0"/>
              <a:t>by Prof Diana-Urania Galetta</a:t>
            </a:r>
            <a:r>
              <a:rPr lang="en-GB" dirty="0"/>
              <a:t/>
            </a:r>
            <a:br>
              <a:rPr lang="en-GB" dirty="0"/>
            </a:br>
            <a:endParaRPr lang="it-IT" alt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1365219" y="1772816"/>
            <a:ext cx="6741368" cy="449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endParaRPr lang="it-IT" altLang="it-IT" dirty="0">
              <a:solidFill>
                <a:srgbClr val="595959"/>
              </a:solidFill>
              <a:latin typeface="Trebuchet MS" charset="0"/>
            </a:endParaRPr>
          </a:p>
          <a:p>
            <a:pPr>
              <a:spcBef>
                <a:spcPct val="20000"/>
              </a:spcBef>
            </a:pPr>
            <a:endParaRPr lang="it-IT" altLang="it-IT" dirty="0" smtClean="0">
              <a:solidFill>
                <a:srgbClr val="595959"/>
              </a:solidFill>
              <a:latin typeface="Trebuchet MS" charset="0"/>
            </a:endParaRPr>
          </a:p>
          <a:p>
            <a:pPr>
              <a:spcBef>
                <a:spcPct val="20000"/>
              </a:spcBef>
            </a:pPr>
            <a:endParaRPr lang="it-IT" altLang="it-IT" dirty="0">
              <a:solidFill>
                <a:srgbClr val="595959"/>
              </a:solidFill>
              <a:latin typeface="Trebuchet MS" charset="0"/>
            </a:endParaRPr>
          </a:p>
          <a:p>
            <a:pPr>
              <a:spcBef>
                <a:spcPct val="20000"/>
              </a:spcBef>
            </a:pPr>
            <a:endParaRPr lang="it-IT" altLang="it-IT" dirty="0" smtClean="0">
              <a:solidFill>
                <a:srgbClr val="595959"/>
              </a:solidFill>
              <a:latin typeface="Trebuchet MS" charset="0"/>
            </a:endParaRPr>
          </a:p>
          <a:p>
            <a:pPr>
              <a:spcBef>
                <a:spcPct val="20000"/>
              </a:spcBef>
            </a:pPr>
            <a:endParaRPr lang="it-IT" altLang="it-IT" dirty="0">
              <a:solidFill>
                <a:srgbClr val="595959"/>
              </a:solidFill>
              <a:latin typeface="Trebuchet MS" charset="0"/>
            </a:endParaRPr>
          </a:p>
          <a:p>
            <a:pPr>
              <a:spcBef>
                <a:spcPct val="20000"/>
              </a:spcBef>
            </a:pPr>
            <a:endParaRPr lang="it-IT" altLang="it-IT" dirty="0" smtClean="0">
              <a:solidFill>
                <a:srgbClr val="595959"/>
              </a:solidFill>
              <a:latin typeface="Trebuchet MS" charset="0"/>
            </a:endParaRPr>
          </a:p>
          <a:p>
            <a:pPr>
              <a:spcBef>
                <a:spcPct val="20000"/>
              </a:spcBef>
            </a:pPr>
            <a:endParaRPr lang="it-IT" altLang="it-IT" dirty="0">
              <a:solidFill>
                <a:srgbClr val="595959"/>
              </a:solidFill>
              <a:latin typeface="Trebuchet MS" charset="0"/>
            </a:endParaRPr>
          </a:p>
          <a:p>
            <a:pPr>
              <a:spcBef>
                <a:spcPct val="20000"/>
              </a:spcBef>
            </a:pPr>
            <a:r>
              <a:rPr lang="it-IT" altLang="it-IT" sz="2800" b="1" dirty="0" smtClean="0">
                <a:solidFill>
                  <a:srgbClr val="FF0000"/>
                </a:solidFill>
                <a:latin typeface="Antique Olive Compact" panose="020B0904030504030204" pitchFamily="34" charset="0"/>
                <a:cs typeface="Arial" panose="020B0604020202020204" pitchFamily="34" charset="0"/>
              </a:rPr>
              <a:t>DIGITAL DIVIDE: </a:t>
            </a:r>
            <a:endParaRPr lang="it-IT" altLang="it-IT" sz="2800" b="1" dirty="0">
              <a:solidFill>
                <a:srgbClr val="FF0000"/>
              </a:solidFill>
              <a:latin typeface="Antique Olive Compact" panose="020B0904030504030204" pitchFamily="34" charset="0"/>
              <a:cs typeface="Arial" panose="020B0604020202020204" pitchFamily="34" charset="0"/>
            </a:endParaRPr>
          </a:p>
        </p:txBody>
      </p:sp>
      <p:sp>
        <p:nvSpPr>
          <p:cNvPr id="54275" name="Segnaposto piè di pagina 3"/>
          <p:cNvSpPr txBox="1">
            <a:spLocks/>
          </p:cNvSpPr>
          <p:nvPr/>
        </p:nvSpPr>
        <p:spPr bwMode="auto">
          <a:xfrm>
            <a:off x="1066800" y="626745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it-IT" altLang="it-IT" sz="1400" dirty="0">
                <a:solidFill>
                  <a:schemeClr val="bg1"/>
                </a:solidFill>
              </a:rPr>
              <a:t>Prof.ssa Diana-Urania GALETTA</a:t>
            </a: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it-IT" altLang="it-IT" sz="2800" b="1" dirty="0">
              <a:solidFill>
                <a:srgbClr val="0C346B"/>
              </a:solidFill>
              <a:latin typeface="Trebuchet MS" charset="0"/>
            </a:endParaRPr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0728"/>
            <a:ext cx="524594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magine correl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37112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0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1259632" y="1772816"/>
            <a:ext cx="734481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sz="2800" dirty="0"/>
              <a:t>In the transition towards a digitized public administration two approaches can be followed: </a:t>
            </a:r>
          </a:p>
          <a:p>
            <a:endParaRPr lang="it-IT" sz="2800" dirty="0"/>
          </a:p>
          <a:p>
            <a:r>
              <a:rPr lang="en-GB" sz="2800" dirty="0"/>
              <a:t>A) digitization on a per-administration basis; </a:t>
            </a:r>
          </a:p>
          <a:p>
            <a:r>
              <a:rPr lang="en-GB" sz="2800" u="sng" dirty="0"/>
              <a:t>or</a:t>
            </a:r>
            <a:r>
              <a:rPr lang="en-GB" sz="2800" dirty="0"/>
              <a:t> </a:t>
            </a:r>
            <a:endParaRPr lang="it-IT" sz="2800" dirty="0"/>
          </a:p>
          <a:p>
            <a:r>
              <a:rPr lang="en-GB" sz="2800" dirty="0"/>
              <a:t>B) digitization on a per-procedure basis.</a:t>
            </a:r>
            <a:endParaRPr lang="it-IT" sz="2800" dirty="0"/>
          </a:p>
          <a:p>
            <a:r>
              <a:rPr lang="en-GB" dirty="0"/>
              <a:t> </a:t>
            </a:r>
            <a:endParaRPr lang="it-IT" dirty="0"/>
          </a:p>
        </p:txBody>
      </p:sp>
      <p:sp>
        <p:nvSpPr>
          <p:cNvPr id="54275" name="Segnaposto piè di pagina 3"/>
          <p:cNvSpPr txBox="1">
            <a:spLocks/>
          </p:cNvSpPr>
          <p:nvPr/>
        </p:nvSpPr>
        <p:spPr bwMode="auto">
          <a:xfrm>
            <a:off x="1066800" y="626745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it-IT" altLang="it-IT" sz="1400" dirty="0">
                <a:solidFill>
                  <a:schemeClr val="bg1"/>
                </a:solidFill>
              </a:rPr>
              <a:t>Prof.ssa Diana-Urania GALETTA</a:t>
            </a: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869950" y="2123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Digitizing Public Administration? </a:t>
            </a:r>
          </a:p>
          <a:p>
            <a:pPr algn="ctr" eaLnBrk="1" hangingPunct="1"/>
            <a:r>
              <a:rPr lang="en-US" alt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In what sense exactly?</a:t>
            </a:r>
          </a:p>
        </p:txBody>
      </p:sp>
    </p:spTree>
    <p:extLst>
      <p:ext uri="{BB962C8B-B14F-4D97-AF65-F5344CB8AC3E}">
        <p14:creationId xmlns:p14="http://schemas.microsoft.com/office/powerpoint/2010/main" val="282147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1066800" y="1052736"/>
            <a:ext cx="71056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 dirty="0"/>
              <a:t>The digitization process is carried out by defining the technological tools that  have to be implemented to support all the activities of each authority</a:t>
            </a:r>
          </a:p>
          <a:p>
            <a:pPr>
              <a:spcBef>
                <a:spcPct val="20000"/>
              </a:spcBef>
            </a:pPr>
            <a:endParaRPr lang="en-US" altLang="it-IT" sz="2800" dirty="0">
              <a:solidFill>
                <a:srgbClr val="595959"/>
              </a:solidFill>
              <a:latin typeface="Trebuchet MS" charset="0"/>
            </a:endParaRPr>
          </a:p>
          <a:p>
            <a:pPr>
              <a:spcBef>
                <a:spcPct val="20000"/>
              </a:spcBef>
            </a:pPr>
            <a:r>
              <a:rPr lang="en-US" sz="2800" dirty="0"/>
              <a:t>The process would be carried out by digitizing </a:t>
            </a:r>
            <a:r>
              <a:rPr lang="en-US" sz="2800" b="1" dirty="0"/>
              <a:t>all activities</a:t>
            </a:r>
            <a:r>
              <a:rPr lang="en-US" sz="2800" dirty="0"/>
              <a:t> carried out by the specific Authority, without considering </a:t>
            </a:r>
            <a:r>
              <a:rPr lang="en-US" sz="2800" b="1" dirty="0"/>
              <a:t>interactions</a:t>
            </a:r>
            <a:r>
              <a:rPr lang="en-US" sz="2800" dirty="0"/>
              <a:t> with other public administrations</a:t>
            </a:r>
            <a:endParaRPr lang="en-US" altLang="it-IT" sz="2800" dirty="0">
              <a:solidFill>
                <a:srgbClr val="595959"/>
              </a:solidFill>
              <a:latin typeface="Trebuchet MS" charset="0"/>
            </a:endParaRPr>
          </a:p>
        </p:txBody>
      </p:sp>
      <p:sp>
        <p:nvSpPr>
          <p:cNvPr id="54275" name="Segnaposto piè di pagina 3"/>
          <p:cNvSpPr txBox="1">
            <a:spLocks/>
          </p:cNvSpPr>
          <p:nvPr/>
        </p:nvSpPr>
        <p:spPr bwMode="auto">
          <a:xfrm>
            <a:off x="1066800" y="626745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it-IT" altLang="it-IT" sz="1400" dirty="0">
                <a:solidFill>
                  <a:schemeClr val="bg1"/>
                </a:solidFill>
              </a:rPr>
              <a:t>Prof.ssa Diana-Urania GALETTA</a:t>
            </a: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2800" b="1" dirty="0"/>
              <a:t>A) Digitization of Public Administrations</a:t>
            </a:r>
            <a:endParaRPr lang="en-US" altLang="it-IT" sz="2800" b="1" dirty="0">
              <a:solidFill>
                <a:srgbClr val="0C346B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1259632" y="1772816"/>
            <a:ext cx="6741368" cy="37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 dirty="0"/>
              <a:t>It  involves a cross-cutting approach, which leads to the digitization of a particular process in its entirety, from the first act, until the issuance of the final administrative act.</a:t>
            </a:r>
          </a:p>
          <a:p>
            <a:pPr>
              <a:spcBef>
                <a:spcPct val="20000"/>
              </a:spcBef>
            </a:pPr>
            <a:endParaRPr lang="en-US" sz="2800" dirty="0"/>
          </a:p>
          <a:p>
            <a:pPr>
              <a:spcBef>
                <a:spcPct val="20000"/>
              </a:spcBef>
            </a:pPr>
            <a:endParaRPr lang="en-US" sz="2800" dirty="0"/>
          </a:p>
          <a:p>
            <a:pPr>
              <a:spcBef>
                <a:spcPct val="20000"/>
              </a:spcBef>
            </a:pPr>
            <a:endParaRPr lang="en-US" altLang="it-IT" sz="2800" dirty="0">
              <a:solidFill>
                <a:srgbClr val="595959"/>
              </a:solidFill>
              <a:latin typeface="Trebuchet MS" charset="0"/>
            </a:endParaRPr>
          </a:p>
        </p:txBody>
      </p:sp>
      <p:sp>
        <p:nvSpPr>
          <p:cNvPr id="54275" name="Segnaposto piè di pagina 3"/>
          <p:cNvSpPr txBox="1">
            <a:spLocks/>
          </p:cNvSpPr>
          <p:nvPr/>
        </p:nvSpPr>
        <p:spPr bwMode="auto">
          <a:xfrm>
            <a:off x="1066800" y="626745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it-IT" altLang="it-IT" sz="1400" dirty="0">
                <a:solidFill>
                  <a:schemeClr val="bg1"/>
                </a:solidFill>
              </a:rPr>
              <a:t>Prof.ssa Diana-Urania GALETTA</a:t>
            </a: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800" b="1" dirty="0"/>
              <a:t>B) Digitization  of  administrative procedures</a:t>
            </a:r>
            <a:endParaRPr lang="en-US" altLang="it-IT" sz="2800" b="1" dirty="0">
              <a:solidFill>
                <a:srgbClr val="0C346B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9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1259632" y="1772816"/>
            <a:ext cx="684076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sz="2800" dirty="0"/>
              <a:t>Both approaches have pros and cons.</a:t>
            </a:r>
          </a:p>
          <a:p>
            <a:endParaRPr lang="en-US" sz="2800" dirty="0"/>
          </a:p>
          <a:p>
            <a:r>
              <a:rPr lang="en-US" sz="2800" dirty="0"/>
              <a:t>A) PROS: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simpler approach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internal per-procedure basis</a:t>
            </a:r>
          </a:p>
          <a:p>
            <a:pPr marL="514350" indent="-514350">
              <a:buAutoNum type="alphaUcParenR"/>
            </a:pPr>
            <a:r>
              <a:rPr lang="en-US" sz="2800" dirty="0"/>
              <a:t>CONS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fragmentation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coordination needed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inability to achieve full digitization</a:t>
            </a:r>
          </a:p>
          <a:p>
            <a:pPr marL="457200" indent="-457200">
              <a:buFontTx/>
              <a:buChar char="-"/>
            </a:pPr>
            <a:endParaRPr lang="it-IT" sz="2800" dirty="0"/>
          </a:p>
          <a:p>
            <a:pPr marL="457200" indent="-457200">
              <a:buFontTx/>
              <a:buChar char="-"/>
            </a:pPr>
            <a:endParaRPr lang="it-IT" sz="2800" dirty="0"/>
          </a:p>
        </p:txBody>
      </p:sp>
      <p:sp>
        <p:nvSpPr>
          <p:cNvPr id="54275" name="Segnaposto piè di pagina 3"/>
          <p:cNvSpPr txBox="1">
            <a:spLocks/>
          </p:cNvSpPr>
          <p:nvPr/>
        </p:nvSpPr>
        <p:spPr bwMode="auto">
          <a:xfrm>
            <a:off x="1066800" y="626745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it-IT" altLang="it-IT" sz="1400" dirty="0">
                <a:solidFill>
                  <a:schemeClr val="bg1"/>
                </a:solidFill>
              </a:rPr>
              <a:t>Prof.ssa Diana-Urania GALETTA</a:t>
            </a: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sz="2800" b="1" dirty="0"/>
              <a:t>Pros and cons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26913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1187624" y="1196752"/>
            <a:ext cx="691276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800" dirty="0"/>
              <a:t>Both approaches have pros and cons.</a:t>
            </a:r>
          </a:p>
          <a:p>
            <a:endParaRPr lang="en-US" sz="2800" dirty="0"/>
          </a:p>
          <a:p>
            <a:r>
              <a:rPr lang="en-US" sz="2800" dirty="0"/>
              <a:t>B) PROS: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procedural guarantees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legality of action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full digitization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reuse</a:t>
            </a:r>
          </a:p>
          <a:p>
            <a:r>
              <a:rPr lang="en-US" sz="2800" dirty="0"/>
              <a:t>CONS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more complex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one procedure at a time</a:t>
            </a:r>
          </a:p>
          <a:p>
            <a:pPr marL="457200" indent="-457200">
              <a:buFontTx/>
              <a:buChar char="-"/>
            </a:pPr>
            <a:endParaRPr lang="it-IT" sz="2800" dirty="0"/>
          </a:p>
          <a:p>
            <a:pPr marL="457200" indent="-457200">
              <a:buFontTx/>
              <a:buChar char="-"/>
            </a:pPr>
            <a:endParaRPr lang="it-IT" sz="2800" dirty="0"/>
          </a:p>
        </p:txBody>
      </p:sp>
      <p:sp>
        <p:nvSpPr>
          <p:cNvPr id="54275" name="Segnaposto piè di pagina 3"/>
          <p:cNvSpPr txBox="1">
            <a:spLocks/>
          </p:cNvSpPr>
          <p:nvPr/>
        </p:nvSpPr>
        <p:spPr bwMode="auto">
          <a:xfrm>
            <a:off x="1066800" y="626745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it-IT" altLang="it-IT" sz="1400" dirty="0">
                <a:solidFill>
                  <a:schemeClr val="bg1"/>
                </a:solidFill>
              </a:rPr>
              <a:t>Prof.ssa Diana-Urania GALETTA</a:t>
            </a: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GB" sz="2800" b="1" dirty="0"/>
              <a:t>Pros and cons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9651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1403648" y="1052736"/>
            <a:ext cx="684076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 dirty="0"/>
              <a:t>Digitization as a tool, not as a goal</a:t>
            </a:r>
          </a:p>
          <a:p>
            <a:pPr>
              <a:spcBef>
                <a:spcPct val="20000"/>
              </a:spcBef>
            </a:pPr>
            <a:endParaRPr lang="en-US" sz="2800" dirty="0"/>
          </a:p>
          <a:p>
            <a:pPr>
              <a:spcBef>
                <a:spcPct val="20000"/>
              </a:spcBef>
            </a:pPr>
            <a:r>
              <a:rPr lang="en-US" sz="2800" dirty="0"/>
              <a:t>A merely reshaping of the internal productive processes: a different way to perform administrative tasks!</a:t>
            </a:r>
          </a:p>
          <a:p>
            <a:pPr>
              <a:spcBef>
                <a:spcPct val="20000"/>
              </a:spcBef>
            </a:pPr>
            <a:endParaRPr lang="en-US" sz="2800" dirty="0"/>
          </a:p>
          <a:p>
            <a:pPr>
              <a:spcBef>
                <a:spcPct val="20000"/>
              </a:spcBef>
            </a:pPr>
            <a:r>
              <a:rPr lang="en-US" sz="2800" dirty="0"/>
              <a:t>The classical concepts of administrative law (administrative procedure, administrative act, etc.)  won’t change because of ICT!</a:t>
            </a:r>
          </a:p>
          <a:p>
            <a:pPr>
              <a:spcBef>
                <a:spcPct val="20000"/>
              </a:spcBef>
            </a:pPr>
            <a:endParaRPr lang="en-US" sz="2800" dirty="0"/>
          </a:p>
          <a:p>
            <a:pPr>
              <a:spcBef>
                <a:spcPct val="20000"/>
              </a:spcBef>
            </a:pPr>
            <a:endParaRPr lang="en-US" sz="2800" dirty="0"/>
          </a:p>
          <a:p>
            <a:pPr>
              <a:spcBef>
                <a:spcPct val="20000"/>
              </a:spcBef>
            </a:pPr>
            <a:endParaRPr lang="en-US" sz="2800" dirty="0"/>
          </a:p>
          <a:p>
            <a:pPr>
              <a:spcBef>
                <a:spcPct val="20000"/>
              </a:spcBef>
            </a:pPr>
            <a:endParaRPr lang="en-GB" sz="2800" dirty="0"/>
          </a:p>
          <a:p>
            <a:pPr>
              <a:spcBef>
                <a:spcPct val="20000"/>
              </a:spcBef>
            </a:pPr>
            <a:endParaRPr lang="en-GB" altLang="it-IT" sz="2800" dirty="0">
              <a:solidFill>
                <a:srgbClr val="595959"/>
              </a:solidFill>
              <a:latin typeface="Trebuchet MS" charset="0"/>
            </a:endParaRPr>
          </a:p>
          <a:p>
            <a:pPr>
              <a:spcBef>
                <a:spcPct val="20000"/>
              </a:spcBef>
            </a:pPr>
            <a:endParaRPr lang="it-IT" altLang="it-IT" sz="2800" dirty="0">
              <a:solidFill>
                <a:srgbClr val="595959"/>
              </a:solidFill>
              <a:latin typeface="Trebuchet MS" charset="0"/>
            </a:endParaRPr>
          </a:p>
        </p:txBody>
      </p:sp>
      <p:sp>
        <p:nvSpPr>
          <p:cNvPr id="54275" name="Segnaposto piè di pagina 3"/>
          <p:cNvSpPr txBox="1">
            <a:spLocks/>
          </p:cNvSpPr>
          <p:nvPr/>
        </p:nvSpPr>
        <p:spPr bwMode="auto">
          <a:xfrm>
            <a:off x="1066800" y="626745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it-IT" altLang="it-IT" sz="1400" dirty="0">
                <a:solidFill>
                  <a:schemeClr val="bg1"/>
                </a:solidFill>
              </a:rPr>
              <a:t>Prof.ssa Diana-Urania GALETTA</a:t>
            </a: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744116" y="26894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sz="2800" b="1" dirty="0"/>
              <a:t>Methodological issues</a:t>
            </a:r>
            <a:endParaRPr lang="it-IT" altLang="it-IT" sz="2800" b="1" dirty="0">
              <a:solidFill>
                <a:srgbClr val="0C346B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9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1261084" y="1196752"/>
            <a:ext cx="712734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 dirty="0"/>
              <a:t>The creation, development and maintenance of each technology solution has </a:t>
            </a:r>
            <a:r>
              <a:rPr lang="en-US" sz="2800" dirty="0" smtClean="0"/>
              <a:t>costs</a:t>
            </a:r>
            <a:endParaRPr lang="en-US" sz="2800" dirty="0"/>
          </a:p>
          <a:p>
            <a:pPr>
              <a:spcBef>
                <a:spcPct val="20000"/>
              </a:spcBef>
            </a:pPr>
            <a:endParaRPr lang="en-US" sz="2800" dirty="0" smtClean="0"/>
          </a:p>
          <a:p>
            <a:pPr>
              <a:spcBef>
                <a:spcPct val="20000"/>
              </a:spcBef>
            </a:pPr>
            <a:r>
              <a:rPr lang="en-US" sz="2800" dirty="0" smtClean="0"/>
              <a:t>Just </a:t>
            </a:r>
            <a:r>
              <a:rPr lang="en-US" sz="2800" dirty="0"/>
              <a:t>a matter of   … </a:t>
            </a:r>
          </a:p>
          <a:p>
            <a:pPr algn="ctr">
              <a:spcBef>
                <a:spcPct val="20000"/>
              </a:spcBef>
            </a:pPr>
            <a:r>
              <a:rPr lang="en-US" sz="2800" b="1" dirty="0"/>
              <a:t>PROPORTIONALITY</a:t>
            </a:r>
            <a:r>
              <a:rPr lang="en-US" sz="2800" b="1" dirty="0" smtClean="0"/>
              <a:t>!!</a:t>
            </a:r>
          </a:p>
          <a:p>
            <a:pPr>
              <a:spcBef>
                <a:spcPct val="20000"/>
              </a:spcBef>
            </a:pPr>
            <a:r>
              <a:rPr lang="en-US" sz="2800" b="1" dirty="0" smtClean="0"/>
              <a:t>                        costs	    benefits</a:t>
            </a:r>
          </a:p>
          <a:p>
            <a:pPr algn="ctr">
              <a:spcBef>
                <a:spcPct val="20000"/>
              </a:spcBef>
            </a:pPr>
            <a:endParaRPr lang="en-US" sz="2800" b="1" dirty="0" smtClean="0"/>
          </a:p>
          <a:p>
            <a:pPr algn="ctr">
              <a:spcBef>
                <a:spcPct val="20000"/>
              </a:spcBef>
            </a:pPr>
            <a:endParaRPr lang="en-US" sz="2800" b="1" dirty="0" smtClean="0"/>
          </a:p>
          <a:p>
            <a:pPr>
              <a:spcBef>
                <a:spcPct val="20000"/>
              </a:spcBef>
            </a:pPr>
            <a:endParaRPr lang="it-IT" altLang="it-IT" sz="2800" dirty="0">
              <a:solidFill>
                <a:srgbClr val="595959"/>
              </a:solidFill>
              <a:latin typeface="Trebuchet MS" charset="0"/>
            </a:endParaRPr>
          </a:p>
          <a:p>
            <a:pPr>
              <a:spcBef>
                <a:spcPct val="20000"/>
              </a:spcBef>
            </a:pPr>
            <a:endParaRPr lang="it-IT" altLang="it-IT" sz="2800" dirty="0">
              <a:solidFill>
                <a:srgbClr val="595959"/>
              </a:solidFill>
              <a:latin typeface="Trebuchet MS" charset="0"/>
            </a:endParaRPr>
          </a:p>
        </p:txBody>
      </p:sp>
      <p:sp>
        <p:nvSpPr>
          <p:cNvPr id="54275" name="Segnaposto piè di pagina 3"/>
          <p:cNvSpPr txBox="1">
            <a:spLocks/>
          </p:cNvSpPr>
          <p:nvPr/>
        </p:nvSpPr>
        <p:spPr bwMode="auto">
          <a:xfrm>
            <a:off x="1066800" y="626745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it-IT" altLang="it-IT" sz="1400" dirty="0">
                <a:solidFill>
                  <a:schemeClr val="bg1"/>
                </a:solidFill>
              </a:rPr>
              <a:t>Prof.ssa Diana-Urania GALETTA</a:t>
            </a: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sz="2800" b="1" dirty="0"/>
              <a:t>Balancing costs and benefits</a:t>
            </a:r>
            <a:endParaRPr lang="it-IT" altLang="it-IT" sz="2800" b="1" dirty="0">
              <a:solidFill>
                <a:srgbClr val="0C346B"/>
              </a:solidFill>
              <a:latin typeface="Trebuchet MS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657" y="4231835"/>
            <a:ext cx="2143125" cy="198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39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 txBox="1">
            <a:spLocks noChangeArrowheads="1"/>
          </p:cNvSpPr>
          <p:nvPr/>
        </p:nvSpPr>
        <p:spPr bwMode="auto">
          <a:xfrm>
            <a:off x="1031176" y="1484784"/>
            <a:ext cx="7501264" cy="400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Right to good administration and administrative transparency in the sense of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AutoNum type="arabicParenR"/>
            </a:pPr>
            <a:r>
              <a:rPr lang="en-US" altLang="it-IT" sz="2800" dirty="0">
                <a:latin typeface="Arial" panose="020B0604020202020204" pitchFamily="34" charset="0"/>
                <a:cs typeface="Arial" panose="020B0604020202020204" pitchFamily="34" charset="0"/>
              </a:rPr>
              <a:t>Possibility to allow broader participation</a:t>
            </a:r>
          </a:p>
          <a:p>
            <a:pPr marL="514350" indent="-514350">
              <a:spcBef>
                <a:spcPct val="20000"/>
              </a:spcBef>
              <a:buAutoNum type="arabicParenR"/>
            </a:pPr>
            <a:r>
              <a:rPr lang="en-US" sz="2800" dirty="0"/>
              <a:t>Possibility to enhance the role of the «responsible member of staff»</a:t>
            </a:r>
          </a:p>
          <a:p>
            <a:pPr marL="514350" indent="-514350">
              <a:spcBef>
                <a:spcPct val="20000"/>
              </a:spcBef>
              <a:buAutoNum type="arabicParenR"/>
            </a:pPr>
            <a:r>
              <a:rPr lang="en-US" altLang="it-IT" sz="2800" dirty="0">
                <a:latin typeface="Arial" panose="020B0604020202020204" pitchFamily="34" charset="0"/>
                <a:cs typeface="Arial" panose="020B0604020202020204" pitchFamily="34" charset="0"/>
              </a:rPr>
              <a:t>Easier access to documents concerning specific administrative procedures</a:t>
            </a:r>
          </a:p>
        </p:txBody>
      </p:sp>
      <p:sp>
        <p:nvSpPr>
          <p:cNvPr id="54275" name="Segnaposto piè di pagina 3"/>
          <p:cNvSpPr txBox="1">
            <a:spLocks/>
          </p:cNvSpPr>
          <p:nvPr/>
        </p:nvSpPr>
        <p:spPr bwMode="auto">
          <a:xfrm>
            <a:off x="1066800" y="626745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it-IT" altLang="it-IT" sz="1400" dirty="0">
                <a:solidFill>
                  <a:schemeClr val="bg1"/>
                </a:solidFill>
              </a:rPr>
              <a:t>Prof.ssa Diana-Urania GALETTA</a:t>
            </a: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GB" sz="2800" b="1" dirty="0"/>
          </a:p>
          <a:p>
            <a:pPr algn="ctr" eaLnBrk="1" hangingPunct="1"/>
            <a:r>
              <a:rPr lang="en-GB" sz="2800" b="1" dirty="0"/>
              <a:t>Technology   for  better service delivery? </a:t>
            </a:r>
          </a:p>
          <a:p>
            <a:pPr algn="ctr" eaLnBrk="1" hangingPunct="1"/>
            <a:r>
              <a:rPr lang="en-GB" sz="2800" b="1" dirty="0"/>
              <a:t>The transparency point of view</a:t>
            </a:r>
          </a:p>
          <a:p>
            <a:pPr eaLnBrk="1" hangingPunct="1"/>
            <a:endParaRPr lang="it-IT" altLang="it-IT" sz="2800" b="1" dirty="0">
              <a:solidFill>
                <a:srgbClr val="0C346B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975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zione_PPT">
  <a:themeElements>
    <a:clrScheme name="Presentazione vuo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zione vuota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Presentazione vuo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presentazione_PPT</Template>
  <TotalTime>150</TotalTime>
  <Words>352</Words>
  <Application>Microsoft Office PowerPoint</Application>
  <PresentationFormat>Presentazione su schermo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presentazione_PPT</vt:lpstr>
      <vt:lpstr>3</vt:lpstr>
      <vt:lpstr>Tema di Office</vt:lpstr>
      <vt:lpstr>The role of ICT in the public sector  by Prof Diana-Urania Galetta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Diana-Urania Galetta</dc:creator>
  <cp:lastModifiedBy>DUG</cp:lastModifiedBy>
  <cp:revision>41</cp:revision>
  <dcterms:created xsi:type="dcterms:W3CDTF">2016-11-17T15:35:39Z</dcterms:created>
  <dcterms:modified xsi:type="dcterms:W3CDTF">2016-11-18T15:53:06Z</dcterms:modified>
</cp:coreProperties>
</file>