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4"/>
  </p:normalViewPr>
  <p:slideViewPr>
    <p:cSldViewPr snapToGrid="0">
      <p:cViewPr>
        <p:scale>
          <a:sx n="114" d="100"/>
          <a:sy n="11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B549-0A8C-8398-5890-891C12977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E11D-F9A3-4154-5725-396A389C8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E0E8-75CA-AB6B-BE47-F9F81CEC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D23F-C2C6-9A65-839B-15B0C8DE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E678-925A-B117-4DB9-C9519F44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AD4-9A7C-216B-DA18-8138C64A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F882F-964F-CC66-2A3A-ED185C65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767-23F3-2FEA-EC30-F46EB59E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5741-70C7-40C7-255A-EE57A925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41E9-0A0D-CE6C-A118-030A001D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45DD8-9B73-A103-81C5-D1D6D0EA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53EB8-F276-A05A-4F30-39520B63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56E6-EBCB-2F41-BAD1-854EB62E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A8E3-FAC8-59E3-D185-A81C1ABB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CFEA-279D-DBBA-D642-F763215D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EE1C-CCA3-1F71-383B-F0E7EEE4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5D6D-E5D6-8C5A-5BF2-E69FFACD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D714-2214-EE4B-B797-246E738E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2D2-D52A-0A46-6BF5-3DEE9C6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FA29-79DE-AAEA-DD62-9B6F438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9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C0C-D1CB-2426-C06C-E5F51CDF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C60E-9ABC-3068-9844-33717E8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6A93-8FBA-40B4-2F4E-EFA8649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6F52-CFD7-92C7-2515-229E7515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A9E1-0001-E959-9290-6411F6A9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8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0AD-AFE0-D76A-A340-A0D5EBAA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0EF8-B629-9E11-84B8-F72D824E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EA573-0DD4-1AC0-02E5-F3D8B513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397B9-637F-DC70-DBB6-290D97A5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0BEC7-3DB9-FCD7-2640-0A878642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49A63-3E07-436C-8EF9-989BC015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6FAF-5887-FE06-5BCF-73C421E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71982-0EF1-6F02-4188-9ACA2A2E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24C93-6D86-1ACC-A6A5-C2FF9CEB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E16E-DEE5-0929-AB1D-C28AD5AF5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E5D8C-745A-D707-EB63-34618D66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218A7-D20E-EFAA-935A-5741F3BA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FB49-EFC4-10D8-8D8C-8D532C5E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2768E-A208-CB27-3454-28461528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8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F69-E6F7-8089-493B-FA58833A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9B42B-9A8B-2490-9050-07C0E0AE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1EF6A-2180-9FF4-0E58-50CECF57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F3D9F-381B-A593-24D8-1C484B72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B23B5-FFC0-254D-A147-39C937B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C62B-FFCD-5823-38E4-BF31E90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26B1-26AD-3089-AD3A-847D78D9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EB34-4F40-57D6-5FFA-1200CFC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7068-80B9-7874-B532-FAB9A5D6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6AFD9-667C-2EFD-04B9-17E7CEB8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4117-1B34-D6E5-F589-BB552DEB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54E9-9E7B-1B90-FEAD-B8268601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33AA2-411C-1214-0B35-84BF8508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FCF4-ADF3-6024-313B-8A8D3A4D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33118-D333-5C18-681D-15EF3156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D3B2-8D68-7E28-0C0C-3372D4E6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014E0-A6A4-A715-1E78-9C5A3BB7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C657D-E518-E8ED-A4A6-F328699C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6EE14-2F05-48C5-F06F-13552614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C1E79-3D97-E860-9EAC-2C6FE5C6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2AC64-3F80-6B02-FFCF-7E1D932D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0BDA-70C3-1A5D-09B6-F1FFCBEB1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C9A0-B843-004E-A6E3-EA91D9F9C143}" type="datetimeFigureOut"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12BC-93EB-67B7-4440-D0DFDF6AC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F8B0-EEC3-B7EB-2A09-F3DA4D4F5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69C7-F476-0549-A19E-BB2DA47510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user-person-generic-single-general-23874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freesvg.org/users19434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ED64-BF8E-1236-6A8B-251357B21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IPS Assistants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F2150-C047-E28D-3368-221075F87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 simple frontend to create AI Assistants </a:t>
            </a:r>
          </a:p>
          <a:p>
            <a:r>
              <a:rPr lang="en-US" sz="1800"/>
              <a:t>with your own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50022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0606-50FB-6960-F92E-0560BA8D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5460"/>
          </a:xfrm>
        </p:spPr>
        <p:txBody>
          <a:bodyPr>
            <a:normAutofit fontScale="90000"/>
          </a:bodyPr>
          <a:lstStyle/>
          <a:p>
            <a:r>
              <a:rPr lang="en-US" sz="320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2AC89-649D-6E29-89F6-5F789D4F503B}"/>
              </a:ext>
            </a:extLst>
          </p:cNvPr>
          <p:cNvSpPr txBox="1"/>
          <p:nvPr/>
        </p:nvSpPr>
        <p:spPr>
          <a:xfrm>
            <a:off x="838200" y="880946"/>
            <a:ext cx="1040222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Problem Statement</a:t>
            </a:r>
          </a:p>
          <a:p>
            <a:endParaRPr lang="en-US" sz="1600" b="1"/>
          </a:p>
          <a:p>
            <a:r>
              <a:rPr lang="en-US" sz="1400"/>
              <a:t>There are 65 technology standards and policies in Westpac IT, total over 1,000 pages. It is time consuming to go through the standards and policies for relevant information. </a:t>
            </a:r>
          </a:p>
          <a:p>
            <a:endParaRPr lang="en-US" sz="1600"/>
          </a:p>
          <a:p>
            <a:r>
              <a:rPr lang="en-US" sz="1600" b="1"/>
              <a:t>The Approach</a:t>
            </a:r>
          </a:p>
          <a:p>
            <a:endParaRPr lang="en-US" sz="1600" b="1"/>
          </a:p>
          <a:p>
            <a:r>
              <a:rPr lang="en-US" sz="1400"/>
              <a:t>Our approach is to create AI Assistant for our technology standards and policies to cover the following features:</a:t>
            </a:r>
          </a:p>
          <a:p>
            <a:pPr marL="342900" indent="-342900">
              <a:buAutoNum type="arabicParenR"/>
            </a:pPr>
            <a:r>
              <a:rPr lang="en-US" sz="1400"/>
              <a:t>To provide </a:t>
            </a:r>
            <a:r>
              <a:rPr lang="en-US" sz="1400" b="1">
                <a:highlight>
                  <a:srgbClr val="FFFF00"/>
                </a:highlight>
              </a:rPr>
              <a:t>chat</a:t>
            </a:r>
            <a:r>
              <a:rPr lang="en-US" sz="1400"/>
              <a:t> interface over our technology standards and policies;</a:t>
            </a:r>
          </a:p>
          <a:p>
            <a:pPr marL="342900" indent="-342900">
              <a:buAutoNum type="arabicParenR"/>
            </a:pPr>
            <a:r>
              <a:rPr lang="en-US" sz="1400"/>
              <a:t>To be able to provide </a:t>
            </a:r>
            <a:r>
              <a:rPr lang="en-US" sz="1400" b="1">
                <a:highlight>
                  <a:srgbClr val="FFFF00"/>
                </a:highlight>
              </a:rPr>
              <a:t>summary</a:t>
            </a:r>
            <a:r>
              <a:rPr lang="en-US" sz="1400"/>
              <a:t> of the above documents;</a:t>
            </a:r>
          </a:p>
          <a:p>
            <a:pPr marL="342900" indent="-342900">
              <a:buAutoNum type="arabicParenR"/>
            </a:pPr>
            <a:r>
              <a:rPr lang="en-US" sz="1400"/>
              <a:t>To be able to provide </a:t>
            </a:r>
            <a:r>
              <a:rPr lang="en-US" sz="1400" b="1">
                <a:highlight>
                  <a:srgbClr val="FFFF00"/>
                </a:highlight>
              </a:rPr>
              <a:t>mindmaps</a:t>
            </a:r>
            <a:r>
              <a:rPr lang="en-US" sz="1400"/>
              <a:t> of the above documents.</a:t>
            </a:r>
          </a:p>
          <a:p>
            <a:pPr marL="342900" indent="-342900">
              <a:buAutoNum type="arabicParenR"/>
            </a:pPr>
            <a:endParaRPr lang="en-US" sz="1600"/>
          </a:p>
          <a:p>
            <a:r>
              <a:rPr lang="en-US" sz="1600" b="1"/>
              <a:t>Guiding Principles</a:t>
            </a:r>
          </a:p>
          <a:p>
            <a:endParaRPr lang="en-US" sz="1600" b="1"/>
          </a:p>
          <a:p>
            <a:r>
              <a:rPr lang="en-US" sz="1400"/>
              <a:t>1) Fact based reasoning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/>
              <a:t>The Assistant should use the uploaded documents only.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/>
              <a:t>In there is not enough information to answer a question, the Assistant should not provide an answer.</a:t>
            </a:r>
          </a:p>
          <a:p>
            <a:r>
              <a:rPr lang="en-US" sz="1400"/>
              <a:t>2) Tracebility – Source should be quoted as part of the response for further investigation and validation.</a:t>
            </a:r>
          </a:p>
          <a:p>
            <a:r>
              <a:rPr lang="en-US" sz="1400"/>
              <a:t>3) Accuracy first</a:t>
            </a:r>
          </a:p>
          <a:p>
            <a:endParaRPr lang="en-US" sz="1600"/>
          </a:p>
          <a:p>
            <a:r>
              <a:rPr lang="en-US" sz="1600" b="1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not possible to guarantee that response from LLM does not contain hallucination or incorrect conclusion. If in doubt, please consult the original documents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255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B141E5-CD67-7FD0-122A-AEA5F007AD5D}"/>
              </a:ext>
            </a:extLst>
          </p:cNvPr>
          <p:cNvSpPr/>
          <p:nvPr/>
        </p:nvSpPr>
        <p:spPr>
          <a:xfrm>
            <a:off x="1694933" y="781941"/>
            <a:ext cx="5004492" cy="10777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4A3962-9FB8-411F-150A-4880757EFB5F}"/>
              </a:ext>
            </a:extLst>
          </p:cNvPr>
          <p:cNvSpPr txBox="1">
            <a:spLocks/>
          </p:cNvSpPr>
          <p:nvPr/>
        </p:nvSpPr>
        <p:spPr>
          <a:xfrm>
            <a:off x="427843" y="198094"/>
            <a:ext cx="5270430" cy="41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Proposed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852E3-3A21-A165-5616-37F94CD0419F}"/>
              </a:ext>
            </a:extLst>
          </p:cNvPr>
          <p:cNvSpPr/>
          <p:nvPr/>
        </p:nvSpPr>
        <p:spPr>
          <a:xfrm>
            <a:off x="1694933" y="2211368"/>
            <a:ext cx="5004492" cy="4460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83A54E-D061-2582-476B-9BF27EAF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70862" y="2545906"/>
            <a:ext cx="442146" cy="60774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B74F8-49AC-3455-4C50-8E334C826292}"/>
              </a:ext>
            </a:extLst>
          </p:cNvPr>
          <p:cNvCxnSpPr>
            <a:cxnSpLocks/>
          </p:cNvCxnSpPr>
          <p:nvPr/>
        </p:nvCxnSpPr>
        <p:spPr>
          <a:xfrm flipH="1">
            <a:off x="6529258" y="2905530"/>
            <a:ext cx="15029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530275D-1B22-F505-3D2C-F40C310EA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49037" y="2571737"/>
            <a:ext cx="1115197" cy="11151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F48F64-4A02-CBDB-5DAF-8F5E489AE8CD}"/>
              </a:ext>
            </a:extLst>
          </p:cNvPr>
          <p:cNvSpPr txBox="1"/>
          <p:nvPr/>
        </p:nvSpPr>
        <p:spPr>
          <a:xfrm>
            <a:off x="2015394" y="4085360"/>
            <a:ext cx="124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Assistant</a:t>
            </a: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F19B2D9B-31C5-91A9-6FCC-4765807899EC}"/>
              </a:ext>
            </a:extLst>
          </p:cNvPr>
          <p:cNvSpPr/>
          <p:nvPr/>
        </p:nvSpPr>
        <p:spPr>
          <a:xfrm>
            <a:off x="4749877" y="5891904"/>
            <a:ext cx="669073" cy="43633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Local DB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1B3C16-83E6-6BB0-1A32-35C6B58BCD36}"/>
              </a:ext>
            </a:extLst>
          </p:cNvPr>
          <p:cNvSpPr txBox="1"/>
          <p:nvPr/>
        </p:nvSpPr>
        <p:spPr>
          <a:xfrm>
            <a:off x="4201039" y="1908566"/>
            <a:ext cx="1129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2. Publish</a:t>
            </a:r>
          </a:p>
        </p:txBody>
      </p:sp>
      <p:sp>
        <p:nvSpPr>
          <p:cNvPr id="32" name="Multi-document 31">
            <a:extLst>
              <a:ext uri="{FF2B5EF4-FFF2-40B4-BE49-F238E27FC236}">
                <a16:creationId xmlns:a16="http://schemas.microsoft.com/office/drawing/2014/main" id="{C2B447B3-3512-3DB7-30B0-FC59FEA9F5C4}"/>
              </a:ext>
            </a:extLst>
          </p:cNvPr>
          <p:cNvSpPr/>
          <p:nvPr/>
        </p:nvSpPr>
        <p:spPr>
          <a:xfrm>
            <a:off x="6859957" y="3553167"/>
            <a:ext cx="886706" cy="63949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Our own documents</a:t>
            </a: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7B9400A8-0538-FF2C-961B-CB0B9F24E311}"/>
              </a:ext>
            </a:extLst>
          </p:cNvPr>
          <p:cNvSpPr/>
          <p:nvPr/>
        </p:nvSpPr>
        <p:spPr>
          <a:xfrm>
            <a:off x="7039758" y="3021257"/>
            <a:ext cx="580622" cy="41546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System Prompt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B4A1F-1C5A-BB1D-B8E1-9B1896B4C58B}"/>
              </a:ext>
            </a:extLst>
          </p:cNvPr>
          <p:cNvSpPr txBox="1"/>
          <p:nvPr/>
        </p:nvSpPr>
        <p:spPr>
          <a:xfrm>
            <a:off x="6699425" y="2466607"/>
            <a:ext cx="1129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1. Define and Upload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037C4-4FAC-BC5C-5B7A-6089411EC07C}"/>
              </a:ext>
            </a:extLst>
          </p:cNvPr>
          <p:cNvSpPr txBox="1"/>
          <p:nvPr/>
        </p:nvSpPr>
        <p:spPr>
          <a:xfrm>
            <a:off x="2140069" y="6420180"/>
            <a:ext cx="991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OBMR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47015A-352D-B18F-21EB-7E84771026DC}"/>
              </a:ext>
            </a:extLst>
          </p:cNvPr>
          <p:cNvSpPr txBox="1"/>
          <p:nvPr/>
        </p:nvSpPr>
        <p:spPr>
          <a:xfrm>
            <a:off x="1500391" y="1529424"/>
            <a:ext cx="123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Azure ELZ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22B72-B1A3-0BE4-038A-47F86EF6AC2D}"/>
              </a:ext>
            </a:extLst>
          </p:cNvPr>
          <p:cNvSpPr txBox="1"/>
          <p:nvPr/>
        </p:nvSpPr>
        <p:spPr>
          <a:xfrm>
            <a:off x="1857608" y="1906731"/>
            <a:ext cx="1129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3</a:t>
            </a:r>
            <a:r>
              <a:rPr lang="en-US" sz="1200">
                <a:solidFill>
                  <a:schemeClr val="tx1"/>
                </a:solidFill>
              </a:rPr>
              <a:t>. Consume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7B350D-DC36-8082-EAB1-05BFDADFE619}"/>
              </a:ext>
            </a:extLst>
          </p:cNvPr>
          <p:cNvSpPr/>
          <p:nvPr/>
        </p:nvSpPr>
        <p:spPr>
          <a:xfrm>
            <a:off x="1981539" y="2377648"/>
            <a:ext cx="4547719" cy="3162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2FA6C-8396-401C-34BE-527DB40B58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741" y="2517740"/>
            <a:ext cx="1247697" cy="154229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DC49E41-66E7-7523-407C-DCCDC8DDD58B}"/>
              </a:ext>
            </a:extLst>
          </p:cNvPr>
          <p:cNvGrpSpPr/>
          <p:nvPr/>
        </p:nvGrpSpPr>
        <p:grpSpPr>
          <a:xfrm>
            <a:off x="3801592" y="2517740"/>
            <a:ext cx="2632691" cy="3374164"/>
            <a:chOff x="3801592" y="2517740"/>
            <a:chExt cx="2632691" cy="337416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F4AD661-FED3-C6D1-B761-34D723A5ACBA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5084414" y="5349008"/>
              <a:ext cx="0" cy="5428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6A443-CFB9-6F7B-D425-B12F927B558A}"/>
                </a:ext>
              </a:extLst>
            </p:cNvPr>
            <p:cNvSpPr/>
            <p:nvPr/>
          </p:nvSpPr>
          <p:spPr>
            <a:xfrm>
              <a:off x="3801592" y="2517740"/>
              <a:ext cx="2632691" cy="28570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2A19D4-2EFF-003E-1CBC-3757ED4F8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5771" y="2587027"/>
              <a:ext cx="2404833" cy="146416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BF0EF9-F780-7BEA-AD93-665A1907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4452" y="4041882"/>
              <a:ext cx="2219924" cy="1307126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974FEEA-B028-43BF-9D72-FE6F4CC96EA9}"/>
              </a:ext>
            </a:extLst>
          </p:cNvPr>
          <p:cNvSpPr/>
          <p:nvPr/>
        </p:nvSpPr>
        <p:spPr>
          <a:xfrm>
            <a:off x="3131943" y="896603"/>
            <a:ext cx="2095584" cy="778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37DC2C-52B6-1CC1-CDF4-2ED248720FC0}"/>
              </a:ext>
            </a:extLst>
          </p:cNvPr>
          <p:cNvSpPr/>
          <p:nvPr/>
        </p:nvSpPr>
        <p:spPr>
          <a:xfrm>
            <a:off x="3644270" y="1139724"/>
            <a:ext cx="1486821" cy="4111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OpenAI Assistant API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75790E-1C20-B664-5718-B835112491FF}"/>
              </a:ext>
            </a:extLst>
          </p:cNvPr>
          <p:cNvSpPr txBox="1"/>
          <p:nvPr/>
        </p:nvSpPr>
        <p:spPr>
          <a:xfrm>
            <a:off x="3069809" y="826736"/>
            <a:ext cx="978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AI Services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657572-8ECD-44B9-0000-3B9E699C1FEF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4387680" y="1550857"/>
            <a:ext cx="1" cy="8958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6A8BEA1-6519-8D4E-5BFA-60E7174D4E7B}"/>
              </a:ext>
            </a:extLst>
          </p:cNvPr>
          <p:cNvCxnSpPr>
            <a:cxnSpLocks/>
            <a:stCxn id="2" idx="0"/>
            <a:endCxn id="39" idx="1"/>
          </p:cNvCxnSpPr>
          <p:nvPr/>
        </p:nvCxnSpPr>
        <p:spPr>
          <a:xfrm rot="5400000" flipH="1" flipV="1">
            <a:off x="2639206" y="1512676"/>
            <a:ext cx="1172449" cy="837680"/>
          </a:xfrm>
          <a:prstGeom prst="bentConnector2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3465BC-3627-7301-2202-7C146A53B36C}"/>
              </a:ext>
            </a:extLst>
          </p:cNvPr>
          <p:cNvSpPr txBox="1"/>
          <p:nvPr/>
        </p:nvSpPr>
        <p:spPr>
          <a:xfrm>
            <a:off x="1988629" y="5235710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Python/Flask/Jinja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17B001-894B-CDAF-2F36-E445783065DD}"/>
              </a:ext>
            </a:extLst>
          </p:cNvPr>
          <p:cNvCxnSpPr>
            <a:cxnSpLocks/>
          </p:cNvCxnSpPr>
          <p:nvPr/>
        </p:nvCxnSpPr>
        <p:spPr>
          <a:xfrm>
            <a:off x="1364234" y="3021257"/>
            <a:ext cx="8185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760BAC-32F0-5861-D614-7F0EED9F338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1364234" y="3288886"/>
            <a:ext cx="8185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4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224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IPS Assistants</vt:lpstr>
      <vt:lpstr>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KBots</dc:title>
  <dc:creator>eric chan</dc:creator>
  <cp:lastModifiedBy>eric chan</cp:lastModifiedBy>
  <cp:revision>8</cp:revision>
  <dcterms:created xsi:type="dcterms:W3CDTF">2024-08-14T00:24:42Z</dcterms:created>
  <dcterms:modified xsi:type="dcterms:W3CDTF">2024-08-14T01:48:46Z</dcterms:modified>
</cp:coreProperties>
</file>