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59" r:id="rId3"/>
    <p:sldId id="263" r:id="rId4"/>
    <p:sldId id="262" r:id="rId5"/>
    <p:sldId id="267" r:id="rId6"/>
    <p:sldId id="266" r:id="rId7"/>
    <p:sldId id="268" r:id="rId8"/>
    <p:sldId id="260" r:id="rId9"/>
    <p:sldId id="264" r:id="rId10"/>
    <p:sldId id="25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52BC3-0B39-4834-9035-9D98BE506818}" type="datetimeFigureOut">
              <a:rPr lang="en-US" smtClean="0"/>
              <a:t>7/22/2020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42316-DA6C-4AFC-B072-E0AB0E35F839}" type="slidenum">
              <a:rPr lang="en-US" smtClean="0"/>
              <a:t>‹#›</a:t>
            </a:fld>
            <a:endParaRPr lang="en-US"/>
          </a:p>
        </p:txBody>
      </p:sp>
    </p:spTree>
    <p:extLst>
      <p:ext uri="{BB962C8B-B14F-4D97-AF65-F5344CB8AC3E}">
        <p14:creationId xmlns:p14="http://schemas.microsoft.com/office/powerpoint/2010/main" val="83697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F2F7-86F5-459B-B972-7044026FA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D93EE4-6FAD-47DA-9840-48838985A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665CC5-8D11-455C-BEB1-8C038EB944EB}"/>
              </a:ext>
            </a:extLst>
          </p:cNvPr>
          <p:cNvSpPr>
            <a:spLocks noGrp="1"/>
          </p:cNvSpPr>
          <p:nvPr>
            <p:ph type="dt" sz="half" idx="10"/>
          </p:nvPr>
        </p:nvSpPr>
        <p:spPr/>
        <p:txBody>
          <a:bodyPr/>
          <a:lstStyle/>
          <a:p>
            <a:fld id="{FEDC3A36-78EB-471C-9D58-A7BF502FEA02}" type="datetime1">
              <a:rPr lang="en-US" smtClean="0"/>
              <a:t>7/22/2020</a:t>
            </a:fld>
            <a:endParaRPr lang="en-US"/>
          </a:p>
        </p:txBody>
      </p:sp>
      <p:sp>
        <p:nvSpPr>
          <p:cNvPr id="5" name="Footer Placeholder 4">
            <a:extLst>
              <a:ext uri="{FF2B5EF4-FFF2-40B4-BE49-F238E27FC236}">
                <a16:creationId xmlns:a16="http://schemas.microsoft.com/office/drawing/2014/main" id="{EF5E7FD2-3488-40BD-A377-B3DB8E505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79CC3-A47D-4B2B-9EF9-CC28BB0B2E58}"/>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2647636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791C-870F-4064-9333-EA7010099A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1DF5E-3710-4C1E-9679-38A9931F2C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99269-60B3-43EB-B11A-D966CD48BC31}"/>
              </a:ext>
            </a:extLst>
          </p:cNvPr>
          <p:cNvSpPr>
            <a:spLocks noGrp="1"/>
          </p:cNvSpPr>
          <p:nvPr>
            <p:ph type="dt" sz="half" idx="10"/>
          </p:nvPr>
        </p:nvSpPr>
        <p:spPr/>
        <p:txBody>
          <a:bodyPr/>
          <a:lstStyle/>
          <a:p>
            <a:fld id="{D3DE03D9-2A09-4115-A0A8-E67F50E48FA1}" type="datetime1">
              <a:rPr lang="en-US" smtClean="0"/>
              <a:t>7/22/2020</a:t>
            </a:fld>
            <a:endParaRPr lang="en-US"/>
          </a:p>
        </p:txBody>
      </p:sp>
      <p:sp>
        <p:nvSpPr>
          <p:cNvPr id="5" name="Footer Placeholder 4">
            <a:extLst>
              <a:ext uri="{FF2B5EF4-FFF2-40B4-BE49-F238E27FC236}">
                <a16:creationId xmlns:a16="http://schemas.microsoft.com/office/drawing/2014/main" id="{BAD002C8-1AF2-4F0D-B7F6-F427B6B4E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DAAB1-FF9B-4CE7-9DFB-3E2F25D3282B}"/>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282657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B3323-91C9-4855-9BC8-8C88599823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597A50-4880-4E9F-808B-706D0027E9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D0306-68CF-46B3-8342-BB92D805A89C}"/>
              </a:ext>
            </a:extLst>
          </p:cNvPr>
          <p:cNvSpPr>
            <a:spLocks noGrp="1"/>
          </p:cNvSpPr>
          <p:nvPr>
            <p:ph type="dt" sz="half" idx="10"/>
          </p:nvPr>
        </p:nvSpPr>
        <p:spPr/>
        <p:txBody>
          <a:bodyPr/>
          <a:lstStyle/>
          <a:p>
            <a:fld id="{6C97F93A-BEF8-44C3-BE72-BE3E4BE7F7EE}" type="datetime1">
              <a:rPr lang="en-US" smtClean="0"/>
              <a:t>7/22/2020</a:t>
            </a:fld>
            <a:endParaRPr lang="en-US"/>
          </a:p>
        </p:txBody>
      </p:sp>
      <p:sp>
        <p:nvSpPr>
          <p:cNvPr id="5" name="Footer Placeholder 4">
            <a:extLst>
              <a:ext uri="{FF2B5EF4-FFF2-40B4-BE49-F238E27FC236}">
                <a16:creationId xmlns:a16="http://schemas.microsoft.com/office/drawing/2014/main" id="{D1DD101D-787A-40B7-A8E4-37FEE78A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7CCC4-3FE0-4750-97A0-6822A08461B9}"/>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410859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7C70-EA86-4056-930B-4272A61D8F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B9F3A-95E5-4700-BA67-1AA2DF98BB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F118C-9477-4D00-82CA-0EA8BAE6D641}"/>
              </a:ext>
            </a:extLst>
          </p:cNvPr>
          <p:cNvSpPr>
            <a:spLocks noGrp="1"/>
          </p:cNvSpPr>
          <p:nvPr>
            <p:ph type="dt" sz="half" idx="10"/>
          </p:nvPr>
        </p:nvSpPr>
        <p:spPr/>
        <p:txBody>
          <a:bodyPr/>
          <a:lstStyle/>
          <a:p>
            <a:fld id="{98A11ADA-6FE5-49FF-A212-041AC5CDAD3B}" type="datetime1">
              <a:rPr lang="en-US" smtClean="0"/>
              <a:t>7/22/2020</a:t>
            </a:fld>
            <a:endParaRPr lang="en-US"/>
          </a:p>
        </p:txBody>
      </p:sp>
      <p:sp>
        <p:nvSpPr>
          <p:cNvPr id="5" name="Footer Placeholder 4">
            <a:extLst>
              <a:ext uri="{FF2B5EF4-FFF2-40B4-BE49-F238E27FC236}">
                <a16:creationId xmlns:a16="http://schemas.microsoft.com/office/drawing/2014/main" id="{87028E46-A987-49FF-AFEC-826425BEF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5FDF9-40F1-43BF-BA8F-3AF76BD14B10}"/>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332067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9743-D28A-437E-9E74-0EB354F27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E356B-04FA-451E-86A9-046358DF5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ECF47E-8D25-4638-B6ED-2457631C0E63}"/>
              </a:ext>
            </a:extLst>
          </p:cNvPr>
          <p:cNvSpPr>
            <a:spLocks noGrp="1"/>
          </p:cNvSpPr>
          <p:nvPr>
            <p:ph type="dt" sz="half" idx="10"/>
          </p:nvPr>
        </p:nvSpPr>
        <p:spPr/>
        <p:txBody>
          <a:bodyPr/>
          <a:lstStyle/>
          <a:p>
            <a:fld id="{0C391AFD-C1F9-46CD-B20B-3A1016ABDDE7}" type="datetime1">
              <a:rPr lang="en-US" smtClean="0"/>
              <a:t>7/22/2020</a:t>
            </a:fld>
            <a:endParaRPr lang="en-US"/>
          </a:p>
        </p:txBody>
      </p:sp>
      <p:sp>
        <p:nvSpPr>
          <p:cNvPr id="5" name="Footer Placeholder 4">
            <a:extLst>
              <a:ext uri="{FF2B5EF4-FFF2-40B4-BE49-F238E27FC236}">
                <a16:creationId xmlns:a16="http://schemas.microsoft.com/office/drawing/2014/main" id="{202C8FFD-29C7-444A-9182-AF1C5F36C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E3FB2-8163-4A3A-9A2E-52EA9B5D5AD9}"/>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64598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7E8E-00AB-4E40-B09D-92A9734C34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EF403-FCCF-4EA2-8C76-6555D4C182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AB5B43-3D1F-496E-942D-DC1A4B0359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CB2482-366E-445E-BCD3-EBD69DCB6482}"/>
              </a:ext>
            </a:extLst>
          </p:cNvPr>
          <p:cNvSpPr>
            <a:spLocks noGrp="1"/>
          </p:cNvSpPr>
          <p:nvPr>
            <p:ph type="dt" sz="half" idx="10"/>
          </p:nvPr>
        </p:nvSpPr>
        <p:spPr/>
        <p:txBody>
          <a:bodyPr/>
          <a:lstStyle/>
          <a:p>
            <a:fld id="{93FA44E3-E31A-4AE4-88F5-B9839C54CCCB}" type="datetime1">
              <a:rPr lang="en-US" smtClean="0"/>
              <a:t>7/22/2020</a:t>
            </a:fld>
            <a:endParaRPr lang="en-US"/>
          </a:p>
        </p:txBody>
      </p:sp>
      <p:sp>
        <p:nvSpPr>
          <p:cNvPr id="6" name="Footer Placeholder 5">
            <a:extLst>
              <a:ext uri="{FF2B5EF4-FFF2-40B4-BE49-F238E27FC236}">
                <a16:creationId xmlns:a16="http://schemas.microsoft.com/office/drawing/2014/main" id="{3C5E6EC4-917A-492D-8C6A-0624A68A6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256CC-2E98-4FC6-99FE-1972EF3100B6}"/>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13348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CF20-8E02-406B-831E-33B9DC01A5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9577A3-A7D3-426A-9FA2-F9C511A72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BB27DC-9611-4968-962A-2F811EC086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B86A85-7F20-4D04-8714-15240A135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6F1C28-7F8B-4A97-ACAA-C293A8ADCE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EE513-3106-464B-B998-C0C5183949C9}"/>
              </a:ext>
            </a:extLst>
          </p:cNvPr>
          <p:cNvSpPr>
            <a:spLocks noGrp="1"/>
          </p:cNvSpPr>
          <p:nvPr>
            <p:ph type="dt" sz="half" idx="10"/>
          </p:nvPr>
        </p:nvSpPr>
        <p:spPr/>
        <p:txBody>
          <a:bodyPr/>
          <a:lstStyle/>
          <a:p>
            <a:fld id="{8B54CB4A-465B-449C-A272-C1D3598F7292}" type="datetime1">
              <a:rPr lang="en-US" smtClean="0"/>
              <a:t>7/22/2020</a:t>
            </a:fld>
            <a:endParaRPr lang="en-US"/>
          </a:p>
        </p:txBody>
      </p:sp>
      <p:sp>
        <p:nvSpPr>
          <p:cNvPr id="8" name="Footer Placeholder 7">
            <a:extLst>
              <a:ext uri="{FF2B5EF4-FFF2-40B4-BE49-F238E27FC236}">
                <a16:creationId xmlns:a16="http://schemas.microsoft.com/office/drawing/2014/main" id="{A18976E3-9B1C-4D62-B863-71EE0D5C39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FDAF4-6AF9-46DF-AD78-C3A69819C1C9}"/>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1085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815E-D2EF-48E1-B306-F49DFF2BF9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52AB9F-B207-4FDF-A4F5-A6101371239D}"/>
              </a:ext>
            </a:extLst>
          </p:cNvPr>
          <p:cNvSpPr>
            <a:spLocks noGrp="1"/>
          </p:cNvSpPr>
          <p:nvPr>
            <p:ph type="dt" sz="half" idx="10"/>
          </p:nvPr>
        </p:nvSpPr>
        <p:spPr/>
        <p:txBody>
          <a:bodyPr/>
          <a:lstStyle/>
          <a:p>
            <a:fld id="{89370979-3558-4A9E-A605-9CD48FC39095}" type="datetime1">
              <a:rPr lang="en-US" smtClean="0"/>
              <a:t>7/22/2020</a:t>
            </a:fld>
            <a:endParaRPr lang="en-US"/>
          </a:p>
        </p:txBody>
      </p:sp>
      <p:sp>
        <p:nvSpPr>
          <p:cNvPr id="4" name="Footer Placeholder 3">
            <a:extLst>
              <a:ext uri="{FF2B5EF4-FFF2-40B4-BE49-F238E27FC236}">
                <a16:creationId xmlns:a16="http://schemas.microsoft.com/office/drawing/2014/main" id="{0C5E853C-9111-4B73-AF8F-40811341A4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40A55-F880-4F66-A8DF-319899D0C17E}"/>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407898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272BA-D1D6-4D6D-9848-1D8301D9E0EA}"/>
              </a:ext>
            </a:extLst>
          </p:cNvPr>
          <p:cNvSpPr>
            <a:spLocks noGrp="1"/>
          </p:cNvSpPr>
          <p:nvPr>
            <p:ph type="dt" sz="half" idx="10"/>
          </p:nvPr>
        </p:nvSpPr>
        <p:spPr/>
        <p:txBody>
          <a:bodyPr/>
          <a:lstStyle/>
          <a:p>
            <a:fld id="{7D6DBAFB-FF7D-482D-B6F3-93BFDD6E2140}" type="datetime1">
              <a:rPr lang="en-US" smtClean="0"/>
              <a:t>7/22/2020</a:t>
            </a:fld>
            <a:endParaRPr lang="en-US"/>
          </a:p>
        </p:txBody>
      </p:sp>
      <p:sp>
        <p:nvSpPr>
          <p:cNvPr id="3" name="Footer Placeholder 2">
            <a:extLst>
              <a:ext uri="{FF2B5EF4-FFF2-40B4-BE49-F238E27FC236}">
                <a16:creationId xmlns:a16="http://schemas.microsoft.com/office/drawing/2014/main" id="{5E62649A-6988-4B70-8007-5E880921D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511E64-B5A4-4863-A31A-F9B109F93EDB}"/>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4928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1E73-988F-43C7-8A02-F6FC38CAD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671067-7C27-4C54-AE52-DE69B69EB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6C631A-A1D6-4054-A929-04CA242B2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AB2543-E939-4EDB-9167-7CB65BF04307}"/>
              </a:ext>
            </a:extLst>
          </p:cNvPr>
          <p:cNvSpPr>
            <a:spLocks noGrp="1"/>
          </p:cNvSpPr>
          <p:nvPr>
            <p:ph type="dt" sz="half" idx="10"/>
          </p:nvPr>
        </p:nvSpPr>
        <p:spPr/>
        <p:txBody>
          <a:bodyPr/>
          <a:lstStyle/>
          <a:p>
            <a:fld id="{AA3ECACD-4AE1-49D3-B4C4-C124716D2AB6}" type="datetime1">
              <a:rPr lang="en-US" smtClean="0"/>
              <a:t>7/22/2020</a:t>
            </a:fld>
            <a:endParaRPr lang="en-US"/>
          </a:p>
        </p:txBody>
      </p:sp>
      <p:sp>
        <p:nvSpPr>
          <p:cNvPr id="6" name="Footer Placeholder 5">
            <a:extLst>
              <a:ext uri="{FF2B5EF4-FFF2-40B4-BE49-F238E27FC236}">
                <a16:creationId xmlns:a16="http://schemas.microsoft.com/office/drawing/2014/main" id="{AD31671F-B623-4349-BF43-41A75886C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6190A-CCAB-4CC1-A26C-86D4DCF75B52}"/>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8567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5E48-5C92-4749-9FFB-58420CC64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E41729-043D-4A25-817B-5E7CAFA67C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57167-420C-491D-B2C2-492556F0F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60A392-6E55-4E06-9C42-D9CB45D41A66}"/>
              </a:ext>
            </a:extLst>
          </p:cNvPr>
          <p:cNvSpPr>
            <a:spLocks noGrp="1"/>
          </p:cNvSpPr>
          <p:nvPr>
            <p:ph type="dt" sz="half" idx="10"/>
          </p:nvPr>
        </p:nvSpPr>
        <p:spPr/>
        <p:txBody>
          <a:bodyPr/>
          <a:lstStyle/>
          <a:p>
            <a:fld id="{55036589-0135-4AD0-86C3-E891CECE4B4D}" type="datetime1">
              <a:rPr lang="en-US" smtClean="0"/>
              <a:t>7/22/2020</a:t>
            </a:fld>
            <a:endParaRPr lang="en-US"/>
          </a:p>
        </p:txBody>
      </p:sp>
      <p:sp>
        <p:nvSpPr>
          <p:cNvPr id="6" name="Footer Placeholder 5">
            <a:extLst>
              <a:ext uri="{FF2B5EF4-FFF2-40B4-BE49-F238E27FC236}">
                <a16:creationId xmlns:a16="http://schemas.microsoft.com/office/drawing/2014/main" id="{6989B9CF-FA42-4C12-BEFE-635A4024D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F32B4-BEB2-4EF8-A16A-49C292B098AA}"/>
              </a:ext>
            </a:extLst>
          </p:cNvPr>
          <p:cNvSpPr>
            <a:spLocks noGrp="1"/>
          </p:cNvSpPr>
          <p:nvPr>
            <p:ph type="sldNum" sz="quarter" idx="12"/>
          </p:nvPr>
        </p:nvSpPr>
        <p:spPr/>
        <p:txBody>
          <a:bodyPr/>
          <a:lstStyle/>
          <a:p>
            <a:fld id="{62A868AF-D2BE-4D65-90CF-8BDE204FB1C1}" type="slidenum">
              <a:rPr lang="en-US" smtClean="0"/>
              <a:t>‹#›</a:t>
            </a:fld>
            <a:endParaRPr lang="en-US"/>
          </a:p>
        </p:txBody>
      </p:sp>
    </p:spTree>
    <p:extLst>
      <p:ext uri="{BB962C8B-B14F-4D97-AF65-F5344CB8AC3E}">
        <p14:creationId xmlns:p14="http://schemas.microsoft.com/office/powerpoint/2010/main" val="330171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DF6C4-FC0F-4F23-AB89-EE99AB68EC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DA4D1-DBBB-4B1C-B896-B26F38B5C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681BE-792E-4A20-B161-C243C90EF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A7E13-49E6-4DE9-888D-FA43D903B76D}" type="datetime1">
              <a:rPr lang="en-US" smtClean="0"/>
              <a:t>7/22/2020</a:t>
            </a:fld>
            <a:endParaRPr lang="en-US"/>
          </a:p>
        </p:txBody>
      </p:sp>
      <p:sp>
        <p:nvSpPr>
          <p:cNvPr id="5" name="Footer Placeholder 4">
            <a:extLst>
              <a:ext uri="{FF2B5EF4-FFF2-40B4-BE49-F238E27FC236}">
                <a16:creationId xmlns:a16="http://schemas.microsoft.com/office/drawing/2014/main" id="{AD5A716C-450D-4C43-B005-CB368B244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650E47-CE82-4353-A0E9-4F0634B0A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868AF-D2BE-4D65-90CF-8BDE204FB1C1}" type="slidenum">
              <a:rPr lang="en-US" smtClean="0"/>
              <a:t>‹#›</a:t>
            </a:fld>
            <a:endParaRPr lang="en-US"/>
          </a:p>
        </p:txBody>
      </p:sp>
    </p:spTree>
    <p:extLst>
      <p:ext uri="{BB962C8B-B14F-4D97-AF65-F5344CB8AC3E}">
        <p14:creationId xmlns:p14="http://schemas.microsoft.com/office/powerpoint/2010/main" val="151616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3543-F188-47B7-ADFE-332A0CA27A75}"/>
              </a:ext>
            </a:extLst>
          </p:cNvPr>
          <p:cNvSpPr>
            <a:spLocks noGrp="1"/>
          </p:cNvSpPr>
          <p:nvPr>
            <p:ph type="ctrTitle"/>
          </p:nvPr>
        </p:nvSpPr>
        <p:spPr>
          <a:xfrm>
            <a:off x="738231" y="1122362"/>
            <a:ext cx="4622333" cy="4229814"/>
          </a:xfrm>
          <a:solidFill>
            <a:schemeClr val="accent5">
              <a:lumMod val="20000"/>
              <a:lumOff val="80000"/>
            </a:schemeClr>
          </a:solidFill>
          <a:ln w="38100">
            <a:solidFill>
              <a:srgbClr val="002060"/>
            </a:solidFill>
          </a:ln>
        </p:spPr>
        <p:txBody>
          <a:bodyPr anchor="ctr"/>
          <a:lstStyle/>
          <a:p>
            <a:r>
              <a:rPr lang="en-US" dirty="0">
                <a:latin typeface="Franklin Gothic Book" panose="020B0503020102020204" pitchFamily="34" charset="0"/>
              </a:rPr>
              <a:t>HIV/AIDS Data Group Project</a:t>
            </a:r>
          </a:p>
        </p:txBody>
      </p:sp>
      <p:sp>
        <p:nvSpPr>
          <p:cNvPr id="3" name="Subtitle 2">
            <a:extLst>
              <a:ext uri="{FF2B5EF4-FFF2-40B4-BE49-F238E27FC236}">
                <a16:creationId xmlns:a16="http://schemas.microsoft.com/office/drawing/2014/main" id="{A570B627-64CD-40EF-8C03-B436568B5305}"/>
              </a:ext>
            </a:extLst>
          </p:cNvPr>
          <p:cNvSpPr>
            <a:spLocks noGrp="1"/>
          </p:cNvSpPr>
          <p:nvPr>
            <p:ph type="subTitle" idx="1"/>
          </p:nvPr>
        </p:nvSpPr>
        <p:spPr>
          <a:xfrm>
            <a:off x="5607602" y="3237269"/>
            <a:ext cx="5746198" cy="1875801"/>
          </a:xfrm>
        </p:spPr>
        <p:txBody>
          <a:bodyPr/>
          <a:lstStyle/>
          <a:p>
            <a:r>
              <a:rPr lang="en-US" b="1" dirty="0">
                <a:latin typeface="Franklin Gothic Book" panose="020B0503020102020204" pitchFamily="34" charset="0"/>
              </a:rPr>
              <a:t>DOHMH HIV/AIDS Report Proposal</a:t>
            </a:r>
          </a:p>
          <a:p>
            <a:r>
              <a:rPr lang="en-US" sz="1050" dirty="0">
                <a:latin typeface="Franklin Gothic Book" panose="020B0503020102020204" pitchFamily="34" charset="0"/>
              </a:rPr>
              <a:t>Data reported to the HIV Epidemiology and Field Services Program by June 30, 2016. </a:t>
            </a:r>
          </a:p>
          <a:p>
            <a:r>
              <a:rPr lang="en-US" sz="1050" dirty="0">
                <a:latin typeface="Franklin Gothic Book" panose="020B0503020102020204" pitchFamily="34" charset="0"/>
              </a:rPr>
              <a:t>All data shown are for people ages 13 and older. </a:t>
            </a:r>
          </a:p>
          <a:p>
            <a:r>
              <a:rPr lang="en-US" sz="1050" dirty="0">
                <a:latin typeface="Franklin Gothic Book" panose="020B0503020102020204" pitchFamily="34" charset="0"/>
              </a:rPr>
              <a:t>Borough-wide and citywide totals may include cases assigned to a borough with an unknown UHF or assigned to NYC with an unknown borough, respectively. Therefore, UHF totals may not sum to borough totals and borough totals may not sum to citywide totals.</a:t>
            </a:r>
          </a:p>
        </p:txBody>
      </p:sp>
      <p:sp>
        <p:nvSpPr>
          <p:cNvPr id="4" name="Subtitle 2">
            <a:extLst>
              <a:ext uri="{FF2B5EF4-FFF2-40B4-BE49-F238E27FC236}">
                <a16:creationId xmlns:a16="http://schemas.microsoft.com/office/drawing/2014/main" id="{4177DA37-08D1-48B9-A812-1D438B353CFA}"/>
              </a:ext>
            </a:extLst>
          </p:cNvPr>
          <p:cNvSpPr txBox="1">
            <a:spLocks/>
          </p:cNvSpPr>
          <p:nvPr/>
        </p:nvSpPr>
        <p:spPr>
          <a:xfrm>
            <a:off x="8398558" y="1122362"/>
            <a:ext cx="1948442" cy="1673775"/>
          </a:xfrm>
          <a:prstGeom prst="rect">
            <a:avLst/>
          </a:prstGeom>
          <a:solidFill>
            <a:schemeClr val="accent4">
              <a:lumMod val="20000"/>
              <a:lumOff val="80000"/>
            </a:schemeClr>
          </a:solidFill>
          <a:ln>
            <a:solidFill>
              <a:schemeClr val="tx1"/>
            </a:solidFill>
            <a:prstDash val="lgDashDotDot"/>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200" dirty="0">
                <a:latin typeface="Franklin Gothic Book" panose="020B0503020102020204" pitchFamily="34" charset="0"/>
              </a:rPr>
              <a:t>Team</a:t>
            </a:r>
          </a:p>
          <a:p>
            <a:pPr>
              <a:lnSpc>
                <a:spcPct val="100000"/>
              </a:lnSpc>
            </a:pPr>
            <a:r>
              <a:rPr lang="en-US" sz="1200" b="1" dirty="0">
                <a:latin typeface="Franklin Gothic Book" panose="020B0503020102020204" pitchFamily="34" charset="0"/>
              </a:rPr>
              <a:t>Sujata </a:t>
            </a:r>
          </a:p>
          <a:p>
            <a:pPr>
              <a:lnSpc>
                <a:spcPct val="100000"/>
              </a:lnSpc>
            </a:pPr>
            <a:r>
              <a:rPr lang="en-US" sz="1200" b="1" dirty="0">
                <a:latin typeface="Franklin Gothic Book" panose="020B0503020102020204" pitchFamily="34" charset="0"/>
              </a:rPr>
              <a:t>Emmanuel </a:t>
            </a:r>
          </a:p>
          <a:p>
            <a:pPr>
              <a:lnSpc>
                <a:spcPct val="100000"/>
              </a:lnSpc>
            </a:pPr>
            <a:r>
              <a:rPr lang="en-US" sz="1200" b="1" dirty="0">
                <a:latin typeface="Franklin Gothic Book" panose="020B0503020102020204" pitchFamily="34" charset="0"/>
              </a:rPr>
              <a:t>Duke </a:t>
            </a:r>
          </a:p>
          <a:p>
            <a:pPr>
              <a:lnSpc>
                <a:spcPct val="100000"/>
              </a:lnSpc>
            </a:pPr>
            <a:r>
              <a:rPr lang="en-US" sz="1200" b="1" dirty="0">
                <a:latin typeface="Franklin Gothic Book" panose="020B0503020102020204" pitchFamily="34" charset="0"/>
              </a:rPr>
              <a:t>Manpreet</a:t>
            </a:r>
          </a:p>
        </p:txBody>
      </p:sp>
      <p:sp>
        <p:nvSpPr>
          <p:cNvPr id="5" name="Subtitle 2">
            <a:extLst>
              <a:ext uri="{FF2B5EF4-FFF2-40B4-BE49-F238E27FC236}">
                <a16:creationId xmlns:a16="http://schemas.microsoft.com/office/drawing/2014/main" id="{D09AE41F-27DE-4CEC-A520-B50D78E9A23E}"/>
              </a:ext>
            </a:extLst>
          </p:cNvPr>
          <p:cNvSpPr txBox="1">
            <a:spLocks/>
          </p:cNvSpPr>
          <p:nvPr/>
        </p:nvSpPr>
        <p:spPr>
          <a:xfrm>
            <a:off x="6096000" y="1122362"/>
            <a:ext cx="1948442" cy="1673775"/>
          </a:xfrm>
          <a:prstGeom prst="rect">
            <a:avLst/>
          </a:prstGeom>
          <a:solidFill>
            <a:schemeClr val="accent6">
              <a:lumMod val="20000"/>
              <a:lumOff val="80000"/>
            </a:schemeClr>
          </a:solidFill>
          <a:ln>
            <a:solidFill>
              <a:schemeClr val="tx1"/>
            </a:solidFill>
            <a:prstDash val="lgDashDotDot"/>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200" b="1" dirty="0">
                <a:latin typeface="Franklin Gothic Book" panose="020B0503020102020204" pitchFamily="34" charset="0"/>
              </a:rPr>
              <a:t>Review of Python Data Wrangling, Data Insights and Analysis</a:t>
            </a:r>
          </a:p>
          <a:p>
            <a:pPr>
              <a:lnSpc>
                <a:spcPct val="100000"/>
              </a:lnSpc>
            </a:pPr>
            <a:r>
              <a:rPr lang="en-US" sz="1200" dirty="0">
                <a:latin typeface="Franklin Gothic Book" panose="020B0503020102020204" pitchFamily="34" charset="0"/>
              </a:rPr>
              <a:t>Duration: 10 mins</a:t>
            </a:r>
          </a:p>
        </p:txBody>
      </p:sp>
      <p:sp>
        <p:nvSpPr>
          <p:cNvPr id="6" name="Slide Number Placeholder 5">
            <a:extLst>
              <a:ext uri="{FF2B5EF4-FFF2-40B4-BE49-F238E27FC236}">
                <a16:creationId xmlns:a16="http://schemas.microsoft.com/office/drawing/2014/main" id="{F56F03DC-93D8-416E-AD67-BC44536EB9A2}"/>
              </a:ext>
            </a:extLst>
          </p:cNvPr>
          <p:cNvSpPr>
            <a:spLocks noGrp="1"/>
          </p:cNvSpPr>
          <p:nvPr>
            <p:ph type="sldNum" sz="quarter" idx="12"/>
          </p:nvPr>
        </p:nvSpPr>
        <p:spPr/>
        <p:txBody>
          <a:bodyPr/>
          <a:lstStyle/>
          <a:p>
            <a:fld id="{62A868AF-D2BE-4D65-90CF-8BDE204FB1C1}" type="slidenum">
              <a:rPr lang="en-US" smtClean="0"/>
              <a:t>1</a:t>
            </a:fld>
            <a:endParaRPr lang="en-US"/>
          </a:p>
        </p:txBody>
      </p:sp>
    </p:spTree>
    <p:extLst>
      <p:ext uri="{BB962C8B-B14F-4D97-AF65-F5344CB8AC3E}">
        <p14:creationId xmlns:p14="http://schemas.microsoft.com/office/powerpoint/2010/main" val="196029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B445250-BB57-44A8-B5F7-FE998831D84A}"/>
              </a:ext>
            </a:extLst>
          </p:cNvPr>
          <p:cNvPicPr>
            <a:picLocks noGrp="1" noChangeAspect="1"/>
          </p:cNvPicPr>
          <p:nvPr>
            <p:ph sz="half" idx="2"/>
          </p:nvPr>
        </p:nvPicPr>
        <p:blipFill>
          <a:blip r:embed="rId2"/>
          <a:stretch>
            <a:fillRect/>
          </a:stretch>
        </p:blipFill>
        <p:spPr>
          <a:xfrm>
            <a:off x="8054836" y="2069502"/>
            <a:ext cx="3217340" cy="2264054"/>
          </a:xfrm>
          <a:prstGeom prst="rect">
            <a:avLst/>
          </a:prstGeom>
        </p:spPr>
      </p:pic>
      <p:pic>
        <p:nvPicPr>
          <p:cNvPr id="9" name="Picture 8">
            <a:extLst>
              <a:ext uri="{FF2B5EF4-FFF2-40B4-BE49-F238E27FC236}">
                <a16:creationId xmlns:a16="http://schemas.microsoft.com/office/drawing/2014/main" id="{8624571A-4561-405C-AD34-0211A925D1BB}"/>
              </a:ext>
            </a:extLst>
          </p:cNvPr>
          <p:cNvPicPr>
            <a:picLocks noChangeAspect="1"/>
          </p:cNvPicPr>
          <p:nvPr/>
        </p:nvPicPr>
        <p:blipFill>
          <a:blip r:embed="rId3"/>
          <a:stretch>
            <a:fillRect/>
          </a:stretch>
        </p:blipFill>
        <p:spPr>
          <a:xfrm>
            <a:off x="4576882" y="1878104"/>
            <a:ext cx="2681218" cy="2638882"/>
          </a:xfrm>
          <a:prstGeom prst="rect">
            <a:avLst/>
          </a:prstGeom>
        </p:spPr>
      </p:pic>
      <p:sp>
        <p:nvSpPr>
          <p:cNvPr id="2" name="Title 1">
            <a:extLst>
              <a:ext uri="{FF2B5EF4-FFF2-40B4-BE49-F238E27FC236}">
                <a16:creationId xmlns:a16="http://schemas.microsoft.com/office/drawing/2014/main" id="{D56B94D3-2834-4D8B-B1CA-226D5CBE1237}"/>
              </a:ext>
            </a:extLst>
          </p:cNvPr>
          <p:cNvSpPr>
            <a:spLocks noGrp="1"/>
          </p:cNvSpPr>
          <p:nvPr>
            <p:ph type="title"/>
          </p:nvPr>
        </p:nvSpPr>
        <p:spPr>
          <a:solidFill>
            <a:schemeClr val="accent4">
              <a:lumMod val="20000"/>
              <a:lumOff val="80000"/>
            </a:schemeClr>
          </a:solidFill>
          <a:ln w="3175">
            <a:solidFill>
              <a:schemeClr val="tx1"/>
            </a:solidFill>
          </a:ln>
        </p:spPr>
        <p:txBody>
          <a:bodyPr/>
          <a:lstStyle/>
          <a:p>
            <a:pPr algn="ctr"/>
            <a:r>
              <a:rPr lang="en-US" b="1" dirty="0">
                <a:latin typeface="Franklin Gothic Book" panose="020B0503020102020204" pitchFamily="34" charset="0"/>
              </a:rPr>
              <a:t>Age Analysis </a:t>
            </a:r>
            <a:r>
              <a:rPr lang="en-US" dirty="0">
                <a:latin typeface="Franklin Gothic Book" panose="020B0503020102020204" pitchFamily="34" charset="0"/>
              </a:rPr>
              <a:t>|</a:t>
            </a:r>
            <a:r>
              <a:rPr lang="en-US" b="1" dirty="0">
                <a:solidFill>
                  <a:schemeClr val="tx2"/>
                </a:solidFill>
                <a:latin typeface="Franklin Gothic Book" panose="020B0503020102020204" pitchFamily="34" charset="0"/>
              </a:rPr>
              <a:t>Manpreet</a:t>
            </a:r>
          </a:p>
        </p:txBody>
      </p:sp>
      <p:pic>
        <p:nvPicPr>
          <p:cNvPr id="5" name="Content Placeholder 4">
            <a:extLst>
              <a:ext uri="{FF2B5EF4-FFF2-40B4-BE49-F238E27FC236}">
                <a16:creationId xmlns:a16="http://schemas.microsoft.com/office/drawing/2014/main" id="{49A48AFD-78AB-44EB-A2CD-68310603621D}"/>
              </a:ext>
            </a:extLst>
          </p:cNvPr>
          <p:cNvPicPr>
            <a:picLocks noGrp="1" noChangeAspect="1"/>
          </p:cNvPicPr>
          <p:nvPr>
            <p:ph sz="half" idx="1"/>
          </p:nvPr>
        </p:nvPicPr>
        <p:blipFill>
          <a:blip r:embed="rId4"/>
          <a:stretch>
            <a:fillRect/>
          </a:stretch>
        </p:blipFill>
        <p:spPr>
          <a:xfrm>
            <a:off x="494252" y="1878104"/>
            <a:ext cx="3677398" cy="2486128"/>
          </a:xfrm>
          <a:prstGeom prst="rect">
            <a:avLst/>
          </a:prstGeom>
        </p:spPr>
      </p:pic>
      <p:sp>
        <p:nvSpPr>
          <p:cNvPr id="7" name="TextBox 6">
            <a:extLst>
              <a:ext uri="{FF2B5EF4-FFF2-40B4-BE49-F238E27FC236}">
                <a16:creationId xmlns:a16="http://schemas.microsoft.com/office/drawing/2014/main" id="{6BBADB6F-9CD0-4CF8-A77B-3ED5E2E2A351}"/>
              </a:ext>
            </a:extLst>
          </p:cNvPr>
          <p:cNvSpPr txBox="1"/>
          <p:nvPr/>
        </p:nvSpPr>
        <p:spPr>
          <a:xfrm>
            <a:off x="961001" y="4723856"/>
            <a:ext cx="2576119" cy="954107"/>
          </a:xfrm>
          <a:prstGeom prst="rect">
            <a:avLst/>
          </a:prstGeom>
          <a:solidFill>
            <a:schemeClr val="accent4">
              <a:lumMod val="20000"/>
              <a:lumOff val="80000"/>
            </a:schemeClr>
          </a:solidFill>
          <a:ln>
            <a:solidFill>
              <a:schemeClr val="tx1"/>
            </a:solidFill>
            <a:prstDash val="dash"/>
          </a:ln>
        </p:spPr>
        <p:txBody>
          <a:bodyPr wrap="square" rtlCol="0">
            <a:spAutoFit/>
          </a:bodyPr>
          <a:lstStyle/>
          <a:p>
            <a:pPr algn="ctr"/>
            <a:r>
              <a:rPr lang="en-US" sz="1400" dirty="0">
                <a:latin typeface="Franklin Gothic Book" panose="020B0503020102020204" pitchFamily="34" charset="0"/>
              </a:rPr>
              <a:t>The hardest hit age and gender group were males in their 20-29 years of age, followed by older men.</a:t>
            </a:r>
          </a:p>
        </p:txBody>
      </p:sp>
      <p:sp>
        <p:nvSpPr>
          <p:cNvPr id="8" name="TextBox 7">
            <a:extLst>
              <a:ext uri="{FF2B5EF4-FFF2-40B4-BE49-F238E27FC236}">
                <a16:creationId xmlns:a16="http://schemas.microsoft.com/office/drawing/2014/main" id="{FD041846-5180-4A7A-8756-A362CCE347C8}"/>
              </a:ext>
            </a:extLst>
          </p:cNvPr>
          <p:cNvSpPr txBox="1"/>
          <p:nvPr/>
        </p:nvSpPr>
        <p:spPr>
          <a:xfrm>
            <a:off x="8333763" y="4704402"/>
            <a:ext cx="3120705" cy="738664"/>
          </a:xfrm>
          <a:prstGeom prst="rect">
            <a:avLst/>
          </a:prstGeom>
          <a:solidFill>
            <a:schemeClr val="accent4">
              <a:lumMod val="20000"/>
              <a:lumOff val="80000"/>
            </a:schemeClr>
          </a:solidFill>
          <a:ln>
            <a:solidFill>
              <a:schemeClr val="tx1"/>
            </a:solidFill>
            <a:prstDash val="dash"/>
          </a:ln>
        </p:spPr>
        <p:txBody>
          <a:bodyPr wrap="square" rtlCol="0">
            <a:spAutoFit/>
          </a:bodyPr>
          <a:lstStyle>
            <a:defPPr>
              <a:defRPr lang="en-US"/>
            </a:defPPr>
            <a:lvl1pPr algn="ctr">
              <a:defRPr sz="1400">
                <a:latin typeface="Franklin Gothic Book" panose="020B0503020102020204" pitchFamily="34" charset="0"/>
              </a:defRPr>
            </a:lvl1pPr>
          </a:lstStyle>
          <a:p>
            <a:r>
              <a:rPr lang="en-US" dirty="0"/>
              <a:t>2011 had the most HIV Diagnoses and it continued to drop each year afterwards.</a:t>
            </a:r>
          </a:p>
        </p:txBody>
      </p:sp>
      <p:sp>
        <p:nvSpPr>
          <p:cNvPr id="10" name="TextBox 9">
            <a:extLst>
              <a:ext uri="{FF2B5EF4-FFF2-40B4-BE49-F238E27FC236}">
                <a16:creationId xmlns:a16="http://schemas.microsoft.com/office/drawing/2014/main" id="{9B1A3762-1D13-4A14-9843-FE03E3F181A7}"/>
              </a:ext>
            </a:extLst>
          </p:cNvPr>
          <p:cNvSpPr txBox="1"/>
          <p:nvPr/>
        </p:nvSpPr>
        <p:spPr>
          <a:xfrm>
            <a:off x="4576882" y="4704402"/>
            <a:ext cx="3120705" cy="1418026"/>
          </a:xfrm>
          <a:prstGeom prst="rect">
            <a:avLst/>
          </a:prstGeom>
          <a:solidFill>
            <a:schemeClr val="accent4">
              <a:lumMod val="20000"/>
              <a:lumOff val="80000"/>
            </a:schemeClr>
          </a:solidFill>
          <a:ln>
            <a:solidFill>
              <a:schemeClr val="tx1"/>
            </a:solidFill>
            <a:prstDash val="dash"/>
          </a:ln>
        </p:spPr>
        <p:txBody>
          <a:bodyPr wrap="square" rtlCol="0">
            <a:spAutoFit/>
          </a:bodyPr>
          <a:lstStyle>
            <a:defPPr>
              <a:defRPr lang="en-US"/>
            </a:defPPr>
            <a:lvl1pPr algn="ctr">
              <a:defRPr sz="1400">
                <a:latin typeface="Franklin Gothic Book" panose="020B0503020102020204" pitchFamily="34" charset="0"/>
              </a:defRPr>
            </a:lvl1pPr>
          </a:lstStyle>
          <a:p>
            <a:r>
              <a:rPr lang="en-US" dirty="0"/>
              <a:t>There’s an inverse relationship between the above graph with this one – showing that younger subjects with HIV Diagnoses were least likely to be linked to care within the first three months.</a:t>
            </a:r>
          </a:p>
        </p:txBody>
      </p:sp>
      <p:sp>
        <p:nvSpPr>
          <p:cNvPr id="11" name="Slide Number Placeholder 10">
            <a:extLst>
              <a:ext uri="{FF2B5EF4-FFF2-40B4-BE49-F238E27FC236}">
                <a16:creationId xmlns:a16="http://schemas.microsoft.com/office/drawing/2014/main" id="{9F0CE651-6275-4C24-8823-583858768108}"/>
              </a:ext>
            </a:extLst>
          </p:cNvPr>
          <p:cNvSpPr>
            <a:spLocks noGrp="1"/>
          </p:cNvSpPr>
          <p:nvPr>
            <p:ph type="sldNum" sz="quarter" idx="12"/>
          </p:nvPr>
        </p:nvSpPr>
        <p:spPr/>
        <p:txBody>
          <a:bodyPr/>
          <a:lstStyle/>
          <a:p>
            <a:fld id="{62A868AF-D2BE-4D65-90CF-8BDE204FB1C1}" type="slidenum">
              <a:rPr lang="en-US" smtClean="0"/>
              <a:t>10</a:t>
            </a:fld>
            <a:endParaRPr lang="en-US"/>
          </a:p>
        </p:txBody>
      </p:sp>
      <p:sp>
        <p:nvSpPr>
          <p:cNvPr id="12" name="TextBox 11">
            <a:extLst>
              <a:ext uri="{FF2B5EF4-FFF2-40B4-BE49-F238E27FC236}">
                <a16:creationId xmlns:a16="http://schemas.microsoft.com/office/drawing/2014/main" id="{74E74212-5221-44C5-B964-31FEDB1B6486}"/>
              </a:ext>
            </a:extLst>
          </p:cNvPr>
          <p:cNvSpPr txBox="1"/>
          <p:nvPr/>
        </p:nvSpPr>
        <p:spPr>
          <a:xfrm>
            <a:off x="494252" y="4333556"/>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spTree>
    <p:extLst>
      <p:ext uri="{BB962C8B-B14F-4D97-AF65-F5344CB8AC3E}">
        <p14:creationId xmlns:p14="http://schemas.microsoft.com/office/powerpoint/2010/main" val="278045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2CC-7923-45DB-AC12-AAF912A3249C}"/>
              </a:ext>
            </a:extLst>
          </p:cNvPr>
          <p:cNvSpPr>
            <a:spLocks noGrp="1"/>
          </p:cNvSpPr>
          <p:nvPr>
            <p:ph type="title"/>
          </p:nvPr>
        </p:nvSpPr>
        <p:spPr/>
        <p:txBody>
          <a:bodyPr/>
          <a:lstStyle/>
          <a:p>
            <a:pPr algn="ctr"/>
            <a:r>
              <a:rPr lang="en-US" b="1" dirty="0">
                <a:latin typeface="Franklin Gothic Book" panose="020B0503020102020204" pitchFamily="34" charset="0"/>
              </a:rPr>
              <a:t>Data Conclusions</a:t>
            </a:r>
          </a:p>
        </p:txBody>
      </p:sp>
      <p:sp>
        <p:nvSpPr>
          <p:cNvPr id="4" name="Content Placeholder 3">
            <a:extLst>
              <a:ext uri="{FF2B5EF4-FFF2-40B4-BE49-F238E27FC236}">
                <a16:creationId xmlns:a16="http://schemas.microsoft.com/office/drawing/2014/main" id="{06CAB191-7272-4A2F-AFF9-397BE3162AC8}"/>
              </a:ext>
            </a:extLst>
          </p:cNvPr>
          <p:cNvSpPr>
            <a:spLocks noGrp="1"/>
          </p:cNvSpPr>
          <p:nvPr>
            <p:ph sz="half" idx="2"/>
          </p:nvPr>
        </p:nvSpPr>
        <p:spPr/>
        <p:txBody>
          <a:bodyPr>
            <a:normAutofit/>
          </a:bodyPr>
          <a:lstStyle/>
          <a:p>
            <a:pPr marL="0" indent="0" algn="ctr">
              <a:buNone/>
            </a:pPr>
            <a:endParaRPr lang="en-US" sz="1800" dirty="0">
              <a:latin typeface="Franklin Gothic Book" panose="020B0503020102020204" pitchFamily="34" charset="0"/>
            </a:endParaRPr>
          </a:p>
          <a:p>
            <a:pPr algn="ctr"/>
            <a:endParaRPr lang="en-US" sz="1800" dirty="0">
              <a:latin typeface="Franklin Gothic Book" panose="020B0503020102020204" pitchFamily="34" charset="0"/>
            </a:endParaRPr>
          </a:p>
          <a:p>
            <a:pPr marL="0" indent="0" algn="ctr">
              <a:buNone/>
            </a:pPr>
            <a:endParaRPr lang="en-US" sz="1800" dirty="0">
              <a:latin typeface="Franklin Gothic Book" panose="020B0503020102020204" pitchFamily="34" charset="0"/>
            </a:endParaRPr>
          </a:p>
        </p:txBody>
      </p:sp>
      <p:sp>
        <p:nvSpPr>
          <p:cNvPr id="5" name="Slide Number Placeholder 4">
            <a:extLst>
              <a:ext uri="{FF2B5EF4-FFF2-40B4-BE49-F238E27FC236}">
                <a16:creationId xmlns:a16="http://schemas.microsoft.com/office/drawing/2014/main" id="{4B58BFB3-5D37-4E20-9048-F30E08DE12D5}"/>
              </a:ext>
            </a:extLst>
          </p:cNvPr>
          <p:cNvSpPr>
            <a:spLocks noGrp="1"/>
          </p:cNvSpPr>
          <p:nvPr>
            <p:ph type="sldNum" sz="quarter" idx="12"/>
          </p:nvPr>
        </p:nvSpPr>
        <p:spPr/>
        <p:txBody>
          <a:bodyPr/>
          <a:lstStyle/>
          <a:p>
            <a:fld id="{62A868AF-D2BE-4D65-90CF-8BDE204FB1C1}" type="slidenum">
              <a:rPr lang="en-US" smtClean="0"/>
              <a:t>11</a:t>
            </a:fld>
            <a:endParaRPr lang="en-US"/>
          </a:p>
        </p:txBody>
      </p:sp>
      <p:sp>
        <p:nvSpPr>
          <p:cNvPr id="13" name="Content Placeholder 3">
            <a:extLst>
              <a:ext uri="{FF2B5EF4-FFF2-40B4-BE49-F238E27FC236}">
                <a16:creationId xmlns:a16="http://schemas.microsoft.com/office/drawing/2014/main" id="{7AEBFFB6-50C4-455A-BA70-7CF63BDAF6EF}"/>
              </a:ext>
            </a:extLst>
          </p:cNvPr>
          <p:cNvSpPr txBox="1">
            <a:spLocks/>
          </p:cNvSpPr>
          <p:nvPr/>
        </p:nvSpPr>
        <p:spPr>
          <a:xfrm>
            <a:off x="838200" y="1128573"/>
            <a:ext cx="5181600" cy="51490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Franklin Gothic Book" panose="020B0503020102020204" pitchFamily="34" charset="0"/>
              </a:rPr>
              <a:t>Through our analysis, we found that black males, between the age range of 20-29 years in Brooklyn, were the highest reported individuals diagnosed with HIV. Latino/Hispanic and white communities followed respectively. </a:t>
            </a:r>
          </a:p>
          <a:p>
            <a:r>
              <a:rPr lang="en-US" sz="1800" dirty="0">
                <a:latin typeface="Franklin Gothic Book" panose="020B0503020102020204" pitchFamily="34" charset="0"/>
              </a:rPr>
              <a:t>This trend decreases yearly across all boroughs. </a:t>
            </a:r>
          </a:p>
          <a:p>
            <a:r>
              <a:rPr lang="en-US" sz="1800" dirty="0">
                <a:latin typeface="Franklin Gothic Book" panose="020B0503020102020204" pitchFamily="34" charset="0"/>
              </a:rPr>
              <a:t>We also found that older individuals and women were more likely to be linked up to care within the first three months of diagnoses which also helped viral suppression percentage. </a:t>
            </a:r>
          </a:p>
          <a:p>
            <a:r>
              <a:rPr lang="en-US" sz="1800" dirty="0">
                <a:latin typeface="Franklin Gothic Book" panose="020B0503020102020204" pitchFamily="34" charset="0"/>
              </a:rPr>
              <a:t>Interestingly, we also found that non-HIV related death rate and HIV related death rate was highest in Staten Island, although it had the lowest HIV and AIDS incidence.</a:t>
            </a:r>
          </a:p>
          <a:p>
            <a:pPr marL="0" indent="0" algn="ctr">
              <a:buNone/>
            </a:pPr>
            <a:endParaRPr lang="en-US" sz="1800" dirty="0">
              <a:latin typeface="Franklin Gothic Book" panose="020B0503020102020204" pitchFamily="34" charset="0"/>
            </a:endParaRPr>
          </a:p>
        </p:txBody>
      </p:sp>
      <p:pic>
        <p:nvPicPr>
          <p:cNvPr id="6" name="Picture 2" descr="Securing Patient Data While Embracing Innovation">
            <a:extLst>
              <a:ext uri="{FF2B5EF4-FFF2-40B4-BE49-F238E27FC236}">
                <a16:creationId xmlns:a16="http://schemas.microsoft.com/office/drawing/2014/main" id="{6E54E88A-9CCD-4391-908C-88FCA268A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080" y="1870075"/>
            <a:ext cx="4559439" cy="286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70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2CC-7923-45DB-AC12-AAF912A3249C}"/>
              </a:ext>
            </a:extLst>
          </p:cNvPr>
          <p:cNvSpPr>
            <a:spLocks noGrp="1"/>
          </p:cNvSpPr>
          <p:nvPr>
            <p:ph type="title"/>
          </p:nvPr>
        </p:nvSpPr>
        <p:spPr/>
        <p:txBody>
          <a:bodyPr/>
          <a:lstStyle/>
          <a:p>
            <a:pPr algn="ctr"/>
            <a:r>
              <a:rPr lang="en-US" b="1" dirty="0">
                <a:latin typeface="Franklin Gothic Book" panose="020B0503020102020204" pitchFamily="34" charset="0"/>
              </a:rPr>
              <a:t>Data Wrangling Steps</a:t>
            </a:r>
          </a:p>
        </p:txBody>
      </p:sp>
      <p:sp>
        <p:nvSpPr>
          <p:cNvPr id="4" name="Content Placeholder 3">
            <a:extLst>
              <a:ext uri="{FF2B5EF4-FFF2-40B4-BE49-F238E27FC236}">
                <a16:creationId xmlns:a16="http://schemas.microsoft.com/office/drawing/2014/main" id="{06CAB191-7272-4A2F-AFF9-397BE3162AC8}"/>
              </a:ext>
            </a:extLst>
          </p:cNvPr>
          <p:cNvSpPr>
            <a:spLocks noGrp="1"/>
          </p:cNvSpPr>
          <p:nvPr>
            <p:ph sz="half" idx="2"/>
          </p:nvPr>
        </p:nvSpPr>
        <p:spPr/>
        <p:txBody>
          <a:bodyPr>
            <a:normAutofit/>
          </a:bodyPr>
          <a:lstStyle/>
          <a:p>
            <a:pPr marL="0" indent="0" algn="ctr">
              <a:buNone/>
            </a:pPr>
            <a:endParaRPr lang="en-US" sz="1800" dirty="0">
              <a:latin typeface="Franklin Gothic Book" panose="020B0503020102020204" pitchFamily="34" charset="0"/>
            </a:endParaRPr>
          </a:p>
          <a:p>
            <a:pPr algn="ctr"/>
            <a:endParaRPr lang="en-US" sz="1800" dirty="0">
              <a:latin typeface="Franklin Gothic Book" panose="020B0503020102020204" pitchFamily="34" charset="0"/>
            </a:endParaRPr>
          </a:p>
          <a:p>
            <a:pPr marL="0" indent="0" algn="ctr">
              <a:buNone/>
            </a:pPr>
            <a:endParaRPr lang="en-US" sz="1800" dirty="0">
              <a:latin typeface="Franklin Gothic Book" panose="020B0503020102020204" pitchFamily="34" charset="0"/>
            </a:endParaRPr>
          </a:p>
        </p:txBody>
      </p:sp>
      <p:sp>
        <p:nvSpPr>
          <p:cNvPr id="5" name="Slide Number Placeholder 4">
            <a:extLst>
              <a:ext uri="{FF2B5EF4-FFF2-40B4-BE49-F238E27FC236}">
                <a16:creationId xmlns:a16="http://schemas.microsoft.com/office/drawing/2014/main" id="{4B58BFB3-5D37-4E20-9048-F30E08DE12D5}"/>
              </a:ext>
            </a:extLst>
          </p:cNvPr>
          <p:cNvSpPr>
            <a:spLocks noGrp="1"/>
          </p:cNvSpPr>
          <p:nvPr>
            <p:ph type="sldNum" sz="quarter" idx="12"/>
          </p:nvPr>
        </p:nvSpPr>
        <p:spPr/>
        <p:txBody>
          <a:bodyPr/>
          <a:lstStyle/>
          <a:p>
            <a:fld id="{62A868AF-D2BE-4D65-90CF-8BDE204FB1C1}" type="slidenum">
              <a:rPr lang="en-US" smtClean="0"/>
              <a:t>2</a:t>
            </a:fld>
            <a:endParaRPr lang="en-US"/>
          </a:p>
        </p:txBody>
      </p:sp>
      <p:sp>
        <p:nvSpPr>
          <p:cNvPr id="13" name="Content Placeholder 3">
            <a:extLst>
              <a:ext uri="{FF2B5EF4-FFF2-40B4-BE49-F238E27FC236}">
                <a16:creationId xmlns:a16="http://schemas.microsoft.com/office/drawing/2014/main" id="{7AEBFFB6-50C4-455A-BA70-7CF63BDAF6EF}"/>
              </a:ext>
            </a:extLst>
          </p:cNvPr>
          <p:cNvSpPr txBox="1">
            <a:spLocks/>
          </p:cNvSpPr>
          <p:nvPr/>
        </p:nvSpPr>
        <p:spPr>
          <a:xfrm>
            <a:off x="685800" y="1554691"/>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latin typeface="Franklin Gothic Book" panose="020B0503020102020204" pitchFamily="34" charset="0"/>
              </a:rPr>
              <a:t>Found a large AIDS/HIV dataset from the DOHMH that included several years worth of HIV and AIDS diagnoses, death, linkage to care and suppression separated by borough, gender, age and race</a:t>
            </a:r>
          </a:p>
          <a:p>
            <a:pPr marL="342900" indent="-342900">
              <a:buFont typeface="+mj-lt"/>
              <a:buAutoNum type="arabicPeriod"/>
            </a:pPr>
            <a:r>
              <a:rPr lang="en-US" sz="1800" dirty="0">
                <a:latin typeface="Franklin Gothic Book" panose="020B0503020102020204" pitchFamily="34" charset="0"/>
              </a:rPr>
              <a:t>Imported pandas, </a:t>
            </a:r>
            <a:r>
              <a:rPr lang="en-US" sz="1800" dirty="0" err="1">
                <a:latin typeface="Franklin Gothic Book" panose="020B0503020102020204" pitchFamily="34" charset="0"/>
              </a:rPr>
              <a:t>numpy</a:t>
            </a:r>
            <a:r>
              <a:rPr lang="en-US" sz="1800" dirty="0">
                <a:latin typeface="Franklin Gothic Book" panose="020B0503020102020204" pitchFamily="34" charset="0"/>
              </a:rPr>
              <a:t>, seaborn and matplotlib for statistical review and visualization.</a:t>
            </a:r>
          </a:p>
          <a:p>
            <a:pPr marL="342900" indent="-342900">
              <a:buFont typeface="+mj-lt"/>
              <a:buAutoNum type="arabicPeriod"/>
            </a:pPr>
            <a:r>
              <a:rPr lang="en-US" sz="1800" dirty="0">
                <a:latin typeface="Franklin Gothic Book" panose="020B0503020102020204" pitchFamily="34" charset="0"/>
              </a:rPr>
              <a:t>Given that our dataset included placeholders for 0 values, we’ve cleaned up this data by creating new data sets and removing certain values:  </a:t>
            </a:r>
          </a:p>
          <a:p>
            <a:pPr lvl="1"/>
            <a:r>
              <a:rPr lang="en-US" sz="1600" dirty="0">
                <a:latin typeface="Franklin Gothic Book" panose="020B0503020102020204" pitchFamily="34" charset="0"/>
              </a:rPr>
              <a:t>‘99999’ placeholders for values with denominators of 0 </a:t>
            </a:r>
          </a:p>
          <a:p>
            <a:pPr lvl="1"/>
            <a:r>
              <a:rPr lang="en-US" sz="1600" dirty="0">
                <a:latin typeface="Franklin Gothic Book" panose="020B0503020102020204" pitchFamily="34" charset="0"/>
              </a:rPr>
              <a:t>“All” as a category so that we could analyze data by categories.</a:t>
            </a:r>
          </a:p>
          <a:p>
            <a:pPr marL="0" indent="0">
              <a:buNone/>
            </a:pPr>
            <a:endParaRPr lang="en-US" sz="1800" dirty="0">
              <a:latin typeface="Franklin Gothic Book" panose="020B0503020102020204" pitchFamily="34" charset="0"/>
            </a:endParaRPr>
          </a:p>
        </p:txBody>
      </p:sp>
      <p:sp>
        <p:nvSpPr>
          <p:cNvPr id="14" name="Content Placeholder 3">
            <a:extLst>
              <a:ext uri="{FF2B5EF4-FFF2-40B4-BE49-F238E27FC236}">
                <a16:creationId xmlns:a16="http://schemas.microsoft.com/office/drawing/2014/main" id="{018CD7E5-2390-422E-94DF-980E3B176E61}"/>
              </a:ext>
            </a:extLst>
          </p:cNvPr>
          <p:cNvSpPr txBox="1">
            <a:spLocks/>
          </p:cNvSpPr>
          <p:nvPr/>
        </p:nvSpPr>
        <p:spPr>
          <a:xfrm>
            <a:off x="6795082" y="1554691"/>
            <a:ext cx="3786231" cy="4351338"/>
          </a:xfrm>
          <a:prstGeom prst="rect">
            <a:avLst/>
          </a:prstGeom>
          <a:solidFill>
            <a:schemeClr val="tx2">
              <a:lumMod val="20000"/>
              <a:lumOff val="80000"/>
            </a:schemeClr>
          </a:solidFill>
          <a:ln w="12700">
            <a:solidFill>
              <a:schemeClr val="tx1"/>
            </a:solidFill>
            <a:prstDash val="sysDot"/>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3600" dirty="0">
                <a:latin typeface="Franklin Gothic Book" panose="020B0503020102020204" pitchFamily="34" charset="0"/>
              </a:rPr>
              <a:t>Borough </a:t>
            </a:r>
          </a:p>
          <a:p>
            <a:pPr marL="0" indent="0" algn="ctr">
              <a:lnSpc>
                <a:spcPct val="150000"/>
              </a:lnSpc>
              <a:buNone/>
            </a:pPr>
            <a:r>
              <a:rPr lang="en-US" sz="3600" dirty="0">
                <a:latin typeface="Franklin Gothic Book" panose="020B0503020102020204" pitchFamily="34" charset="0"/>
              </a:rPr>
              <a:t>Race</a:t>
            </a:r>
          </a:p>
          <a:p>
            <a:pPr marL="0" indent="0" algn="ctr">
              <a:lnSpc>
                <a:spcPct val="150000"/>
              </a:lnSpc>
              <a:buNone/>
            </a:pPr>
            <a:r>
              <a:rPr lang="en-US" sz="3600" dirty="0">
                <a:latin typeface="Franklin Gothic Book" panose="020B0503020102020204" pitchFamily="34" charset="0"/>
              </a:rPr>
              <a:t>Gender</a:t>
            </a:r>
          </a:p>
          <a:p>
            <a:pPr marL="0" indent="0" algn="ctr">
              <a:lnSpc>
                <a:spcPct val="150000"/>
              </a:lnSpc>
              <a:buNone/>
            </a:pPr>
            <a:r>
              <a:rPr lang="en-US" sz="3600" dirty="0">
                <a:latin typeface="Franklin Gothic Book" panose="020B0503020102020204" pitchFamily="34" charset="0"/>
              </a:rPr>
              <a:t>Age</a:t>
            </a:r>
          </a:p>
          <a:p>
            <a:pPr marL="0" indent="0">
              <a:buNone/>
            </a:pPr>
            <a:endParaRPr lang="en-US" sz="1800" dirty="0">
              <a:latin typeface="Franklin Gothic Book" panose="020B0503020102020204" pitchFamily="34" charset="0"/>
            </a:endParaRPr>
          </a:p>
        </p:txBody>
      </p:sp>
    </p:spTree>
    <p:extLst>
      <p:ext uri="{BB962C8B-B14F-4D97-AF65-F5344CB8AC3E}">
        <p14:creationId xmlns:p14="http://schemas.microsoft.com/office/powerpoint/2010/main" val="91278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2CC-7923-45DB-AC12-AAF912A3249C}"/>
              </a:ext>
            </a:extLst>
          </p:cNvPr>
          <p:cNvSpPr>
            <a:spLocks noGrp="1"/>
          </p:cNvSpPr>
          <p:nvPr>
            <p:ph type="title"/>
          </p:nvPr>
        </p:nvSpPr>
        <p:spPr>
          <a:solidFill>
            <a:schemeClr val="accent6">
              <a:lumMod val="20000"/>
              <a:lumOff val="80000"/>
            </a:schemeClr>
          </a:solidFill>
          <a:ln w="3175">
            <a:solidFill>
              <a:schemeClr val="tx1"/>
            </a:solidFill>
          </a:ln>
        </p:spPr>
        <p:txBody>
          <a:bodyPr/>
          <a:lstStyle/>
          <a:p>
            <a:pPr algn="ctr"/>
            <a:r>
              <a:rPr lang="en-US" b="1" dirty="0">
                <a:latin typeface="Franklin Gothic Book" panose="020B0503020102020204" pitchFamily="34" charset="0"/>
              </a:rPr>
              <a:t> Race vs. Gender by Borough </a:t>
            </a:r>
            <a:r>
              <a:rPr lang="en-US" dirty="0">
                <a:latin typeface="Franklin Gothic Book" panose="020B0503020102020204" pitchFamily="34" charset="0"/>
              </a:rPr>
              <a:t>|</a:t>
            </a:r>
            <a:r>
              <a:rPr lang="en-US" b="1" dirty="0">
                <a:solidFill>
                  <a:schemeClr val="tx2"/>
                </a:solidFill>
                <a:latin typeface="Franklin Gothic Book" panose="020B0503020102020204" pitchFamily="34" charset="0"/>
              </a:rPr>
              <a:t>Sujata</a:t>
            </a:r>
          </a:p>
        </p:txBody>
      </p:sp>
      <p:sp>
        <p:nvSpPr>
          <p:cNvPr id="5" name="Slide Number Placeholder 4">
            <a:extLst>
              <a:ext uri="{FF2B5EF4-FFF2-40B4-BE49-F238E27FC236}">
                <a16:creationId xmlns:a16="http://schemas.microsoft.com/office/drawing/2014/main" id="{4B58BFB3-5D37-4E20-9048-F30E08DE12D5}"/>
              </a:ext>
            </a:extLst>
          </p:cNvPr>
          <p:cNvSpPr>
            <a:spLocks noGrp="1"/>
          </p:cNvSpPr>
          <p:nvPr>
            <p:ph type="sldNum" sz="quarter" idx="12"/>
          </p:nvPr>
        </p:nvSpPr>
        <p:spPr/>
        <p:txBody>
          <a:bodyPr/>
          <a:lstStyle/>
          <a:p>
            <a:fld id="{62A868AF-D2BE-4D65-90CF-8BDE204FB1C1}" type="slidenum">
              <a:rPr lang="en-US" smtClean="0"/>
              <a:t>3</a:t>
            </a:fld>
            <a:endParaRPr lang="en-US"/>
          </a:p>
        </p:txBody>
      </p:sp>
      <p:pic>
        <p:nvPicPr>
          <p:cNvPr id="14" name="Picture 13">
            <a:extLst>
              <a:ext uri="{FF2B5EF4-FFF2-40B4-BE49-F238E27FC236}">
                <a16:creationId xmlns:a16="http://schemas.microsoft.com/office/drawing/2014/main" id="{18B5E5E0-42A3-45CE-A406-B77286B906A5}"/>
              </a:ext>
            </a:extLst>
          </p:cNvPr>
          <p:cNvPicPr>
            <a:picLocks noChangeAspect="1"/>
          </p:cNvPicPr>
          <p:nvPr/>
        </p:nvPicPr>
        <p:blipFill>
          <a:blip r:embed="rId2"/>
          <a:stretch>
            <a:fillRect/>
          </a:stretch>
        </p:blipFill>
        <p:spPr>
          <a:xfrm>
            <a:off x="2362168" y="1920367"/>
            <a:ext cx="7467665" cy="3650202"/>
          </a:xfrm>
          <a:prstGeom prst="rect">
            <a:avLst/>
          </a:prstGeom>
          <a:ln w="3175">
            <a:solidFill>
              <a:schemeClr val="tx1"/>
            </a:solidFill>
            <a:prstDash val="dash"/>
          </a:ln>
        </p:spPr>
      </p:pic>
      <p:grpSp>
        <p:nvGrpSpPr>
          <p:cNvPr id="4" name="Group 3">
            <a:extLst>
              <a:ext uri="{FF2B5EF4-FFF2-40B4-BE49-F238E27FC236}">
                <a16:creationId xmlns:a16="http://schemas.microsoft.com/office/drawing/2014/main" id="{12966D6C-FBCD-4B27-AA4E-F3C010159F67}"/>
              </a:ext>
            </a:extLst>
          </p:cNvPr>
          <p:cNvGrpSpPr/>
          <p:nvPr/>
        </p:nvGrpSpPr>
        <p:grpSpPr>
          <a:xfrm>
            <a:off x="2362168" y="5800248"/>
            <a:ext cx="6756665" cy="523220"/>
            <a:chOff x="2362168" y="5800248"/>
            <a:chExt cx="6756665" cy="523220"/>
          </a:xfrm>
        </p:grpSpPr>
        <p:sp>
          <p:nvSpPr>
            <p:cNvPr id="6" name="TextBox 5">
              <a:extLst>
                <a:ext uri="{FF2B5EF4-FFF2-40B4-BE49-F238E27FC236}">
                  <a16:creationId xmlns:a16="http://schemas.microsoft.com/office/drawing/2014/main" id="{D2824867-8A5E-477F-85E0-02DA385C5852}"/>
                </a:ext>
              </a:extLst>
            </p:cNvPr>
            <p:cNvSpPr txBox="1"/>
            <p:nvPr/>
          </p:nvSpPr>
          <p:spPr>
            <a:xfrm>
              <a:off x="3875015" y="5800248"/>
              <a:ext cx="5243818" cy="523220"/>
            </a:xfrm>
            <a:prstGeom prst="rect">
              <a:avLst/>
            </a:prstGeom>
            <a:solidFill>
              <a:schemeClr val="accent6">
                <a:lumMod val="20000"/>
                <a:lumOff val="80000"/>
              </a:schemeClr>
            </a:solidFill>
            <a:ln>
              <a:solidFill>
                <a:schemeClr val="tx1"/>
              </a:solidFill>
              <a:prstDash val="dash"/>
            </a:ln>
          </p:spPr>
          <p:txBody>
            <a:bodyPr wrap="square" rtlCol="0">
              <a:spAutoFit/>
            </a:bodyPr>
            <a:lstStyle/>
            <a:p>
              <a:pPr algn="ctr"/>
              <a:r>
                <a:rPr lang="en-US" sz="1400" dirty="0">
                  <a:latin typeface="Franklin Gothic Book" panose="020B0503020102020204" pitchFamily="34" charset="0"/>
                </a:rPr>
                <a:t>According to this data, we can see that males had a higher HIV and AIDS diagnoses compared to women in all Boroughs. </a:t>
              </a:r>
            </a:p>
          </p:txBody>
        </p:sp>
        <p:sp>
          <p:nvSpPr>
            <p:cNvPr id="3" name="TextBox 2">
              <a:extLst>
                <a:ext uri="{FF2B5EF4-FFF2-40B4-BE49-F238E27FC236}">
                  <a16:creationId xmlns:a16="http://schemas.microsoft.com/office/drawing/2014/main" id="{E858E339-FDC1-45ED-B482-4A80B543FE72}"/>
                </a:ext>
              </a:extLst>
            </p:cNvPr>
            <p:cNvSpPr txBox="1"/>
            <p:nvPr/>
          </p:nvSpPr>
          <p:spPr>
            <a:xfrm>
              <a:off x="2362168" y="5878244"/>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grpSp>
    </p:spTree>
    <p:extLst>
      <p:ext uri="{BB962C8B-B14F-4D97-AF65-F5344CB8AC3E}">
        <p14:creationId xmlns:p14="http://schemas.microsoft.com/office/powerpoint/2010/main" val="245655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2CC-7923-45DB-AC12-AAF912A3249C}"/>
              </a:ext>
            </a:extLst>
          </p:cNvPr>
          <p:cNvSpPr>
            <a:spLocks noGrp="1"/>
          </p:cNvSpPr>
          <p:nvPr>
            <p:ph type="title"/>
          </p:nvPr>
        </p:nvSpPr>
        <p:spPr>
          <a:solidFill>
            <a:schemeClr val="accent6">
              <a:lumMod val="20000"/>
              <a:lumOff val="80000"/>
            </a:schemeClr>
          </a:solidFill>
          <a:ln w="3175">
            <a:solidFill>
              <a:schemeClr val="tx1"/>
            </a:solidFill>
          </a:ln>
        </p:spPr>
        <p:txBody>
          <a:bodyPr/>
          <a:lstStyle/>
          <a:p>
            <a:pPr algn="ctr"/>
            <a:r>
              <a:rPr lang="en-US" b="1" dirty="0">
                <a:latin typeface="Franklin Gothic Book" panose="020B0503020102020204" pitchFamily="34" charset="0"/>
              </a:rPr>
              <a:t>Borough Analysis </a:t>
            </a:r>
            <a:r>
              <a:rPr lang="en-US" dirty="0">
                <a:latin typeface="Franklin Gothic Book" panose="020B0503020102020204" pitchFamily="34" charset="0"/>
              </a:rPr>
              <a:t>|</a:t>
            </a:r>
            <a:r>
              <a:rPr lang="en-US" b="1" dirty="0">
                <a:solidFill>
                  <a:schemeClr val="tx2"/>
                </a:solidFill>
                <a:latin typeface="Franklin Gothic Book" panose="020B0503020102020204" pitchFamily="34" charset="0"/>
              </a:rPr>
              <a:t>Sujata</a:t>
            </a:r>
          </a:p>
        </p:txBody>
      </p:sp>
      <p:sp>
        <p:nvSpPr>
          <p:cNvPr id="5" name="Slide Number Placeholder 4">
            <a:extLst>
              <a:ext uri="{FF2B5EF4-FFF2-40B4-BE49-F238E27FC236}">
                <a16:creationId xmlns:a16="http://schemas.microsoft.com/office/drawing/2014/main" id="{4B58BFB3-5D37-4E20-9048-F30E08DE12D5}"/>
              </a:ext>
            </a:extLst>
          </p:cNvPr>
          <p:cNvSpPr>
            <a:spLocks noGrp="1"/>
          </p:cNvSpPr>
          <p:nvPr>
            <p:ph type="sldNum" sz="quarter" idx="12"/>
          </p:nvPr>
        </p:nvSpPr>
        <p:spPr/>
        <p:txBody>
          <a:bodyPr/>
          <a:lstStyle/>
          <a:p>
            <a:fld id="{62A868AF-D2BE-4D65-90CF-8BDE204FB1C1}" type="slidenum">
              <a:rPr lang="en-US" smtClean="0"/>
              <a:t>4</a:t>
            </a:fld>
            <a:endParaRPr lang="en-US"/>
          </a:p>
        </p:txBody>
      </p:sp>
      <p:pic>
        <p:nvPicPr>
          <p:cNvPr id="6" name="Content Placeholder 5">
            <a:extLst>
              <a:ext uri="{FF2B5EF4-FFF2-40B4-BE49-F238E27FC236}">
                <a16:creationId xmlns:a16="http://schemas.microsoft.com/office/drawing/2014/main" id="{FA40C32B-90CF-4F98-886A-F40F20AF3E55}"/>
              </a:ext>
            </a:extLst>
          </p:cNvPr>
          <p:cNvPicPr>
            <a:picLocks noGrp="1" noChangeAspect="1"/>
          </p:cNvPicPr>
          <p:nvPr>
            <p:ph sz="half" idx="1"/>
          </p:nvPr>
        </p:nvPicPr>
        <p:blipFill>
          <a:blip r:embed="rId2"/>
          <a:stretch>
            <a:fillRect/>
          </a:stretch>
        </p:blipFill>
        <p:spPr>
          <a:xfrm>
            <a:off x="2813361" y="1785595"/>
            <a:ext cx="6565279" cy="2702353"/>
          </a:xfrm>
          <a:prstGeom prst="rect">
            <a:avLst/>
          </a:prstGeom>
        </p:spPr>
      </p:pic>
      <p:grpSp>
        <p:nvGrpSpPr>
          <p:cNvPr id="7" name="Group 6">
            <a:extLst>
              <a:ext uri="{FF2B5EF4-FFF2-40B4-BE49-F238E27FC236}">
                <a16:creationId xmlns:a16="http://schemas.microsoft.com/office/drawing/2014/main" id="{4393802A-34AF-433E-9C51-EE748391C3C5}"/>
              </a:ext>
            </a:extLst>
          </p:cNvPr>
          <p:cNvGrpSpPr/>
          <p:nvPr/>
        </p:nvGrpSpPr>
        <p:grpSpPr>
          <a:xfrm>
            <a:off x="3364843" y="4582855"/>
            <a:ext cx="5462314" cy="738664"/>
            <a:chOff x="2588671" y="4582855"/>
            <a:chExt cx="5462314" cy="738664"/>
          </a:xfrm>
        </p:grpSpPr>
        <p:sp>
          <p:nvSpPr>
            <p:cNvPr id="9" name="TextBox 8">
              <a:extLst>
                <a:ext uri="{FF2B5EF4-FFF2-40B4-BE49-F238E27FC236}">
                  <a16:creationId xmlns:a16="http://schemas.microsoft.com/office/drawing/2014/main" id="{62888CD8-0EAC-427D-83D3-E4351D23BC63}"/>
                </a:ext>
              </a:extLst>
            </p:cNvPr>
            <p:cNvSpPr txBox="1"/>
            <p:nvPr/>
          </p:nvSpPr>
          <p:spPr>
            <a:xfrm>
              <a:off x="4141016" y="4582855"/>
              <a:ext cx="3909969" cy="738664"/>
            </a:xfrm>
            <a:prstGeom prst="rect">
              <a:avLst/>
            </a:prstGeom>
            <a:solidFill>
              <a:schemeClr val="accent6">
                <a:lumMod val="20000"/>
                <a:lumOff val="80000"/>
              </a:schemeClr>
            </a:solidFill>
            <a:ln>
              <a:solidFill>
                <a:schemeClr val="tx1"/>
              </a:solidFill>
              <a:prstDash val="dash"/>
            </a:ln>
          </p:spPr>
          <p:txBody>
            <a:bodyPr wrap="square" rtlCol="0">
              <a:spAutoFit/>
            </a:bodyPr>
            <a:lstStyle/>
            <a:p>
              <a:pPr algn="ctr"/>
              <a:r>
                <a:rPr lang="en-US" sz="1400" dirty="0">
                  <a:latin typeface="Franklin Gothic Book" panose="020B0503020102020204" pitchFamily="34" charset="0"/>
                </a:rPr>
                <a:t>It appears that greater linkage to care within 3 months led to a higher percentage of viral suppression.</a:t>
              </a:r>
            </a:p>
          </p:txBody>
        </p:sp>
        <p:sp>
          <p:nvSpPr>
            <p:cNvPr id="11" name="TextBox 10">
              <a:extLst>
                <a:ext uri="{FF2B5EF4-FFF2-40B4-BE49-F238E27FC236}">
                  <a16:creationId xmlns:a16="http://schemas.microsoft.com/office/drawing/2014/main" id="{8FEDD889-9C97-4446-B643-E59D4B4416D8}"/>
                </a:ext>
              </a:extLst>
            </p:cNvPr>
            <p:cNvSpPr txBox="1"/>
            <p:nvPr/>
          </p:nvSpPr>
          <p:spPr>
            <a:xfrm>
              <a:off x="2588671" y="4712174"/>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grpSp>
    </p:spTree>
    <p:extLst>
      <p:ext uri="{BB962C8B-B14F-4D97-AF65-F5344CB8AC3E}">
        <p14:creationId xmlns:p14="http://schemas.microsoft.com/office/powerpoint/2010/main" val="392470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2F25E6-C604-435D-90E0-62A04464250B}"/>
              </a:ext>
            </a:extLst>
          </p:cNvPr>
          <p:cNvSpPr>
            <a:spLocks noGrp="1"/>
          </p:cNvSpPr>
          <p:nvPr>
            <p:ph type="sldNum" sz="quarter" idx="12"/>
          </p:nvPr>
        </p:nvSpPr>
        <p:spPr/>
        <p:txBody>
          <a:bodyPr/>
          <a:lstStyle/>
          <a:p>
            <a:fld id="{62A868AF-D2BE-4D65-90CF-8BDE204FB1C1}" type="slidenum">
              <a:rPr lang="en-US" smtClean="0"/>
              <a:t>5</a:t>
            </a:fld>
            <a:endParaRPr lang="en-US"/>
          </a:p>
        </p:txBody>
      </p:sp>
      <p:sp>
        <p:nvSpPr>
          <p:cNvPr id="7" name="Title 1">
            <a:extLst>
              <a:ext uri="{FF2B5EF4-FFF2-40B4-BE49-F238E27FC236}">
                <a16:creationId xmlns:a16="http://schemas.microsoft.com/office/drawing/2014/main" id="{3375B119-812D-4851-B97B-90135AD9555C}"/>
              </a:ext>
            </a:extLst>
          </p:cNvPr>
          <p:cNvSpPr>
            <a:spLocks noGrp="1"/>
          </p:cNvSpPr>
          <p:nvPr>
            <p:ph type="title"/>
          </p:nvPr>
        </p:nvSpPr>
        <p:spPr>
          <a:xfrm>
            <a:off x="838200" y="365125"/>
            <a:ext cx="10515600" cy="1325563"/>
          </a:xfrm>
          <a:solidFill>
            <a:schemeClr val="accent5">
              <a:lumMod val="20000"/>
              <a:lumOff val="80000"/>
            </a:schemeClr>
          </a:solidFill>
          <a:ln w="3175">
            <a:solidFill>
              <a:schemeClr val="tx1"/>
            </a:solidFill>
          </a:ln>
        </p:spPr>
        <p:txBody>
          <a:bodyPr vert="horz" lIns="91440" tIns="45720" rIns="91440" bIns="45720" rtlCol="0" anchor="ctr">
            <a:normAutofit/>
          </a:bodyPr>
          <a:lstStyle/>
          <a:p>
            <a:pPr algn="ctr"/>
            <a:r>
              <a:rPr lang="en-US" b="1" dirty="0">
                <a:latin typeface="Franklin Gothic Book" panose="020B0503020102020204" pitchFamily="34" charset="0"/>
              </a:rPr>
              <a:t>Death Rate by Borough | </a:t>
            </a:r>
            <a:r>
              <a:rPr lang="en-US" b="1" dirty="0">
                <a:solidFill>
                  <a:schemeClr val="tx2"/>
                </a:solidFill>
                <a:latin typeface="Franklin Gothic Book" panose="020B0503020102020204" pitchFamily="34" charset="0"/>
              </a:rPr>
              <a:t>Emmanuel</a:t>
            </a:r>
            <a:r>
              <a:rPr lang="en-US" b="1" dirty="0">
                <a:latin typeface="Franklin Gothic Book" panose="020B0503020102020204" pitchFamily="34" charset="0"/>
              </a:rPr>
              <a:t> </a:t>
            </a:r>
          </a:p>
        </p:txBody>
      </p:sp>
      <p:pic>
        <p:nvPicPr>
          <p:cNvPr id="14" name="Picture 13">
            <a:extLst>
              <a:ext uri="{FF2B5EF4-FFF2-40B4-BE49-F238E27FC236}">
                <a16:creationId xmlns:a16="http://schemas.microsoft.com/office/drawing/2014/main" id="{BF7FC405-57B0-420A-9417-572271A05F98}"/>
              </a:ext>
            </a:extLst>
          </p:cNvPr>
          <p:cNvPicPr>
            <a:picLocks noChangeAspect="1"/>
          </p:cNvPicPr>
          <p:nvPr/>
        </p:nvPicPr>
        <p:blipFill>
          <a:blip r:embed="rId2"/>
          <a:stretch>
            <a:fillRect/>
          </a:stretch>
        </p:blipFill>
        <p:spPr>
          <a:xfrm>
            <a:off x="2316316" y="1818202"/>
            <a:ext cx="7559368" cy="3763566"/>
          </a:xfrm>
          <a:prstGeom prst="rect">
            <a:avLst/>
          </a:prstGeom>
        </p:spPr>
      </p:pic>
      <p:grpSp>
        <p:nvGrpSpPr>
          <p:cNvPr id="2" name="Group 1">
            <a:extLst>
              <a:ext uri="{FF2B5EF4-FFF2-40B4-BE49-F238E27FC236}">
                <a16:creationId xmlns:a16="http://schemas.microsoft.com/office/drawing/2014/main" id="{B73CACE8-EADC-4361-A58E-EE9F4934C932}"/>
              </a:ext>
            </a:extLst>
          </p:cNvPr>
          <p:cNvGrpSpPr/>
          <p:nvPr/>
        </p:nvGrpSpPr>
        <p:grpSpPr>
          <a:xfrm>
            <a:off x="1194033" y="5551924"/>
            <a:ext cx="8864367" cy="1169551"/>
            <a:chOff x="1194033" y="5551924"/>
            <a:chExt cx="8864367" cy="1169551"/>
          </a:xfrm>
        </p:grpSpPr>
        <p:sp>
          <p:nvSpPr>
            <p:cNvPr id="15" name="TextBox 14">
              <a:extLst>
                <a:ext uri="{FF2B5EF4-FFF2-40B4-BE49-F238E27FC236}">
                  <a16:creationId xmlns:a16="http://schemas.microsoft.com/office/drawing/2014/main" id="{2C088547-155D-451C-AFD0-82586CED5D3A}"/>
                </a:ext>
              </a:extLst>
            </p:cNvPr>
            <p:cNvSpPr txBox="1"/>
            <p:nvPr/>
          </p:nvSpPr>
          <p:spPr>
            <a:xfrm>
              <a:off x="2895276" y="5605547"/>
              <a:ext cx="2924968" cy="954107"/>
            </a:xfrm>
            <a:prstGeom prst="rect">
              <a:avLst/>
            </a:prstGeom>
            <a:solidFill>
              <a:schemeClr val="accent1">
                <a:lumMod val="20000"/>
                <a:lumOff val="80000"/>
              </a:schemeClr>
            </a:solidFill>
            <a:ln>
              <a:solidFill>
                <a:schemeClr val="tx1"/>
              </a:solidFill>
              <a:prstDash val="dash"/>
            </a:ln>
          </p:spPr>
          <p:txBody>
            <a:bodyPr wrap="square" rtlCol="0">
              <a:spAutoFit/>
            </a:bodyPr>
            <a:lstStyle/>
            <a:p>
              <a:pPr algn="ctr"/>
              <a:r>
                <a:rPr lang="en-US" sz="1400" dirty="0">
                  <a:latin typeface="Franklin Gothic Book" panose="020B0503020102020204" pitchFamily="34" charset="0"/>
                </a:rPr>
                <a:t>With AIDS Diagnosis, Brooklyn and Bronx were the highest borough to be affected, followed by Manhattan and Queens.</a:t>
              </a:r>
            </a:p>
          </p:txBody>
        </p:sp>
        <p:sp>
          <p:nvSpPr>
            <p:cNvPr id="16" name="TextBox 15">
              <a:extLst>
                <a:ext uri="{FF2B5EF4-FFF2-40B4-BE49-F238E27FC236}">
                  <a16:creationId xmlns:a16="http://schemas.microsoft.com/office/drawing/2014/main" id="{D78A2A4B-61F8-4C1D-B9AA-9C99A110C789}"/>
                </a:ext>
              </a:extLst>
            </p:cNvPr>
            <p:cNvSpPr txBox="1"/>
            <p:nvPr/>
          </p:nvSpPr>
          <p:spPr>
            <a:xfrm>
              <a:off x="6399203" y="5551924"/>
              <a:ext cx="3659197" cy="1169551"/>
            </a:xfrm>
            <a:prstGeom prst="rect">
              <a:avLst/>
            </a:prstGeom>
            <a:solidFill>
              <a:schemeClr val="accent5">
                <a:lumMod val="20000"/>
                <a:lumOff val="80000"/>
              </a:schemeClr>
            </a:solidFill>
            <a:ln>
              <a:solidFill>
                <a:schemeClr val="tx1"/>
              </a:solidFill>
              <a:prstDash val="dash"/>
            </a:ln>
          </p:spPr>
          <p:txBody>
            <a:bodyPr wrap="square" rtlCol="0">
              <a:spAutoFit/>
            </a:bodyPr>
            <a:lstStyle>
              <a:defPPr>
                <a:defRPr lang="en-US"/>
              </a:defPPr>
              <a:lvl1pPr algn="ctr">
                <a:defRPr sz="1400">
                  <a:latin typeface="Franklin Gothic Book" panose="020B0503020102020204" pitchFamily="34" charset="0"/>
                </a:defRPr>
              </a:lvl1pPr>
            </a:lstStyle>
            <a:p>
              <a:r>
                <a:rPr lang="en-US" dirty="0"/>
                <a:t>With the Death Rate, communities in Staten Island were the most impacted.  In addition, Staten Island had the highest HIV and Non-HIV related death rate with the death rate count in 2013. </a:t>
              </a:r>
            </a:p>
          </p:txBody>
        </p:sp>
        <p:sp>
          <p:nvSpPr>
            <p:cNvPr id="8" name="TextBox 7">
              <a:extLst>
                <a:ext uri="{FF2B5EF4-FFF2-40B4-BE49-F238E27FC236}">
                  <a16:creationId xmlns:a16="http://schemas.microsoft.com/office/drawing/2014/main" id="{565FE924-CFB1-471E-B8CB-7CD381832DD9}"/>
                </a:ext>
              </a:extLst>
            </p:cNvPr>
            <p:cNvSpPr txBox="1"/>
            <p:nvPr/>
          </p:nvSpPr>
          <p:spPr>
            <a:xfrm>
              <a:off x="1194033" y="5719270"/>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grpSp>
    </p:spTree>
    <p:extLst>
      <p:ext uri="{BB962C8B-B14F-4D97-AF65-F5344CB8AC3E}">
        <p14:creationId xmlns:p14="http://schemas.microsoft.com/office/powerpoint/2010/main" val="289362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59A9AB-039F-4454-8822-6C3DEF66AD06}"/>
              </a:ext>
            </a:extLst>
          </p:cNvPr>
          <p:cNvPicPr>
            <a:picLocks noChangeAspect="1"/>
          </p:cNvPicPr>
          <p:nvPr/>
        </p:nvPicPr>
        <p:blipFill>
          <a:blip r:embed="rId2"/>
          <a:stretch>
            <a:fillRect/>
          </a:stretch>
        </p:blipFill>
        <p:spPr>
          <a:xfrm>
            <a:off x="2335429" y="1662540"/>
            <a:ext cx="7646771" cy="3929734"/>
          </a:xfrm>
          <a:prstGeom prst="rect">
            <a:avLst/>
          </a:prstGeom>
        </p:spPr>
      </p:pic>
      <p:sp>
        <p:nvSpPr>
          <p:cNvPr id="2" name="Title 1">
            <a:extLst>
              <a:ext uri="{FF2B5EF4-FFF2-40B4-BE49-F238E27FC236}">
                <a16:creationId xmlns:a16="http://schemas.microsoft.com/office/drawing/2014/main" id="{675EA2CC-7923-45DB-AC12-AAF912A3249C}"/>
              </a:ext>
            </a:extLst>
          </p:cNvPr>
          <p:cNvSpPr>
            <a:spLocks noGrp="1"/>
          </p:cNvSpPr>
          <p:nvPr>
            <p:ph type="title"/>
          </p:nvPr>
        </p:nvSpPr>
        <p:spPr>
          <a:solidFill>
            <a:schemeClr val="accent5">
              <a:lumMod val="20000"/>
              <a:lumOff val="80000"/>
            </a:schemeClr>
          </a:solidFill>
          <a:ln w="3175">
            <a:solidFill>
              <a:schemeClr val="tx1"/>
            </a:solidFill>
          </a:ln>
        </p:spPr>
        <p:txBody>
          <a:bodyPr/>
          <a:lstStyle/>
          <a:p>
            <a:pPr algn="ctr"/>
            <a:r>
              <a:rPr lang="en-US" b="1" dirty="0">
                <a:latin typeface="Franklin Gothic Book" panose="020B0503020102020204" pitchFamily="34" charset="0"/>
              </a:rPr>
              <a:t>Race Analysis </a:t>
            </a:r>
            <a:r>
              <a:rPr lang="en-US" dirty="0">
                <a:latin typeface="Franklin Gothic Book" panose="020B0503020102020204" pitchFamily="34" charset="0"/>
              </a:rPr>
              <a:t>|</a:t>
            </a:r>
            <a:r>
              <a:rPr lang="en-US" b="1" dirty="0">
                <a:solidFill>
                  <a:schemeClr val="tx2"/>
                </a:solidFill>
                <a:latin typeface="Franklin Gothic Book" panose="020B0503020102020204" pitchFamily="34" charset="0"/>
              </a:rPr>
              <a:t>Emmanuel</a:t>
            </a:r>
          </a:p>
        </p:txBody>
      </p:sp>
      <p:sp>
        <p:nvSpPr>
          <p:cNvPr id="5" name="Slide Number Placeholder 4">
            <a:extLst>
              <a:ext uri="{FF2B5EF4-FFF2-40B4-BE49-F238E27FC236}">
                <a16:creationId xmlns:a16="http://schemas.microsoft.com/office/drawing/2014/main" id="{2BB1CC87-D5EA-4642-BCF5-53E08D071FF8}"/>
              </a:ext>
            </a:extLst>
          </p:cNvPr>
          <p:cNvSpPr>
            <a:spLocks noGrp="1"/>
          </p:cNvSpPr>
          <p:nvPr>
            <p:ph type="sldNum" sz="quarter" idx="12"/>
          </p:nvPr>
        </p:nvSpPr>
        <p:spPr/>
        <p:txBody>
          <a:bodyPr/>
          <a:lstStyle/>
          <a:p>
            <a:fld id="{62A868AF-D2BE-4D65-90CF-8BDE204FB1C1}" type="slidenum">
              <a:rPr lang="en-US" smtClean="0"/>
              <a:t>6</a:t>
            </a:fld>
            <a:endParaRPr lang="en-US"/>
          </a:p>
        </p:txBody>
      </p:sp>
      <p:sp>
        <p:nvSpPr>
          <p:cNvPr id="14" name="AutoShape 6" descr="https://files.slack.com/files-pri/TVAEBSY4R-F016WN7NEK1/race_year_gender.jpg">
            <a:extLst>
              <a:ext uri="{FF2B5EF4-FFF2-40B4-BE49-F238E27FC236}">
                <a16:creationId xmlns:a16="http://schemas.microsoft.com/office/drawing/2014/main" id="{512AA744-6277-496A-85B4-B3883A7006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F6810638-B30B-443E-A967-A8D4A4B65140}"/>
              </a:ext>
            </a:extLst>
          </p:cNvPr>
          <p:cNvSpPr txBox="1"/>
          <p:nvPr/>
        </p:nvSpPr>
        <p:spPr>
          <a:xfrm>
            <a:off x="2910149" y="5528160"/>
            <a:ext cx="2718863" cy="1176578"/>
          </a:xfrm>
          <a:prstGeom prst="rect">
            <a:avLst/>
          </a:prstGeom>
          <a:solidFill>
            <a:schemeClr val="accent1">
              <a:lumMod val="20000"/>
              <a:lumOff val="80000"/>
            </a:schemeClr>
          </a:solidFill>
          <a:ln>
            <a:solidFill>
              <a:schemeClr val="tx1"/>
            </a:solidFill>
            <a:prstDash val="dash"/>
          </a:ln>
        </p:spPr>
        <p:txBody>
          <a:bodyPr wrap="square" rtlCol="0">
            <a:spAutoFit/>
          </a:bodyPr>
          <a:lstStyle/>
          <a:p>
            <a:pPr algn="ctr"/>
            <a:r>
              <a:rPr lang="en-US" sz="1400" dirty="0">
                <a:latin typeface="Franklin Gothic Book" panose="020B0503020102020204" pitchFamily="34" charset="0"/>
              </a:rPr>
              <a:t>With AIDS Diagnosis, Black males and females were the highest demographic to be affected, followed by Latino males and White Males.</a:t>
            </a:r>
          </a:p>
        </p:txBody>
      </p:sp>
      <p:sp>
        <p:nvSpPr>
          <p:cNvPr id="11" name="TextBox 10">
            <a:extLst>
              <a:ext uri="{FF2B5EF4-FFF2-40B4-BE49-F238E27FC236}">
                <a16:creationId xmlns:a16="http://schemas.microsoft.com/office/drawing/2014/main" id="{2ED220AB-9BD5-4328-A959-419E70174091}"/>
              </a:ext>
            </a:extLst>
          </p:cNvPr>
          <p:cNvSpPr txBox="1"/>
          <p:nvPr/>
        </p:nvSpPr>
        <p:spPr>
          <a:xfrm>
            <a:off x="6208836" y="5518119"/>
            <a:ext cx="3773364" cy="1169551"/>
          </a:xfrm>
          <a:prstGeom prst="rect">
            <a:avLst/>
          </a:prstGeom>
          <a:solidFill>
            <a:schemeClr val="accent5">
              <a:lumMod val="20000"/>
              <a:lumOff val="80000"/>
            </a:schemeClr>
          </a:solidFill>
          <a:ln>
            <a:solidFill>
              <a:schemeClr val="tx1"/>
            </a:solidFill>
            <a:prstDash val="dash"/>
          </a:ln>
        </p:spPr>
        <p:txBody>
          <a:bodyPr wrap="square" rtlCol="0">
            <a:spAutoFit/>
          </a:bodyPr>
          <a:lstStyle>
            <a:defPPr>
              <a:defRPr lang="en-US"/>
            </a:defPPr>
            <a:lvl1pPr algn="ctr">
              <a:defRPr sz="1400">
                <a:latin typeface="Franklin Gothic Book" panose="020B0503020102020204" pitchFamily="34" charset="0"/>
              </a:defRPr>
            </a:lvl1pPr>
          </a:lstStyle>
          <a:p>
            <a:r>
              <a:rPr lang="en-US" dirty="0"/>
              <a:t>With HIV Diagnosis, Black communities again were the most impacted beginning with the highest diagnoses count in 2011. Similar trends follow in the Latino/Hispanic community followed by White. </a:t>
            </a:r>
          </a:p>
        </p:txBody>
      </p:sp>
      <p:sp>
        <p:nvSpPr>
          <p:cNvPr id="8" name="TextBox 7">
            <a:extLst>
              <a:ext uri="{FF2B5EF4-FFF2-40B4-BE49-F238E27FC236}">
                <a16:creationId xmlns:a16="http://schemas.microsoft.com/office/drawing/2014/main" id="{44B22551-B014-4D6B-88F6-4B3D3E8A694A}"/>
              </a:ext>
            </a:extLst>
          </p:cNvPr>
          <p:cNvSpPr txBox="1"/>
          <p:nvPr/>
        </p:nvSpPr>
        <p:spPr>
          <a:xfrm>
            <a:off x="1270233" y="5795117"/>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spTree>
    <p:extLst>
      <p:ext uri="{BB962C8B-B14F-4D97-AF65-F5344CB8AC3E}">
        <p14:creationId xmlns:p14="http://schemas.microsoft.com/office/powerpoint/2010/main" val="245149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02D0DA0-C8AC-4748-B509-7B92C7E657BE}"/>
              </a:ext>
            </a:extLst>
          </p:cNvPr>
          <p:cNvSpPr>
            <a:spLocks noGrp="1"/>
          </p:cNvSpPr>
          <p:nvPr>
            <p:ph type="sldNum" sz="quarter" idx="12"/>
          </p:nvPr>
        </p:nvSpPr>
        <p:spPr/>
        <p:txBody>
          <a:bodyPr/>
          <a:lstStyle/>
          <a:p>
            <a:fld id="{62A868AF-D2BE-4D65-90CF-8BDE204FB1C1}" type="slidenum">
              <a:rPr lang="en-US" smtClean="0"/>
              <a:t>7</a:t>
            </a:fld>
            <a:endParaRPr lang="en-US"/>
          </a:p>
        </p:txBody>
      </p:sp>
      <p:pic>
        <p:nvPicPr>
          <p:cNvPr id="6" name="Picture 5">
            <a:extLst>
              <a:ext uri="{FF2B5EF4-FFF2-40B4-BE49-F238E27FC236}">
                <a16:creationId xmlns:a16="http://schemas.microsoft.com/office/drawing/2014/main" id="{9EF943D8-05DF-434E-A258-6165825393CE}"/>
              </a:ext>
            </a:extLst>
          </p:cNvPr>
          <p:cNvPicPr>
            <a:picLocks noChangeAspect="1"/>
          </p:cNvPicPr>
          <p:nvPr/>
        </p:nvPicPr>
        <p:blipFill>
          <a:blip r:embed="rId2"/>
          <a:stretch>
            <a:fillRect/>
          </a:stretch>
        </p:blipFill>
        <p:spPr>
          <a:xfrm>
            <a:off x="909762" y="1933908"/>
            <a:ext cx="8923809" cy="4390476"/>
          </a:xfrm>
          <a:prstGeom prst="rect">
            <a:avLst/>
          </a:prstGeom>
        </p:spPr>
      </p:pic>
      <p:sp>
        <p:nvSpPr>
          <p:cNvPr id="7" name="Title 1">
            <a:extLst>
              <a:ext uri="{FF2B5EF4-FFF2-40B4-BE49-F238E27FC236}">
                <a16:creationId xmlns:a16="http://schemas.microsoft.com/office/drawing/2014/main" id="{D226656C-2C1B-4DAA-9782-CDCCBBE616DE}"/>
              </a:ext>
            </a:extLst>
          </p:cNvPr>
          <p:cNvSpPr>
            <a:spLocks noGrp="1"/>
          </p:cNvSpPr>
          <p:nvPr>
            <p:ph type="title"/>
          </p:nvPr>
        </p:nvSpPr>
        <p:spPr>
          <a:xfrm>
            <a:off x="838200" y="365125"/>
            <a:ext cx="10515600" cy="1325563"/>
          </a:xfrm>
          <a:solidFill>
            <a:schemeClr val="accent5">
              <a:lumMod val="20000"/>
              <a:lumOff val="80000"/>
            </a:schemeClr>
          </a:solidFill>
          <a:ln w="3175">
            <a:solidFill>
              <a:schemeClr val="tx1"/>
            </a:solidFill>
          </a:ln>
        </p:spPr>
        <p:txBody>
          <a:bodyPr/>
          <a:lstStyle/>
          <a:p>
            <a:pPr algn="ctr"/>
            <a:r>
              <a:rPr lang="en-US" b="1" dirty="0">
                <a:latin typeface="Franklin Gothic Book" panose="020B0503020102020204" pitchFamily="34" charset="0"/>
              </a:rPr>
              <a:t>Race Analysis </a:t>
            </a:r>
            <a:r>
              <a:rPr lang="en-US" dirty="0">
                <a:latin typeface="Franklin Gothic Book" panose="020B0503020102020204" pitchFamily="34" charset="0"/>
              </a:rPr>
              <a:t>|</a:t>
            </a:r>
            <a:r>
              <a:rPr lang="en-US" b="1" dirty="0">
                <a:solidFill>
                  <a:schemeClr val="tx2"/>
                </a:solidFill>
                <a:latin typeface="Franklin Gothic Book" panose="020B0503020102020204" pitchFamily="34" charset="0"/>
              </a:rPr>
              <a:t>Emmanuel</a:t>
            </a:r>
          </a:p>
        </p:txBody>
      </p:sp>
      <p:sp>
        <p:nvSpPr>
          <p:cNvPr id="10" name="TextBox 9">
            <a:extLst>
              <a:ext uri="{FF2B5EF4-FFF2-40B4-BE49-F238E27FC236}">
                <a16:creationId xmlns:a16="http://schemas.microsoft.com/office/drawing/2014/main" id="{22FAC492-6216-4E78-AD06-6B498E2D895F}"/>
              </a:ext>
            </a:extLst>
          </p:cNvPr>
          <p:cNvSpPr txBox="1"/>
          <p:nvPr/>
        </p:nvSpPr>
        <p:spPr>
          <a:xfrm>
            <a:off x="9589573" y="2900134"/>
            <a:ext cx="1879135" cy="2770824"/>
          </a:xfrm>
          <a:prstGeom prst="rect">
            <a:avLst/>
          </a:prstGeom>
          <a:solidFill>
            <a:schemeClr val="accent5">
              <a:lumMod val="20000"/>
              <a:lumOff val="80000"/>
            </a:schemeClr>
          </a:solidFill>
          <a:ln>
            <a:solidFill>
              <a:schemeClr val="tx1"/>
            </a:solidFill>
            <a:prstDash val="dash"/>
          </a:ln>
        </p:spPr>
        <p:txBody>
          <a:bodyPr wrap="square" rtlCol="0">
            <a:spAutoFit/>
          </a:bodyPr>
          <a:lstStyle>
            <a:defPPr>
              <a:defRPr lang="en-US"/>
            </a:defPPr>
            <a:lvl1pPr algn="ctr">
              <a:defRPr sz="1400">
                <a:latin typeface="Franklin Gothic Book" panose="020B0503020102020204" pitchFamily="34" charset="0"/>
              </a:defRPr>
            </a:lvl1pPr>
          </a:lstStyle>
          <a:p>
            <a:r>
              <a:rPr lang="en-US" dirty="0"/>
              <a:t>With Death Rate, the Black, Latino and White communities in were the most impacted with high rates in 2011.  </a:t>
            </a:r>
          </a:p>
          <a:p>
            <a:endParaRPr lang="en-US" dirty="0"/>
          </a:p>
          <a:p>
            <a:r>
              <a:rPr lang="en-US" dirty="0"/>
              <a:t>  All three race also had highest HIV and Non-HIV related death rate.</a:t>
            </a:r>
          </a:p>
          <a:p>
            <a:endParaRPr lang="en-US" dirty="0"/>
          </a:p>
        </p:txBody>
      </p:sp>
      <p:sp>
        <p:nvSpPr>
          <p:cNvPr id="8" name="TextBox 7">
            <a:extLst>
              <a:ext uri="{FF2B5EF4-FFF2-40B4-BE49-F238E27FC236}">
                <a16:creationId xmlns:a16="http://schemas.microsoft.com/office/drawing/2014/main" id="{49CAE316-465D-4A43-A291-FDCB5E521F95}"/>
              </a:ext>
            </a:extLst>
          </p:cNvPr>
          <p:cNvSpPr txBox="1"/>
          <p:nvPr/>
        </p:nvSpPr>
        <p:spPr>
          <a:xfrm>
            <a:off x="9589573" y="2592357"/>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spTree>
    <p:extLst>
      <p:ext uri="{BB962C8B-B14F-4D97-AF65-F5344CB8AC3E}">
        <p14:creationId xmlns:p14="http://schemas.microsoft.com/office/powerpoint/2010/main" val="409005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2CC-7923-45DB-AC12-AAF912A3249C}"/>
              </a:ext>
            </a:extLst>
          </p:cNvPr>
          <p:cNvSpPr>
            <a:spLocks noGrp="1"/>
          </p:cNvSpPr>
          <p:nvPr>
            <p:ph type="title"/>
          </p:nvPr>
        </p:nvSpPr>
        <p:spPr>
          <a:solidFill>
            <a:schemeClr val="accent2">
              <a:lumMod val="20000"/>
              <a:lumOff val="80000"/>
            </a:schemeClr>
          </a:solidFill>
          <a:ln w="3175">
            <a:solidFill>
              <a:schemeClr val="tx1"/>
            </a:solidFill>
          </a:ln>
        </p:spPr>
        <p:txBody>
          <a:bodyPr/>
          <a:lstStyle/>
          <a:p>
            <a:pPr algn="ctr"/>
            <a:r>
              <a:rPr lang="en-US" b="1" dirty="0">
                <a:latin typeface="Franklin Gothic Book" panose="020B0503020102020204" pitchFamily="34" charset="0"/>
              </a:rPr>
              <a:t>Gender Analysis </a:t>
            </a:r>
            <a:r>
              <a:rPr lang="en-US" dirty="0">
                <a:latin typeface="Franklin Gothic Book" panose="020B0503020102020204" pitchFamily="34" charset="0"/>
              </a:rPr>
              <a:t>|</a:t>
            </a:r>
            <a:r>
              <a:rPr lang="en-US" b="1" dirty="0">
                <a:solidFill>
                  <a:schemeClr val="tx2"/>
                </a:solidFill>
                <a:latin typeface="Franklin Gothic Book" panose="020B0503020102020204" pitchFamily="34" charset="0"/>
              </a:rPr>
              <a:t>Duke</a:t>
            </a:r>
          </a:p>
        </p:txBody>
      </p:sp>
      <p:sp>
        <p:nvSpPr>
          <p:cNvPr id="5" name="Slide Number Placeholder 4">
            <a:extLst>
              <a:ext uri="{FF2B5EF4-FFF2-40B4-BE49-F238E27FC236}">
                <a16:creationId xmlns:a16="http://schemas.microsoft.com/office/drawing/2014/main" id="{ADA48B16-8AC1-4FBE-87E0-4EA3A53A9766}"/>
              </a:ext>
            </a:extLst>
          </p:cNvPr>
          <p:cNvSpPr>
            <a:spLocks noGrp="1"/>
          </p:cNvSpPr>
          <p:nvPr>
            <p:ph type="sldNum" sz="quarter" idx="12"/>
          </p:nvPr>
        </p:nvSpPr>
        <p:spPr/>
        <p:txBody>
          <a:bodyPr/>
          <a:lstStyle/>
          <a:p>
            <a:fld id="{62A868AF-D2BE-4D65-90CF-8BDE204FB1C1}" type="slidenum">
              <a:rPr lang="en-US" smtClean="0"/>
              <a:t>8</a:t>
            </a:fld>
            <a:endParaRPr lang="en-US"/>
          </a:p>
        </p:txBody>
      </p:sp>
      <p:sp>
        <p:nvSpPr>
          <p:cNvPr id="13" name="TextBox 12">
            <a:extLst>
              <a:ext uri="{FF2B5EF4-FFF2-40B4-BE49-F238E27FC236}">
                <a16:creationId xmlns:a16="http://schemas.microsoft.com/office/drawing/2014/main" id="{6D3CFAEC-C63D-4E89-A61D-A39437238665}"/>
              </a:ext>
            </a:extLst>
          </p:cNvPr>
          <p:cNvSpPr txBox="1"/>
          <p:nvPr/>
        </p:nvSpPr>
        <p:spPr>
          <a:xfrm>
            <a:off x="4025331" y="4812162"/>
            <a:ext cx="3616013" cy="523220"/>
          </a:xfrm>
          <a:prstGeom prst="rect">
            <a:avLst/>
          </a:prstGeom>
          <a:solidFill>
            <a:schemeClr val="accent2">
              <a:lumMod val="20000"/>
              <a:lumOff val="80000"/>
            </a:schemeClr>
          </a:solidFill>
          <a:ln>
            <a:solidFill>
              <a:schemeClr val="tx1"/>
            </a:solidFill>
            <a:prstDash val="dash"/>
          </a:ln>
        </p:spPr>
        <p:txBody>
          <a:bodyPr wrap="square" rtlCol="0">
            <a:spAutoFit/>
          </a:bodyPr>
          <a:lstStyle/>
          <a:p>
            <a:pPr algn="ctr"/>
            <a:r>
              <a:rPr lang="en-US" sz="1400" dirty="0">
                <a:latin typeface="Franklin Gothic Book" panose="020B0503020102020204" pitchFamily="34" charset="0"/>
              </a:rPr>
              <a:t>Over the 5-year period, men have a higher diagnosis of HIV than women.</a:t>
            </a:r>
          </a:p>
        </p:txBody>
      </p:sp>
      <p:pic>
        <p:nvPicPr>
          <p:cNvPr id="2050" name="Picture 2" descr="https://files.slack.com/files-pri/TVAEBSY4R-F016WMS9TC7/screen_shot_2020-07-18_at_11.39.24_am.png">
            <a:extLst>
              <a:ext uri="{FF2B5EF4-FFF2-40B4-BE49-F238E27FC236}">
                <a16:creationId xmlns:a16="http://schemas.microsoft.com/office/drawing/2014/main" id="{43C3DEC1-9C4C-4769-8273-D655315ABF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12270" y="1840696"/>
            <a:ext cx="40290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files.slack.com/files-pri/TVAEBSY4R-F017A37SBA9/screen_shot_2020-07-18_at_11.39.42_am.png">
            <a:extLst>
              <a:ext uri="{FF2B5EF4-FFF2-40B4-BE49-F238E27FC236}">
                <a16:creationId xmlns:a16="http://schemas.microsoft.com/office/drawing/2014/main" id="{83ED304E-3BFB-4194-AFA1-513D322436D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62303" y="1798409"/>
            <a:ext cx="3542839" cy="27432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files.slack.com/files-pri/TVAEBSY4R-F0174N3MWDU/screen_shot_2020-07-18_at_11.40.03_am.png">
            <a:extLst>
              <a:ext uri="{FF2B5EF4-FFF2-40B4-BE49-F238E27FC236}">
                <a16:creationId xmlns:a16="http://schemas.microsoft.com/office/drawing/2014/main" id="{B8EA0153-4587-4980-B3D8-9D3F14C6B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474" y="1824262"/>
            <a:ext cx="3542838" cy="27949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C4A079-876C-4AC1-AF5F-F600003DE422}"/>
              </a:ext>
            </a:extLst>
          </p:cNvPr>
          <p:cNvSpPr txBox="1"/>
          <p:nvPr/>
        </p:nvSpPr>
        <p:spPr>
          <a:xfrm>
            <a:off x="2445446" y="4919883"/>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spTree>
    <p:extLst>
      <p:ext uri="{BB962C8B-B14F-4D97-AF65-F5344CB8AC3E}">
        <p14:creationId xmlns:p14="http://schemas.microsoft.com/office/powerpoint/2010/main" val="295949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2CC-7923-45DB-AC12-AAF912A3249C}"/>
              </a:ext>
            </a:extLst>
          </p:cNvPr>
          <p:cNvSpPr>
            <a:spLocks noGrp="1"/>
          </p:cNvSpPr>
          <p:nvPr>
            <p:ph type="title"/>
          </p:nvPr>
        </p:nvSpPr>
        <p:spPr>
          <a:solidFill>
            <a:schemeClr val="accent2">
              <a:lumMod val="20000"/>
              <a:lumOff val="80000"/>
            </a:schemeClr>
          </a:solidFill>
          <a:ln w="3175">
            <a:solidFill>
              <a:schemeClr val="tx1"/>
            </a:solidFill>
          </a:ln>
        </p:spPr>
        <p:txBody>
          <a:bodyPr/>
          <a:lstStyle/>
          <a:p>
            <a:pPr algn="ctr"/>
            <a:r>
              <a:rPr lang="en-US" b="1" dirty="0">
                <a:latin typeface="Franklin Gothic Book" panose="020B0503020102020204" pitchFamily="34" charset="0"/>
              </a:rPr>
              <a:t>Gender Analysis </a:t>
            </a:r>
            <a:r>
              <a:rPr lang="en-US" dirty="0">
                <a:latin typeface="Franklin Gothic Book" panose="020B0503020102020204" pitchFamily="34" charset="0"/>
              </a:rPr>
              <a:t>|</a:t>
            </a:r>
            <a:r>
              <a:rPr lang="en-US" b="1" dirty="0">
                <a:solidFill>
                  <a:schemeClr val="tx2"/>
                </a:solidFill>
                <a:latin typeface="Franklin Gothic Book" panose="020B0503020102020204" pitchFamily="34" charset="0"/>
              </a:rPr>
              <a:t>Duke</a:t>
            </a:r>
          </a:p>
        </p:txBody>
      </p:sp>
      <p:sp>
        <p:nvSpPr>
          <p:cNvPr id="5" name="Slide Number Placeholder 4">
            <a:extLst>
              <a:ext uri="{FF2B5EF4-FFF2-40B4-BE49-F238E27FC236}">
                <a16:creationId xmlns:a16="http://schemas.microsoft.com/office/drawing/2014/main" id="{ADA48B16-8AC1-4FBE-87E0-4EA3A53A9766}"/>
              </a:ext>
            </a:extLst>
          </p:cNvPr>
          <p:cNvSpPr>
            <a:spLocks noGrp="1"/>
          </p:cNvSpPr>
          <p:nvPr>
            <p:ph type="sldNum" sz="quarter" idx="12"/>
          </p:nvPr>
        </p:nvSpPr>
        <p:spPr/>
        <p:txBody>
          <a:bodyPr/>
          <a:lstStyle/>
          <a:p>
            <a:fld id="{62A868AF-D2BE-4D65-90CF-8BDE204FB1C1}" type="slidenum">
              <a:rPr lang="en-US" smtClean="0"/>
              <a:t>9</a:t>
            </a:fld>
            <a:endParaRPr lang="en-US"/>
          </a:p>
        </p:txBody>
      </p:sp>
      <p:pic>
        <p:nvPicPr>
          <p:cNvPr id="1026" name="Picture 2" descr="https://files.slack.com/files-pri/TVAEBSY4R-F017BL8JWHH/screen_shot_2020-07-18_at_11.40.40_am.png">
            <a:extLst>
              <a:ext uri="{FF2B5EF4-FFF2-40B4-BE49-F238E27FC236}">
                <a16:creationId xmlns:a16="http://schemas.microsoft.com/office/drawing/2014/main" id="{6F72EF92-17EA-4CE6-BCEB-AE54B68AD15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19956" y="1972998"/>
            <a:ext cx="400050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iles.slack.com/files-pri/TVAEBSY4R-F017A37RXFX/screen_shot_2020-07-18_at_11.40.23_am.png">
            <a:extLst>
              <a:ext uri="{FF2B5EF4-FFF2-40B4-BE49-F238E27FC236}">
                <a16:creationId xmlns:a16="http://schemas.microsoft.com/office/drawing/2014/main" id="{414A3B72-9F07-44EC-8C69-23E9F9B7177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970714" y="2058526"/>
            <a:ext cx="3364684" cy="263415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69C883F-3E47-4E03-B93D-7EF276F6CF47}"/>
              </a:ext>
            </a:extLst>
          </p:cNvPr>
          <p:cNvSpPr txBox="1"/>
          <p:nvPr/>
        </p:nvSpPr>
        <p:spPr>
          <a:xfrm>
            <a:off x="3712796" y="4788083"/>
            <a:ext cx="5275549" cy="523220"/>
          </a:xfrm>
          <a:prstGeom prst="rect">
            <a:avLst/>
          </a:prstGeom>
          <a:solidFill>
            <a:schemeClr val="accent2">
              <a:lumMod val="20000"/>
              <a:lumOff val="80000"/>
            </a:schemeClr>
          </a:solidFill>
          <a:ln>
            <a:solidFill>
              <a:schemeClr val="tx1"/>
            </a:solidFill>
            <a:prstDash val="dash"/>
          </a:ln>
        </p:spPr>
        <p:txBody>
          <a:bodyPr wrap="square" rtlCol="0">
            <a:spAutoFit/>
          </a:bodyPr>
          <a:lstStyle/>
          <a:p>
            <a:pPr algn="ctr"/>
            <a:r>
              <a:rPr lang="en-US" sz="1400" dirty="0">
                <a:latin typeface="Franklin Gothic Book" panose="020B0503020102020204" pitchFamily="34" charset="0"/>
              </a:rPr>
              <a:t>Over the 5-year period, Women seem to be linked to Care much better than men within the first 3-months of HIV Diagnosis</a:t>
            </a:r>
          </a:p>
        </p:txBody>
      </p:sp>
      <p:sp>
        <p:nvSpPr>
          <p:cNvPr id="7" name="TextBox 6">
            <a:extLst>
              <a:ext uri="{FF2B5EF4-FFF2-40B4-BE49-F238E27FC236}">
                <a16:creationId xmlns:a16="http://schemas.microsoft.com/office/drawing/2014/main" id="{34841C04-6769-40AB-A09A-4052454E821C}"/>
              </a:ext>
            </a:extLst>
          </p:cNvPr>
          <p:cNvSpPr txBox="1"/>
          <p:nvPr/>
        </p:nvSpPr>
        <p:spPr>
          <a:xfrm>
            <a:off x="2118887" y="4895804"/>
            <a:ext cx="1879134" cy="307777"/>
          </a:xfrm>
          <a:prstGeom prst="rect">
            <a:avLst/>
          </a:prstGeom>
          <a:noFill/>
        </p:spPr>
        <p:txBody>
          <a:bodyPr wrap="square" rtlCol="0">
            <a:spAutoFit/>
          </a:bodyPr>
          <a:lstStyle/>
          <a:p>
            <a:pPr algn="ctr"/>
            <a:r>
              <a:rPr lang="en-US" sz="1400" b="1" i="1" dirty="0">
                <a:solidFill>
                  <a:schemeClr val="tx1">
                    <a:lumMod val="95000"/>
                    <a:lumOff val="5000"/>
                  </a:schemeClr>
                </a:solidFill>
                <a:latin typeface="Franklin Gothic Book" panose="020B0503020102020204" pitchFamily="34" charset="0"/>
              </a:rPr>
              <a:t>Data Insight :</a:t>
            </a:r>
          </a:p>
        </p:txBody>
      </p:sp>
    </p:spTree>
    <p:extLst>
      <p:ext uri="{BB962C8B-B14F-4D97-AF65-F5344CB8AC3E}">
        <p14:creationId xmlns:p14="http://schemas.microsoft.com/office/powerpoint/2010/main" val="121170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5070</TotalTime>
  <Words>696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Franklin Gothic Book</vt:lpstr>
      <vt:lpstr>Office Theme</vt:lpstr>
      <vt:lpstr>HIV/AIDS Data Group Project</vt:lpstr>
      <vt:lpstr>Data Wrangling Steps</vt:lpstr>
      <vt:lpstr> Race vs. Gender by Borough |Sujata</vt:lpstr>
      <vt:lpstr>Borough Analysis |Sujata</vt:lpstr>
      <vt:lpstr>Death Rate by Borough | Emmanuel </vt:lpstr>
      <vt:lpstr>Race Analysis |Emmanuel</vt:lpstr>
      <vt:lpstr>Race Analysis |Emmanuel</vt:lpstr>
      <vt:lpstr>Gender Analysis |Duke</vt:lpstr>
      <vt:lpstr>Gender Analysis |Duke</vt:lpstr>
      <vt:lpstr>Age Analysis |Manpreet</vt:lpstr>
      <vt:lpstr>Data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 Diagnosis Group Project</dc:title>
  <dc:creator>Manpreet Kaur</dc:creator>
  <cp:lastModifiedBy>Manpreet Kaur</cp:lastModifiedBy>
  <cp:revision>47</cp:revision>
  <dcterms:created xsi:type="dcterms:W3CDTF">2020-07-15T23:50:10Z</dcterms:created>
  <dcterms:modified xsi:type="dcterms:W3CDTF">2020-07-23T13:42:52Z</dcterms:modified>
</cp:coreProperties>
</file>