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3" r:id="rId3"/>
    <p:sldId id="256" r:id="rId4"/>
    <p:sldId id="257" r:id="rId5"/>
    <p:sldId id="258" r:id="rId6"/>
    <p:sldId id="264" r:id="rId7"/>
    <p:sldId id="260" r:id="rId8"/>
    <p:sldId id="262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71B683-F0A8-4F53-8BED-8EBB1482B7E7}">
          <p14:sldIdLst>
            <p14:sldId id="259"/>
            <p14:sldId id="263"/>
            <p14:sldId id="256"/>
          </p14:sldIdLst>
        </p14:section>
        <p14:section name="Untitled Section" id="{43D0D5D7-03E9-4D54-8656-406F1FAAF025}">
          <p14:sldIdLst>
            <p14:sldId id="257"/>
            <p14:sldId id="258"/>
            <p14:sldId id="264"/>
            <p14:sldId id="260"/>
            <p14:sldId id="262"/>
            <p14:sldId id="261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0C34A-4152-4CCE-A6C5-379508E64950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2C064-F081-47D3-9B4C-DF719005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2C064-F081-47D3-9B4C-DF7190056D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6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2C064-F081-47D3-9B4C-DF7190056D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9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153-5C97-457F-90A6-07CBECE2A3E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FD0-A850-4D9A-9F67-8A2B5079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153-5C97-457F-90A6-07CBECE2A3E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FD0-A850-4D9A-9F67-8A2B5079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0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153-5C97-457F-90A6-07CBECE2A3E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FD0-A850-4D9A-9F67-8A2B5079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3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153-5C97-457F-90A6-07CBECE2A3E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FD0-A850-4D9A-9F67-8A2B5079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7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153-5C97-457F-90A6-07CBECE2A3E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FD0-A850-4D9A-9F67-8A2B5079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7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153-5C97-457F-90A6-07CBECE2A3E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FD0-A850-4D9A-9F67-8A2B5079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153-5C97-457F-90A6-07CBECE2A3E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FD0-A850-4D9A-9F67-8A2B5079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153-5C97-457F-90A6-07CBECE2A3E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FD0-A850-4D9A-9F67-8A2B5079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6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153-5C97-457F-90A6-07CBECE2A3E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FD0-A850-4D9A-9F67-8A2B5079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8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153-5C97-457F-90A6-07CBECE2A3E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FD0-A850-4D9A-9F67-8A2B5079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5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153-5C97-457F-90A6-07CBECE2A3E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FD0-A850-4D9A-9F67-8A2B5079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3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C7153-5C97-457F-90A6-07CBECE2A3E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1FD0-A850-4D9A-9F67-8A2B5079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3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ec1340/AID604NN/blob/master/data_prep/Preparation_of_data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ec1340/AID604NN/blob/master/label_prep/Preparation_of_labels.ipynb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ec1340/AID604NN/blob/master/label_prep/Preparation_of_labels.ipynb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convolutional neural net (</a:t>
            </a:r>
            <a:r>
              <a:rPr lang="en-US" dirty="0" err="1" smtClean="0"/>
              <a:t>cNN</a:t>
            </a:r>
            <a:r>
              <a:rPr lang="en-US" dirty="0" smtClean="0"/>
              <a:t>) for structure-activity prediction</a:t>
            </a:r>
            <a:endParaRPr lang="en-US" dirty="0"/>
          </a:p>
        </p:txBody>
      </p:sp>
      <p:pic>
        <p:nvPicPr>
          <p:cNvPr id="2052" name="Picture 4" descr="https://i.gyazo.com/401271ca571f1f4134046d865155d6c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43" y="2442258"/>
            <a:ext cx="6046677" cy="22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s://pubchem.ncbi.nlm.nih.gov/image/imgsrv.fcgi?cid=3245407&amp;t=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55" y="2824224"/>
            <a:ext cx="1608726" cy="16087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949388"/>
            <a:ext cx="619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A. </a:t>
            </a:r>
            <a:r>
              <a:rPr lang="en-US" sz="1400" dirty="0" err="1"/>
              <a:t>Krizhevsky</a:t>
            </a:r>
            <a:r>
              <a:rPr lang="en-US" sz="1400" dirty="0"/>
              <a:t>, I. </a:t>
            </a:r>
            <a:r>
              <a:rPr lang="en-US" sz="1400" dirty="0" err="1"/>
              <a:t>Sutskever</a:t>
            </a:r>
            <a:r>
              <a:rPr lang="en-US" sz="1400" dirty="0"/>
              <a:t>, and G. Hinton. ImageNet classification with deep convolutional neural networks. In NIPS, 2012.</a:t>
            </a:r>
          </a:p>
        </p:txBody>
      </p:sp>
      <p:sp>
        <p:nvSpPr>
          <p:cNvPr id="7" name="Rectangle 6"/>
          <p:cNvSpPr/>
          <p:nvPr/>
        </p:nvSpPr>
        <p:spPr>
          <a:xfrm>
            <a:off x="8744982" y="2824224"/>
            <a:ext cx="1088021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Active/ Inactive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44982" y="3957760"/>
            <a:ext cx="1088021" cy="5903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3837" y="3501480"/>
            <a:ext cx="59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67052" y="2934712"/>
            <a:ext cx="15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classification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6315" y="2041340"/>
            <a:ext cx="15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INPUT</a:t>
            </a:r>
            <a:endParaRPr lang="en-US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8824543" y="2041340"/>
            <a:ext cx="15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10067052" y="4080198"/>
            <a:ext cx="15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regression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02906" y="2041340"/>
            <a:ext cx="39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Convolutional neural network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07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0252" y="530314"/>
            <a:ext cx="431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Current Directions:</a:t>
            </a:r>
            <a:endParaRPr lang="en-US" sz="1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46251" y="1053534"/>
            <a:ext cx="4869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. Increase input image quality: </a:t>
            </a:r>
          </a:p>
          <a:p>
            <a:r>
              <a:rPr lang="en-US" dirty="0" smtClean="0"/>
              <a:t>It may be possible that the low resolution of the images are the cause or that the omitting of color (which signifies the presence of a heteroatom) may be removing to much chemical information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690" y="3054082"/>
            <a:ext cx="3769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Image Quality</a:t>
            </a:r>
            <a:r>
              <a:rPr lang="en-US" i="1" dirty="0" smtClean="0"/>
              <a:t>: Test batches of different resolution and see whether there is a relationship between resolution and performance</a:t>
            </a:r>
            <a:endParaRPr lang="en-US" i="1" dirty="0"/>
          </a:p>
        </p:txBody>
      </p:sp>
      <p:sp>
        <p:nvSpPr>
          <p:cNvPr id="5" name="Rounded Rectangle 4"/>
          <p:cNvSpPr/>
          <p:nvPr/>
        </p:nvSpPr>
        <p:spPr>
          <a:xfrm>
            <a:off x="266575" y="4328089"/>
            <a:ext cx="879676" cy="837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cNN</a:t>
            </a:r>
            <a:r>
              <a:rPr lang="en-US" sz="1100" dirty="0" smtClean="0"/>
              <a:t> data (50x50)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34066" y="4328089"/>
            <a:ext cx="879676" cy="837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cNN</a:t>
            </a:r>
            <a:r>
              <a:rPr lang="en-US" sz="1100" dirty="0" smtClean="0"/>
              <a:t> data (100x100)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139575" y="4329181"/>
            <a:ext cx="879676" cy="837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cNN</a:t>
            </a:r>
            <a:r>
              <a:rPr lang="en-US" sz="1100" dirty="0" smtClean="0"/>
              <a:t> data (150x150)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70918" y="4328089"/>
            <a:ext cx="879676" cy="837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cNN</a:t>
            </a:r>
            <a:r>
              <a:rPr lang="en-US" sz="1100" dirty="0" smtClean="0"/>
              <a:t> data (200x200)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88630" y="3054082"/>
            <a:ext cx="3769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Color</a:t>
            </a:r>
            <a:r>
              <a:rPr lang="en-US" i="1" dirty="0" smtClean="0"/>
              <a:t>: Test batches of different resolution and see whether there is a relationship between resolution and performance</a:t>
            </a:r>
            <a:endParaRPr lang="en-US" i="1" dirty="0"/>
          </a:p>
        </p:txBody>
      </p:sp>
      <p:sp>
        <p:nvSpPr>
          <p:cNvPr id="16" name="Rounded Rectangle 15"/>
          <p:cNvSpPr/>
          <p:nvPr/>
        </p:nvSpPr>
        <p:spPr>
          <a:xfrm>
            <a:off x="5551692" y="4326997"/>
            <a:ext cx="879676" cy="8373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cNN</a:t>
            </a:r>
            <a:r>
              <a:rPr lang="en-US" sz="1100" dirty="0" smtClean="0"/>
              <a:t> data (50x50)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519183" y="4326997"/>
            <a:ext cx="879676" cy="8373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cNN</a:t>
            </a:r>
            <a:r>
              <a:rPr lang="en-US" sz="1100" dirty="0" smtClean="0"/>
              <a:t> data (100x100)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424692" y="4328089"/>
            <a:ext cx="879676" cy="8373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cNN</a:t>
            </a:r>
            <a:r>
              <a:rPr lang="en-US" sz="1100" dirty="0" smtClean="0"/>
              <a:t> data (150x150)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356035" y="4326997"/>
            <a:ext cx="879676" cy="8373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cNN</a:t>
            </a:r>
            <a:r>
              <a:rPr lang="en-US" sz="1100" dirty="0" smtClean="0"/>
              <a:t> data (200x200)</a:t>
            </a:r>
          </a:p>
        </p:txBody>
      </p:sp>
    </p:spTree>
    <p:extLst>
      <p:ext uri="{BB962C8B-B14F-4D97-AF65-F5344CB8AC3E}">
        <p14:creationId xmlns:p14="http://schemas.microsoft.com/office/powerpoint/2010/main" val="3073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6251" y="1053534"/>
            <a:ext cx="4869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3. Supplemental datasets or a new one altogether: </a:t>
            </a:r>
            <a:r>
              <a:rPr lang="en-US" sz="1400" dirty="0" smtClean="0"/>
              <a:t>There is a possibility where the several nets “learn” on different “tasks” (recognizing compounds for different targets) and this may allow the net to learn a better representation of an active compound. A completely new dataset can be chosen as AID604 may be intrinsically difficult to predict compounds for. The dataset is also highly imbalanced and as it is a primary screen, it is likely to contain false positives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10252" y="530314"/>
            <a:ext cx="431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Current Directions:</a:t>
            </a:r>
            <a:endParaRPr lang="en-US" sz="1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10252" y="3239178"/>
            <a:ext cx="343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 smtClean="0"/>
              <a:t>Muli</a:t>
            </a:r>
            <a:r>
              <a:rPr lang="en-US" sz="1400" b="1" i="1" dirty="0" smtClean="0"/>
              <a:t>-task network  </a:t>
            </a:r>
            <a:r>
              <a:rPr lang="en-US" sz="1400" i="1" dirty="0" smtClean="0"/>
              <a:t>(transformations applied as a layer in the net)</a:t>
            </a:r>
            <a:endParaRPr lang="en-US" sz="1400" i="1" dirty="0"/>
          </a:p>
        </p:txBody>
      </p:sp>
      <p:pic>
        <p:nvPicPr>
          <p:cNvPr id="8194" name="Picture 2" descr="https://i.gyazo.com/46f7f86ff9ad31b2615aae32a9489f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3" y="3927521"/>
            <a:ext cx="2656637" cy="184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i.gyazo.com/682004c566f65ef6d75f65b9d182e7f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30" y="4053164"/>
            <a:ext cx="2786033" cy="189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51308" y="3099057"/>
            <a:ext cx="3433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New dataset (AID): </a:t>
            </a:r>
            <a:endParaRPr lang="en-US" sz="1400" i="1" dirty="0"/>
          </a:p>
          <a:p>
            <a:r>
              <a:rPr lang="en-US" sz="1400" i="1" dirty="0" smtClean="0"/>
              <a:t>-well characterized target</a:t>
            </a:r>
          </a:p>
          <a:p>
            <a:r>
              <a:rPr lang="en-US" sz="1400" i="1" dirty="0" smtClean="0"/>
              <a:t>-many active compounds</a:t>
            </a:r>
          </a:p>
          <a:p>
            <a:endParaRPr lang="en-US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29928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187" y="373317"/>
            <a:ext cx="9646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Background on Convolutional Neural Networks</a:t>
            </a:r>
            <a:endParaRPr lang="en-US" b="1" u="sng" dirty="0"/>
          </a:p>
        </p:txBody>
      </p:sp>
      <p:pic>
        <p:nvPicPr>
          <p:cNvPr id="10242" name="Picture 2" descr="https://devblogs.nvidia.com/wp-content/uploads/2015/11/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9" y="3998071"/>
            <a:ext cx="5582653" cy="252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upload.wikimedia.org/wikipedia/commons/thumb/6/63/Typical_cnn.png/1024px-Typical_cn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19" y="4716399"/>
            <a:ext cx="4432467" cy="13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onvolu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115" y="1206462"/>
            <a:ext cx="3165142" cy="122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convolution_quiz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115" y="2437553"/>
            <a:ext cx="2935705" cy="113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A regular neural network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6" y="1347309"/>
            <a:ext cx="427672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http://i.stack.imgur.com/pOR6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735" y="1389737"/>
            <a:ext cx="3158062" cy="218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5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gyazo.com/5d2ec6c840d18c71a54fa0af3785de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96" y="1659202"/>
            <a:ext cx="4604084" cy="200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gyazo.com/be504d46179b9b7ccbbf82ca6ea9ee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5" y="1659202"/>
            <a:ext cx="3869084" cy="133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86996"/>
              </p:ext>
            </p:extLst>
          </p:nvPr>
        </p:nvGraphicFramePr>
        <p:xfrm>
          <a:off x="636188" y="3337712"/>
          <a:ext cx="3660535" cy="937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375"/>
                <a:gridCol w="846334"/>
                <a:gridCol w="956413"/>
                <a:gridCol w="956413"/>
              </a:tblGrid>
              <a:tr h="59339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Total </a:t>
                      </a:r>
                      <a:r>
                        <a:rPr lang="en-US" sz="1700" dirty="0" err="1" smtClean="0"/>
                        <a:t>Cmpds</a:t>
                      </a:r>
                      <a:endParaRPr lang="en-US" sz="1700" dirty="0"/>
                    </a:p>
                  </a:txBody>
                  <a:tcPr marL="80300" marR="80300" marT="40149" marB="4014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Active</a:t>
                      </a:r>
                      <a:endParaRPr lang="en-US" sz="1700" dirty="0"/>
                    </a:p>
                  </a:txBody>
                  <a:tcPr marL="80300" marR="80300" marT="40149" marB="4014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Inactive</a:t>
                      </a:r>
                      <a:endParaRPr lang="en-US" sz="1700" dirty="0"/>
                    </a:p>
                  </a:txBody>
                  <a:tcPr marL="80300" marR="80300" marT="40149" marB="4014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% Active</a:t>
                      </a:r>
                      <a:endParaRPr lang="en-US" sz="1700" dirty="0"/>
                    </a:p>
                  </a:txBody>
                  <a:tcPr marL="80300" marR="80300" marT="40149" marB="40149"/>
                </a:tc>
              </a:tr>
              <a:tr h="33684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59805</a:t>
                      </a:r>
                      <a:endParaRPr lang="en-US" sz="1700" dirty="0"/>
                    </a:p>
                  </a:txBody>
                  <a:tcPr marL="80300" marR="80300" marT="40149" marB="4014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212</a:t>
                      </a:r>
                      <a:endParaRPr lang="en-US" sz="1700" dirty="0"/>
                    </a:p>
                  </a:txBody>
                  <a:tcPr marL="80300" marR="80300" marT="40149" marB="4014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59593</a:t>
                      </a:r>
                      <a:endParaRPr lang="en-US" sz="1700" dirty="0"/>
                    </a:p>
                  </a:txBody>
                  <a:tcPr marL="80300" marR="80300" marT="40149" marB="4014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0.35%</a:t>
                      </a:r>
                      <a:endParaRPr lang="en-US" sz="1700" dirty="0"/>
                    </a:p>
                  </a:txBody>
                  <a:tcPr marL="80300" marR="80300" marT="40149" marB="40149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6188" y="37331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Data</a:t>
            </a:r>
            <a:endParaRPr lang="en-US" b="1" u="sng" dirty="0"/>
          </a:p>
        </p:txBody>
      </p:sp>
      <p:pic>
        <p:nvPicPr>
          <p:cNvPr id="1032" name="Picture 8" descr="https://pubchem.ncbi.nlm.nih.gov/image/imgsrv.fcgi?cid=2962214&amp;t=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395" y="5022510"/>
            <a:ext cx="1126689" cy="11266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pubchem.ncbi.nlm.nih.gov/image/imgsrv.fcgi?cid=805075&amp;t=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659" y="4604223"/>
            <a:ext cx="1126689" cy="11266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pubchem.ncbi.nlm.nih.gov/image/imgsrv.fcgi?cid=3245407&amp;t=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923" y="4185936"/>
            <a:ext cx="1126689" cy="11266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58619" y="5540657"/>
            <a:ext cx="2639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Count: </a:t>
            </a:r>
            <a:r>
              <a:rPr lang="en-US" sz="1600" dirty="0" smtClean="0"/>
              <a:t>59,805</a:t>
            </a:r>
          </a:p>
          <a:p>
            <a:r>
              <a:rPr lang="en-US" sz="1600" b="1" dirty="0" smtClean="0"/>
              <a:t>Resolution</a:t>
            </a:r>
            <a:r>
              <a:rPr lang="en-US" sz="1600" dirty="0" smtClean="0"/>
              <a:t>: 300x300pxl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56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s://pubchem.ncbi.nlm.nih.gov/image/imgsrv.fcgi?cid=2962214&amp;t=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8" y="2545528"/>
            <a:ext cx="1126689" cy="11266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pubchem.ncbi.nlm.nih.gov/image/imgsrv.fcgi?cid=805075&amp;t=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52" y="2127241"/>
            <a:ext cx="1126689" cy="11266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s://pubchem.ncbi.nlm.nih.gov/image/imgsrv.fcgi?cid=3245407&amp;t=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16" y="1708954"/>
            <a:ext cx="1126689" cy="11266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51405" y="2961542"/>
            <a:ext cx="2639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Count: </a:t>
            </a:r>
            <a:r>
              <a:rPr lang="en-US" sz="1600" dirty="0" smtClean="0"/>
              <a:t>59805</a:t>
            </a:r>
          </a:p>
          <a:p>
            <a:r>
              <a:rPr lang="en-US" sz="1600" b="1" dirty="0" smtClean="0"/>
              <a:t>Resolution</a:t>
            </a:r>
            <a:r>
              <a:rPr lang="en-US" sz="1600" dirty="0" smtClean="0"/>
              <a:t>: 300x300pxl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76836" y="2545528"/>
            <a:ext cx="1701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08329" y="2206974"/>
            <a:ext cx="1585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download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728749" y="1337720"/>
            <a:ext cx="879676" cy="837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28749" y="381621"/>
            <a:ext cx="879676" cy="837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728749" y="2241287"/>
            <a:ext cx="879676" cy="837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28749" y="3211071"/>
            <a:ext cx="879676" cy="837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728749" y="4180855"/>
            <a:ext cx="879676" cy="837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31884" y="530314"/>
            <a:ext cx="129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Count</a:t>
            </a:r>
            <a:r>
              <a:rPr lang="en-US" sz="1400" dirty="0" smtClean="0"/>
              <a:t>: 10,000</a:t>
            </a:r>
          </a:p>
          <a:p>
            <a:r>
              <a:rPr lang="en-US" sz="1400" b="1" dirty="0" smtClean="0"/>
              <a:t># actives</a:t>
            </a:r>
            <a:r>
              <a:rPr lang="en-US" sz="1400" dirty="0" smtClean="0"/>
              <a:t>: 54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731884" y="1494785"/>
            <a:ext cx="129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Count</a:t>
            </a:r>
            <a:r>
              <a:rPr lang="en-US" sz="1400" dirty="0" smtClean="0"/>
              <a:t>: 10,000</a:t>
            </a:r>
          </a:p>
          <a:p>
            <a:r>
              <a:rPr lang="en-US" sz="1400" b="1" dirty="0" smtClean="0"/>
              <a:t># actives</a:t>
            </a:r>
            <a:r>
              <a:rPr lang="en-US" sz="1400" dirty="0" smtClean="0"/>
              <a:t>: 15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731884" y="2423810"/>
            <a:ext cx="129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Count</a:t>
            </a:r>
            <a:r>
              <a:rPr lang="en-US" sz="1400" dirty="0" smtClean="0"/>
              <a:t>: 10,000</a:t>
            </a:r>
          </a:p>
          <a:p>
            <a:r>
              <a:rPr lang="en-US" sz="1400" b="1" dirty="0" smtClean="0"/>
              <a:t># actives</a:t>
            </a:r>
            <a:r>
              <a:rPr lang="en-US" sz="1400" dirty="0" smtClean="0"/>
              <a:t>: 56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1886" y="3352835"/>
            <a:ext cx="129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Count</a:t>
            </a:r>
            <a:r>
              <a:rPr lang="en-US" sz="1400" dirty="0" smtClean="0"/>
              <a:t>: 10,000</a:t>
            </a:r>
          </a:p>
          <a:p>
            <a:r>
              <a:rPr lang="en-US" sz="1400" b="1" dirty="0" smtClean="0"/>
              <a:t># actives</a:t>
            </a:r>
            <a:r>
              <a:rPr lang="en-US" sz="1400" dirty="0" smtClean="0"/>
              <a:t>: 33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731885" y="4180855"/>
            <a:ext cx="129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Count</a:t>
            </a:r>
            <a:r>
              <a:rPr lang="en-US" sz="1400" dirty="0" smtClean="0"/>
              <a:t>: 10,000</a:t>
            </a:r>
          </a:p>
          <a:p>
            <a:r>
              <a:rPr lang="en-US" sz="1400" b="1" dirty="0" smtClean="0"/>
              <a:t># actives</a:t>
            </a:r>
            <a:r>
              <a:rPr lang="en-US" sz="1400" dirty="0" smtClean="0"/>
              <a:t>: 24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10252" y="530314"/>
            <a:ext cx="431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Preparation of Data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754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33063" y="1962752"/>
            <a:ext cx="879676" cy="837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3063" y="1006653"/>
            <a:ext cx="879676" cy="837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3063" y="2866319"/>
            <a:ext cx="879676" cy="837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3063" y="3836103"/>
            <a:ext cx="879676" cy="837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3063" y="4805887"/>
            <a:ext cx="879676" cy="837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6198" y="1155346"/>
            <a:ext cx="129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Count</a:t>
            </a:r>
            <a:r>
              <a:rPr lang="en-US" sz="1400" dirty="0" smtClean="0"/>
              <a:t>: 10,000</a:t>
            </a:r>
          </a:p>
          <a:p>
            <a:r>
              <a:rPr lang="en-US" sz="1400" b="1" dirty="0" smtClean="0"/>
              <a:t># actives</a:t>
            </a:r>
            <a:r>
              <a:rPr lang="en-US" sz="1400" dirty="0" smtClean="0"/>
              <a:t>: 54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36198" y="2119817"/>
            <a:ext cx="129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Count</a:t>
            </a:r>
            <a:r>
              <a:rPr lang="en-US" sz="1400" dirty="0" smtClean="0"/>
              <a:t>: 10,000</a:t>
            </a:r>
          </a:p>
          <a:p>
            <a:r>
              <a:rPr lang="en-US" sz="1400" b="1" dirty="0" smtClean="0"/>
              <a:t># actives</a:t>
            </a:r>
            <a:r>
              <a:rPr lang="en-US" sz="1400" dirty="0" smtClean="0"/>
              <a:t>: 15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36198" y="3048842"/>
            <a:ext cx="129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Count</a:t>
            </a:r>
            <a:r>
              <a:rPr lang="en-US" sz="1400" dirty="0" smtClean="0"/>
              <a:t>: 10,000</a:t>
            </a:r>
          </a:p>
          <a:p>
            <a:r>
              <a:rPr lang="en-US" sz="1400" b="1" dirty="0" smtClean="0"/>
              <a:t># actives</a:t>
            </a:r>
            <a:r>
              <a:rPr lang="en-US" sz="1400" dirty="0" smtClean="0"/>
              <a:t>: 56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736200" y="3977867"/>
            <a:ext cx="129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Count</a:t>
            </a:r>
            <a:r>
              <a:rPr lang="en-US" sz="1400" dirty="0" smtClean="0"/>
              <a:t>: 10,000</a:t>
            </a:r>
          </a:p>
          <a:p>
            <a:r>
              <a:rPr lang="en-US" sz="1400" b="1" dirty="0" smtClean="0"/>
              <a:t># actives</a:t>
            </a:r>
            <a:r>
              <a:rPr lang="en-US" sz="1400" dirty="0" smtClean="0"/>
              <a:t>: 33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736199" y="4805887"/>
            <a:ext cx="129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Count</a:t>
            </a:r>
            <a:r>
              <a:rPr lang="en-US" sz="1400" dirty="0" smtClean="0"/>
              <a:t>: 10,000</a:t>
            </a:r>
          </a:p>
          <a:p>
            <a:r>
              <a:rPr lang="en-US" sz="1400" b="1" dirty="0" smtClean="0"/>
              <a:t># actives</a:t>
            </a:r>
            <a:r>
              <a:rPr lang="en-US" sz="1400" dirty="0" smtClean="0"/>
              <a:t>: 24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39565" y="1423686"/>
            <a:ext cx="1551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070922" y="1006653"/>
            <a:ext cx="879676" cy="837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39565" y="1155346"/>
            <a:ext cx="1551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i="1" dirty="0" smtClean="0"/>
              <a:t>rbitrarily chosen as main dataset</a:t>
            </a:r>
            <a:endParaRPr lang="en-US" sz="1400" i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490746" y="1416956"/>
            <a:ext cx="1354238" cy="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0948" y="1155346"/>
            <a:ext cx="1551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Supplemental actives from other batches are added</a:t>
            </a:r>
            <a:endParaRPr lang="en-US" sz="1400" i="1" dirty="0"/>
          </a:p>
        </p:txBody>
      </p:sp>
      <p:sp>
        <p:nvSpPr>
          <p:cNvPr id="21" name="Rounded Rectangle 20"/>
          <p:cNvSpPr/>
          <p:nvPr/>
        </p:nvSpPr>
        <p:spPr>
          <a:xfrm>
            <a:off x="9267464" y="998281"/>
            <a:ext cx="879676" cy="837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cNN</a:t>
            </a:r>
            <a:r>
              <a:rPr lang="en-US" dirty="0" smtClean="0"/>
              <a:t> data</a:t>
            </a:r>
          </a:p>
        </p:txBody>
      </p:sp>
      <p:cxnSp>
        <p:nvCxnSpPr>
          <p:cNvPr id="24" name="Curved Connector 23"/>
          <p:cNvCxnSpPr>
            <a:stCxn id="10" idx="3"/>
            <a:endCxn id="21" idx="2"/>
          </p:cNvCxnSpPr>
          <p:nvPr/>
        </p:nvCxnSpPr>
        <p:spPr>
          <a:xfrm flipV="1">
            <a:off x="3032563" y="1835631"/>
            <a:ext cx="6674739" cy="5457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flipV="1">
            <a:off x="3032563" y="1847298"/>
            <a:ext cx="6674739" cy="14748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2" idx="3"/>
            <a:endCxn id="21" idx="2"/>
          </p:cNvCxnSpPr>
          <p:nvPr/>
        </p:nvCxnSpPr>
        <p:spPr>
          <a:xfrm flipV="1">
            <a:off x="3032565" y="1835631"/>
            <a:ext cx="6674737" cy="24038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3" idx="3"/>
            <a:endCxn id="21" idx="2"/>
          </p:cNvCxnSpPr>
          <p:nvPr/>
        </p:nvCxnSpPr>
        <p:spPr>
          <a:xfrm flipV="1">
            <a:off x="3032564" y="1835631"/>
            <a:ext cx="6674738" cy="32318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413358" y="1155346"/>
            <a:ext cx="12963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Count</a:t>
            </a:r>
            <a:r>
              <a:rPr lang="en-US" sz="1400" dirty="0" smtClean="0"/>
              <a:t>: 10,128</a:t>
            </a:r>
          </a:p>
          <a:p>
            <a:r>
              <a:rPr lang="en-US" sz="1400" b="1" dirty="0" smtClean="0"/>
              <a:t># active</a:t>
            </a:r>
            <a:r>
              <a:rPr lang="en-US" sz="1400" dirty="0" smtClean="0"/>
              <a:t>: 182</a:t>
            </a:r>
          </a:p>
          <a:p>
            <a:r>
              <a:rPr lang="en-US" sz="1400" b="1" dirty="0" smtClean="0"/>
              <a:t>% active: </a:t>
            </a:r>
            <a:r>
              <a:rPr lang="en-US" sz="1400" u="sng" dirty="0" smtClean="0"/>
              <a:t>1.8%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91788" y="5822563"/>
            <a:ext cx="6017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Jupyter</a:t>
            </a:r>
            <a:r>
              <a:rPr lang="en-US" sz="1200" dirty="0" smtClean="0"/>
              <a:t> notebook: </a:t>
            </a:r>
            <a:r>
              <a:rPr lang="en-US" sz="1200" dirty="0" smtClean="0">
                <a:hlinkClick r:id="rId3"/>
              </a:rPr>
              <a:t>https://nbviewer.jupyter.org/github/ec1340/AID604NN/blob/master/data_prep/Preparation_of_data.ipynb</a:t>
            </a:r>
            <a:endParaRPr lang="en-US" sz="1200" dirty="0" smtClean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04747" y="340283"/>
            <a:ext cx="431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Preparation of Data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1536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252" y="530314"/>
            <a:ext cx="431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Preparation of Data</a:t>
            </a:r>
            <a:endParaRPr lang="en-US" b="1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277231" y="1637524"/>
            <a:ext cx="1085163" cy="10329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cNN</a:t>
            </a:r>
            <a:r>
              <a:rPr lang="en-US" sz="1600" dirty="0" smtClean="0"/>
              <a:t> data</a:t>
            </a:r>
          </a:p>
        </p:txBody>
      </p:sp>
      <p:pic>
        <p:nvPicPr>
          <p:cNvPr id="6" name="Picture 12" descr="https://pubchem.ncbi.nlm.nih.gov/image/imgsrv.fcgi?cid=3245407&amp;t=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387" y="1637524"/>
            <a:ext cx="1126689" cy="11266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508760" y="2156482"/>
            <a:ext cx="777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16523"/>
              </p:ext>
            </p:extLst>
          </p:nvPr>
        </p:nvGraphicFramePr>
        <p:xfrm>
          <a:off x="1831974" y="5274259"/>
          <a:ext cx="1508596" cy="1164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505"/>
                <a:gridCol w="213901"/>
                <a:gridCol w="291109"/>
                <a:gridCol w="252505"/>
                <a:gridCol w="246071"/>
                <a:gridCol w="252505"/>
              </a:tblGrid>
              <a:tr h="194118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234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192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253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243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234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</a:tr>
              <a:tr h="194118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238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234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83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</a:tr>
              <a:tr h="194118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12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123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</a:tr>
              <a:tr h="194118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87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23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</a:tr>
              <a:tr h="194118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71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248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</a:tr>
              <a:tr h="194118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76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254</a:t>
                      </a:r>
                      <a:endParaRPr lang="en-US" sz="600" dirty="0"/>
                    </a:p>
                  </a:txBody>
                  <a:tcPr marL="49597" marR="49597" marT="24799" marB="24799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691320" y="5856613"/>
            <a:ext cx="773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30570"/>
              </p:ext>
            </p:extLst>
          </p:nvPr>
        </p:nvGraphicFramePr>
        <p:xfrm>
          <a:off x="4913037" y="5269801"/>
          <a:ext cx="1764233" cy="118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93"/>
                <a:gridCol w="295293"/>
                <a:gridCol w="295293"/>
                <a:gridCol w="295293"/>
                <a:gridCol w="287768"/>
                <a:gridCol w="295293"/>
              </a:tblGrid>
              <a:tr h="17755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0.3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</a:tr>
              <a:tr h="20075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0.54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0.67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</a:tr>
              <a:tr h="20075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0.23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0.8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</a:tr>
              <a:tr h="20075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0.57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0.2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</a:tr>
              <a:tr h="20075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0.23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</a:tr>
              <a:tr h="20075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0.9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51292" marR="51292" marT="25646" marB="25646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86660"/>
              </p:ext>
            </p:extLst>
          </p:nvPr>
        </p:nvGraphicFramePr>
        <p:xfrm>
          <a:off x="4793516" y="1756074"/>
          <a:ext cx="3329403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801"/>
                <a:gridCol w="1109801"/>
                <a:gridCol w="1109801"/>
              </a:tblGrid>
              <a:tr h="218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[134,34,23]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[134,34,23]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[134,34,23]</a:t>
                      </a:r>
                    </a:p>
                  </a:txBody>
                  <a:tcPr/>
                </a:tc>
              </a:tr>
              <a:tr h="2185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[134,34,23]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[213,23,34]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[21,38,24]</a:t>
                      </a:r>
                      <a:endParaRPr lang="en-US" sz="1400" dirty="0"/>
                    </a:p>
                  </a:txBody>
                  <a:tcPr/>
                </a:tc>
              </a:tr>
              <a:tr h="218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[12,45,32]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[123,23,42]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[234,31,</a:t>
                      </a:r>
                      <a:r>
                        <a:rPr lang="en-US" sz="1400" baseline="0" dirty="0" smtClean="0"/>
                        <a:t> 32]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3810000" y="2154248"/>
            <a:ext cx="777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9945" y="1295337"/>
            <a:ext cx="221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RGB intensities 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8635371" y="1778239"/>
            <a:ext cx="2508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Dimensions: (300,300,3)</a:t>
            </a:r>
          </a:p>
          <a:p>
            <a:r>
              <a:rPr lang="en-US" sz="1600" dirty="0" smtClean="0"/>
              <a:t>Total x/image: 270,000</a:t>
            </a:r>
            <a:endParaRPr lang="en-US" sz="1600" dirty="0"/>
          </a:p>
        </p:txBody>
      </p:sp>
      <p:pic>
        <p:nvPicPr>
          <p:cNvPr id="25" name="Picture 12" descr="https://pubchem.ncbi.nlm.nih.gov/image/imgsrv.fcgi?cid=3245407&amp;t=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18" y="3322507"/>
            <a:ext cx="1126689" cy="11266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1897380" y="3903613"/>
            <a:ext cx="777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2" descr="https://pubchem.ncbi.nlm.nih.gov/image/imgsrv.fcgi?cid=3245407&amp;t=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12" y="3340268"/>
            <a:ext cx="1126689" cy="11266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https://pubchem.ncbi.nlm.nih.gov/image/imgsrv.fcgi?cid=3245407&amp;t=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644" y="3340267"/>
            <a:ext cx="1126689" cy="1126689"/>
          </a:xfrm>
          <a:prstGeom prst="rect">
            <a:avLst/>
          </a:prstGeom>
          <a:noFill/>
          <a:effectLst>
            <a:outerShdw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>
            <a:off x="4404896" y="3903612"/>
            <a:ext cx="777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57334" y="3688167"/>
            <a:ext cx="1190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Convert to grayscale</a:t>
            </a:r>
            <a:endParaRPr lang="en-US" sz="11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05344" y="4521780"/>
            <a:ext cx="1525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Dimensions: (300,300)</a:t>
            </a:r>
          </a:p>
          <a:p>
            <a:r>
              <a:rPr lang="en-US" sz="1100" dirty="0" smtClean="0"/>
              <a:t>Total x/image: 90,000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5253414" y="4521779"/>
            <a:ext cx="1525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Dimensions: (100,100)</a:t>
            </a:r>
          </a:p>
          <a:p>
            <a:r>
              <a:rPr lang="en-US" sz="1100" dirty="0" smtClean="0"/>
              <a:t>Total x/image: 10,000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4397712" y="3694278"/>
            <a:ext cx="1190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Down-scale to 100x100 res.</a:t>
            </a:r>
            <a:endParaRPr lang="en-US" sz="11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25336" y="5556531"/>
            <a:ext cx="15251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Normalization of values to range(0,1) improves learning rate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378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10253" y="3614161"/>
            <a:ext cx="879676" cy="837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cNN</a:t>
            </a:r>
            <a:r>
              <a:rPr lang="en-US" dirty="0" smtClean="0"/>
              <a:t>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252" y="530314"/>
            <a:ext cx="431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Preparation of Data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43920" y="3663504"/>
            <a:ext cx="12963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Count</a:t>
            </a:r>
            <a:r>
              <a:rPr lang="en-US" sz="1400" dirty="0" smtClean="0"/>
              <a:t>: 10,128</a:t>
            </a:r>
          </a:p>
          <a:p>
            <a:r>
              <a:rPr lang="en-US" sz="1400" b="1" dirty="0" smtClean="0"/>
              <a:t># active</a:t>
            </a:r>
            <a:r>
              <a:rPr lang="en-US" sz="1400" dirty="0" smtClean="0"/>
              <a:t>: 182</a:t>
            </a:r>
          </a:p>
          <a:p>
            <a:r>
              <a:rPr lang="en-US" sz="1400" b="1" dirty="0" smtClean="0"/>
              <a:t>% active: </a:t>
            </a:r>
            <a:r>
              <a:rPr lang="en-US" sz="1400" u="sng" dirty="0" smtClean="0"/>
              <a:t>1.8%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53" y="1234229"/>
            <a:ext cx="3588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Classification</a:t>
            </a:r>
            <a:r>
              <a:rPr lang="en-US" dirty="0" smtClean="0"/>
              <a:t>: </a:t>
            </a:r>
            <a:r>
              <a:rPr lang="en-US" b="1" i="1" dirty="0" smtClean="0"/>
              <a:t>y </a:t>
            </a:r>
            <a:r>
              <a:rPr lang="en-US" b="1" i="1" dirty="0"/>
              <a:t>= f(x)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</a:t>
            </a:r>
            <a:r>
              <a:rPr lang="en-US" dirty="0"/>
              <a:t>the model assigns an input described by vector </a:t>
            </a:r>
            <a:r>
              <a:rPr lang="en-US" b="1" dirty="0"/>
              <a:t>x</a:t>
            </a:r>
            <a:r>
              <a:rPr lang="en-US" dirty="0"/>
              <a:t> to a category</a:t>
            </a:r>
            <a:br>
              <a:rPr lang="en-US" dirty="0"/>
            </a:br>
            <a:r>
              <a:rPr lang="en-US" dirty="0"/>
              <a:t>identified by numeric code </a:t>
            </a:r>
            <a:r>
              <a:rPr lang="en-US" b="1" dirty="0" smtClean="0"/>
              <a:t>y.</a:t>
            </a:r>
            <a:r>
              <a:rPr lang="en-US" dirty="0" smtClean="0"/>
              <a:t> “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7469" y="2866549"/>
            <a:ext cx="1354237" cy="37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Input:  </a:t>
            </a:r>
            <a:r>
              <a:rPr lang="en-US" b="1" i="1" dirty="0" smtClean="0"/>
              <a:t>x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775766" y="2866548"/>
            <a:ext cx="1354237" cy="37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Output:  </a:t>
            </a:r>
            <a:r>
              <a:rPr lang="en-US" b="1" i="1" dirty="0" smtClean="0"/>
              <a:t>y</a:t>
            </a:r>
            <a:endParaRPr lang="en-US" i="1" dirty="0"/>
          </a:p>
        </p:txBody>
      </p:sp>
      <p:sp>
        <p:nvSpPr>
          <p:cNvPr id="8" name="Rounded Rectangle 7"/>
          <p:cNvSpPr/>
          <p:nvPr/>
        </p:nvSpPr>
        <p:spPr>
          <a:xfrm>
            <a:off x="5914663" y="3399644"/>
            <a:ext cx="752354" cy="2103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Set 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344628" y="3614161"/>
            <a:ext cx="752354" cy="2103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Set 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397924" y="3591008"/>
            <a:ext cx="752354" cy="2103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Set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5914" y="3663504"/>
            <a:ext cx="1354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Label set 1: </a:t>
            </a:r>
            <a:r>
              <a:rPr lang="en-US" sz="1600" dirty="0" smtClean="0"/>
              <a:t>Inactive “0” or Active “1”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043687" y="5817324"/>
            <a:ext cx="1354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Label set 2: </a:t>
            </a:r>
            <a:r>
              <a:rPr lang="en-US" sz="1600" dirty="0" err="1"/>
              <a:t>P</a:t>
            </a:r>
            <a:r>
              <a:rPr lang="en-US" sz="1600" dirty="0" err="1" smtClean="0"/>
              <a:t>ubchem</a:t>
            </a:r>
            <a:r>
              <a:rPr lang="en-US" sz="1600" dirty="0" smtClean="0"/>
              <a:t> activity score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97924" y="5780782"/>
            <a:ext cx="1354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Label set 3</a:t>
            </a:r>
            <a:r>
              <a:rPr lang="en-US" sz="1600" dirty="0" smtClean="0"/>
              <a:t>: Inhibition primary at 6uM 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623139" y="2021597"/>
            <a:ext cx="35881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Regression: </a:t>
            </a:r>
          </a:p>
          <a:p>
            <a:r>
              <a:rPr lang="en-US" sz="1400" dirty="0" smtClean="0"/>
              <a:t>“In </a:t>
            </a:r>
            <a:r>
              <a:rPr lang="en-US" sz="1400" dirty="0"/>
              <a:t>this type of task, the computer program is asked to predict </a:t>
            </a:r>
            <a:r>
              <a:rPr lang="en-US" sz="1400" dirty="0" smtClean="0"/>
              <a:t>a numerical </a:t>
            </a:r>
            <a:r>
              <a:rPr lang="en-US" sz="1400" dirty="0"/>
              <a:t>value given some input</a:t>
            </a:r>
            <a:r>
              <a:rPr lang="en-US" sz="1400" dirty="0" smtClean="0"/>
              <a:t>.</a:t>
            </a:r>
            <a:r>
              <a:rPr lang="en-US" sz="1400" dirty="0"/>
              <a:t> This type of task is similar to</a:t>
            </a:r>
            <a:br>
              <a:rPr lang="en-US" sz="1400" dirty="0"/>
            </a:br>
            <a:r>
              <a:rPr lang="en-US" sz="1400" dirty="0"/>
              <a:t>classification, except that the format of output is </a:t>
            </a:r>
            <a:r>
              <a:rPr lang="en-US" sz="1400" dirty="0" smtClean="0"/>
              <a:t>different”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5904" y="5880600"/>
            <a:ext cx="601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Goodfellow</a:t>
            </a:r>
            <a:r>
              <a:rPr lang="en-US" sz="1200" dirty="0" smtClean="0"/>
              <a:t> et al 2016 Book. Deep Learning. Ian </a:t>
            </a:r>
            <a:r>
              <a:rPr lang="en-US" sz="1200" dirty="0" err="1" smtClean="0"/>
              <a:t>Goodfellow</a:t>
            </a:r>
            <a:r>
              <a:rPr lang="en-US" sz="1200" dirty="0" smtClean="0"/>
              <a:t>, </a:t>
            </a:r>
            <a:r>
              <a:rPr lang="en-US" sz="1200" dirty="0" err="1" smtClean="0"/>
              <a:t>Yoshua</a:t>
            </a:r>
            <a:r>
              <a:rPr lang="en-US" sz="1200" dirty="0" smtClean="0"/>
              <a:t> </a:t>
            </a:r>
            <a:r>
              <a:rPr lang="en-US" sz="1200" dirty="0" err="1" smtClean="0"/>
              <a:t>Bengio</a:t>
            </a:r>
            <a:r>
              <a:rPr lang="en-US" sz="1200" dirty="0" smtClean="0"/>
              <a:t>, Aaron </a:t>
            </a:r>
            <a:r>
              <a:rPr lang="en-US" sz="1200" dirty="0" err="1" smtClean="0"/>
              <a:t>Courville</a:t>
            </a:r>
            <a:r>
              <a:rPr lang="en-US" sz="1200" dirty="0" smtClean="0"/>
              <a:t>, MIT press 2016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203462" y="478403"/>
            <a:ext cx="6017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Jupyter</a:t>
            </a:r>
            <a:r>
              <a:rPr lang="en-US" sz="1200" dirty="0" smtClean="0"/>
              <a:t> notebook: </a:t>
            </a:r>
            <a:r>
              <a:rPr lang="en-US" sz="1200" dirty="0" smtClean="0">
                <a:hlinkClick r:id="rId2"/>
              </a:rPr>
              <a:t>https://nbviewer.jupyter.org/github/ec1340/AID604NN/blob/master/label_prep/Preparation_of_labels.ipynb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65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0252" y="530314"/>
            <a:ext cx="431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Preliminary run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20220" y="1489056"/>
            <a:ext cx="6017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Jupyter</a:t>
            </a:r>
            <a:r>
              <a:rPr lang="en-US" sz="1600" dirty="0" smtClean="0"/>
              <a:t> notebook: </a:t>
            </a:r>
            <a:r>
              <a:rPr lang="en-US" sz="1600" dirty="0" smtClean="0">
                <a:hlinkClick r:id="rId2"/>
              </a:rPr>
              <a:t>https://nbviewer.jupyter.org/github/ec1340/AID604NN/blob/master/label_prep/Preparation_of_labels.ipynb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88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0252" y="530314"/>
            <a:ext cx="431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Current Directions:</a:t>
            </a:r>
            <a:endParaRPr lang="en-US" sz="1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46251" y="1053534"/>
            <a:ext cx="4869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Data Augmentation </a:t>
            </a:r>
            <a:r>
              <a:rPr lang="en-US" dirty="0" smtClean="0"/>
              <a:t>Increase the number of examples of active compounds the net can “learn” from</a:t>
            </a:r>
            <a:endParaRPr lang="en-US" dirty="0"/>
          </a:p>
        </p:txBody>
      </p:sp>
      <p:pic>
        <p:nvPicPr>
          <p:cNvPr id="7170" name="Picture 2" descr="https://i.gyazo.com/397f9de7a43331ef408ec4a2142ff67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36" y="3377775"/>
            <a:ext cx="6467464" cy="253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41384" y="2731444"/>
            <a:ext cx="343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During training </a:t>
            </a:r>
            <a:r>
              <a:rPr lang="en-US" i="1" dirty="0" smtClean="0"/>
              <a:t>(transformations applied as a layer in the net)</a:t>
            </a:r>
            <a:endParaRPr lang="en-US" i="1" dirty="0"/>
          </a:p>
        </p:txBody>
      </p:sp>
      <p:pic>
        <p:nvPicPr>
          <p:cNvPr id="7" name="Picture 12" descr="https://pubchem.ncbi.nlm.nih.gov/image/imgsrv.fcgi?cid=3245407&amp;t=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08" y="4282188"/>
            <a:ext cx="1126689" cy="11266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974782" y="2955728"/>
            <a:ext cx="879676" cy="837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cNN</a:t>
            </a:r>
            <a:r>
              <a:rPr lang="en-US" dirty="0" smtClean="0"/>
              <a:t> data</a:t>
            </a:r>
          </a:p>
        </p:txBody>
      </p:sp>
      <p:pic>
        <p:nvPicPr>
          <p:cNvPr id="9" name="Picture 12" descr="https://pubchem.ncbi.nlm.nih.gov/image/imgsrv.fcgi?cid=3245407&amp;t=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62377" y="3353047"/>
            <a:ext cx="935909" cy="93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s://pubchem.ncbi.nlm.nih.gov/image/imgsrv.fcgi?cid=3245407&amp;t=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58490" y="3377775"/>
            <a:ext cx="935909" cy="93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ttps://pubchem.ncbi.nlm.nih.gov/image/imgsrv.fcgi?cid=3245407&amp;t=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58489" y="4472968"/>
            <a:ext cx="935909" cy="93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https://pubchem.ncbi.nlm.nih.gov/image/imgsrv.fcgi?cid=3245407&amp;t=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77" y="4472968"/>
            <a:ext cx="935909" cy="93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1854458" y="4845532"/>
            <a:ext cx="6801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4782" y="2160876"/>
            <a:ext cx="343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Pre-training </a:t>
            </a:r>
            <a:r>
              <a:rPr lang="en-US" i="1" dirty="0" smtClean="0"/>
              <a:t>(transformations applied as a layer in the net)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78661" y="5974036"/>
            <a:ext cx="601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S. </a:t>
            </a:r>
            <a:r>
              <a:rPr lang="en-US" sz="1200" dirty="0" err="1" smtClean="0"/>
              <a:t>Dieleman</a:t>
            </a:r>
            <a:r>
              <a:rPr lang="en-US" sz="1200" dirty="0" smtClean="0"/>
              <a:t>, J. De </a:t>
            </a:r>
            <a:r>
              <a:rPr lang="en-US" sz="1200" dirty="0" err="1" smtClean="0"/>
              <a:t>Fauw</a:t>
            </a:r>
            <a:r>
              <a:rPr lang="en-US" sz="1200" dirty="0" smtClean="0"/>
              <a:t>, and K. </a:t>
            </a:r>
            <a:r>
              <a:rPr lang="en-US" sz="1200" dirty="0" err="1" smtClean="0"/>
              <a:t>Kavukcuoglu</a:t>
            </a:r>
            <a:r>
              <a:rPr lang="en-US" sz="1200" dirty="0" smtClean="0"/>
              <a:t>. Exploiting Cyclic Symmetry in Convolutional Neural Networks. </a:t>
            </a:r>
            <a:r>
              <a:rPr lang="en-US" sz="1200" dirty="0" err="1" smtClean="0"/>
              <a:t>ArXiv</a:t>
            </a:r>
            <a:r>
              <a:rPr lang="en-US" sz="1200" dirty="0" smtClean="0"/>
              <a:t> e-prints, Feb 201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27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812</Words>
  <Application>Microsoft Office PowerPoint</Application>
  <PresentationFormat>Widescreen</PresentationFormat>
  <Paragraphs>206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Constructing a convolutional neural net (cNN) for structure-activity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Egbert Castro</dc:creator>
  <cp:lastModifiedBy>Egbert Castro</cp:lastModifiedBy>
  <cp:revision>18</cp:revision>
  <dcterms:created xsi:type="dcterms:W3CDTF">2016-08-02T18:26:05Z</dcterms:created>
  <dcterms:modified xsi:type="dcterms:W3CDTF">2016-08-02T21:06:25Z</dcterms:modified>
</cp:coreProperties>
</file>