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88" r:id="rId3"/>
    <p:sldId id="289" r:id="rId4"/>
    <p:sldId id="290" r:id="rId5"/>
    <p:sldId id="259" r:id="rId6"/>
    <p:sldId id="283" r:id="rId7"/>
    <p:sldId id="260" r:id="rId8"/>
    <p:sldId id="262" r:id="rId9"/>
    <p:sldId id="261" r:id="rId10"/>
    <p:sldId id="263" r:id="rId11"/>
    <p:sldId id="264" r:id="rId12"/>
    <p:sldId id="279" r:id="rId13"/>
    <p:sldId id="265" r:id="rId14"/>
    <p:sldId id="267" r:id="rId15"/>
    <p:sldId id="268" r:id="rId16"/>
    <p:sldId id="271" r:id="rId17"/>
    <p:sldId id="272" r:id="rId18"/>
    <p:sldId id="273" r:id="rId19"/>
    <p:sldId id="276" r:id="rId20"/>
    <p:sldId id="280" r:id="rId21"/>
    <p:sldId id="281" r:id="rId22"/>
    <p:sldId id="28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78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DD0E3-F3B9-D34B-A6EC-54AE9D7DEC63}" type="datetimeFigureOut"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6D5C-46EE-DF46-9AFC-5E6439B36F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 </a:t>
            </a:r>
            <a:r>
              <a:rPr lang="mr-IN"/>
              <a:t>–</a:t>
            </a:r>
            <a:r>
              <a:rPr lang="en-US"/>
              <a:t> jdbc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dry principle for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Connector class?- Use for opening / closing connections!</a:t>
            </a:r>
          </a:p>
          <a:p>
            <a:r>
              <a:rPr lang="en-US" u="sng"/>
              <a:t>Basis</a:t>
            </a:r>
            <a:r>
              <a:rPr lang="en-US"/>
              <a:t>: </a:t>
            </a:r>
            <a:r>
              <a:rPr lang="en-US" i="1"/>
              <a:t>for code reuse</a:t>
            </a:r>
            <a:endParaRPr lang="en-US"/>
          </a:p>
          <a:p>
            <a:pPr marL="0" indent="0">
              <a:buNone/>
            </a:pPr>
            <a:r>
              <a:rPr lang="en-US"/>
              <a:t>   Need driver, connection object declared</a:t>
            </a:r>
          </a:p>
          <a:p>
            <a:r>
              <a:rPr lang="en-US" u="sng"/>
              <a:t>Functionality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>
                <a:latin typeface="Monaco" pitchFamily="2" charset="77"/>
              </a:rPr>
              <a:t>getConnection</a:t>
            </a:r>
            <a:r>
              <a:rPr lang="en-US">
                <a:latin typeface="Monaco" pitchFamily="2" charset="77"/>
              </a:rPr>
              <a:t>(</a:t>
            </a:r>
            <a:r>
              <a:rPr lang="en-US" b="1">
                <a:solidFill>
                  <a:srgbClr val="0070C0"/>
                </a:solidFill>
                <a:latin typeface="Monaco" pitchFamily="2" charset="77"/>
              </a:rPr>
              <a:t>protocol:subprotocol:url, user,password</a:t>
            </a:r>
            <a:r>
              <a:rPr lang="en-US">
                <a:latin typeface="Monaco" pitchFamily="2" charset="77"/>
              </a:rPr>
              <a:t>) </a:t>
            </a:r>
            <a:r>
              <a:rPr lang="en-US"/>
              <a:t>method </a:t>
            </a:r>
          </a:p>
          <a:p>
            <a:pPr marL="0" indent="0">
              <a:buNone/>
            </a:pPr>
            <a:r>
              <a:rPr lang="en-US"/>
              <a:t>   protocol arg above-&gt; </a:t>
            </a:r>
            <a:r>
              <a:rPr lang="en-US">
                <a:solidFill>
                  <a:srgbClr val="0070C0"/>
                </a:solidFill>
              </a:rPr>
              <a:t>jdbc </a:t>
            </a:r>
            <a:r>
              <a:rPr lang="en-US"/>
              <a:t> subprotocol arg above-&gt; </a:t>
            </a:r>
            <a:r>
              <a:rPr lang="en-US">
                <a:solidFill>
                  <a:srgbClr val="0070C0"/>
                </a:solidFill>
              </a:rPr>
              <a:t>msql</a:t>
            </a:r>
          </a:p>
          <a:p>
            <a:pPr marL="0" indent="0">
              <a:buNone/>
            </a:pPr>
            <a:r>
              <a:rPr lang="en-US"/>
              <a:t>   url arg above can contain query params-&gt;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db, login credentials, connection retries, SSL </a:t>
            </a:r>
          </a:p>
        </p:txBody>
      </p:sp>
    </p:spTree>
    <p:extLst>
      <p:ext uri="{BB962C8B-B14F-4D97-AF65-F5344CB8AC3E}">
        <p14:creationId xmlns:p14="http://schemas.microsoft.com/office/powerpoint/2010/main" val="120620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iMPORTS for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Needed imports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java.sql.Connection;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java.sql.DriverManager;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java.sql.ResultSet;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java.sql.SQLException;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import java.sql.Statement;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dbConnect.java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5497" y="2015732"/>
            <a:ext cx="1009935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Setup the connection with the DB for all CRUD methods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         </a:t>
            </a:r>
            <a:r>
              <a:rPr lang="en-US" dirty="0" err="1">
                <a:latin typeface="Monaco" pitchFamily="2" charset="77"/>
              </a:rPr>
              <a:t>DriverManager.getConnection</a:t>
            </a:r>
            <a:r>
              <a:rPr lang="en-US" dirty="0">
                <a:latin typeface="Monaco" pitchFamily="2" charset="77"/>
              </a:rPr>
              <a:t>("</a:t>
            </a:r>
            <a:r>
              <a:rPr lang="en-US" dirty="0" err="1">
                <a:latin typeface="Monaco" pitchFamily="2" charset="77"/>
              </a:rPr>
              <a:t>jdbc:mysql</a:t>
            </a:r>
            <a:r>
              <a:rPr lang="en-US" dirty="0">
                <a:latin typeface="Monaco" pitchFamily="2" charset="77"/>
              </a:rPr>
              <a:t>://www.papademas.net:</a:t>
            </a:r>
            <a:r>
              <a:rPr lang="en-US" dirty="0">
                <a:solidFill>
                  <a:srgbClr val="0070C0"/>
                </a:solidFill>
                <a:latin typeface="Monaco" pitchFamily="2" charset="77"/>
              </a:rPr>
              <a:t>3307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/</a:t>
            </a:r>
            <a:r>
              <a:rPr lang="en-US" dirty="0">
                <a:solidFill>
                  <a:srgbClr val="B81E41"/>
                </a:solidFill>
                <a:latin typeface="Monaco" pitchFamily="2" charset="77"/>
              </a:rPr>
              <a:t>411labs?user=db411&amp;password=411</a:t>
            </a:r>
            <a:r>
              <a:rPr lang="en-US" dirty="0">
                <a:latin typeface="Monaco" pitchFamily="2" charset="77"/>
              </a:rPr>
              <a:t>"); 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64362"/>
            <a:ext cx="9603275" cy="3974101"/>
          </a:xfrm>
        </p:spPr>
        <p:txBody>
          <a:bodyPr>
            <a:normAutofit/>
          </a:bodyPr>
          <a:lstStyle/>
          <a:p>
            <a:r>
              <a:rPr lang="en-US"/>
              <a:t>Class level object Instantiation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DBConnect conn = null; 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/>
              <a:t>Statement stmt = null;</a:t>
            </a:r>
          </a:p>
          <a:p>
            <a:r>
              <a:rPr lang="en-US"/>
              <a:t>Class constructor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//constructor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public Dao() { // create db object instance</a:t>
            </a:r>
          </a:p>
          <a:p>
            <a:pPr marL="0" indent="0">
              <a:buNone/>
            </a:pPr>
            <a:r>
              <a:rPr lang="en-US" b="1">
                <a:latin typeface="Monaco" pitchFamily="2" charset="77"/>
              </a:rPr>
              <a:t>conn</a:t>
            </a:r>
            <a:r>
              <a:rPr lang="en-US">
                <a:latin typeface="Monaco" pitchFamily="2" charset="77"/>
              </a:rPr>
              <a:t> = new DBConnect();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sz="6400"/>
          </a:p>
        </p:txBody>
      </p:sp>
    </p:spTree>
    <p:extLst>
      <p:ext uri="{BB962C8B-B14F-4D97-AF65-F5344CB8AC3E}">
        <p14:creationId xmlns:p14="http://schemas.microsoft.com/office/powerpoint/2010/main" val="64442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 </a:t>
            </a:r>
            <a:r>
              <a:rPr lang="en-US"/>
              <a:t>(crud METHODS DEFINED)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b="1"/>
              <a:t> Create Table method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 </a:t>
            </a:r>
            <a:r>
              <a:rPr lang="is-IS">
                <a:latin typeface="Monaco" pitchFamily="2" charset="77"/>
              </a:rPr>
              <a:t> String sql =  "CREATE TABLE yourTableName_tab"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"(pid INTEGER not NULL AUTO_INCREMENT, 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id VARCHAR(7), " + 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income NUMERIC(8,2), 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pep VARCHAR(3), " +</a:t>
            </a:r>
          </a:p>
          <a:p>
            <a:pPr marL="0" indent="0">
              <a:buNone/>
            </a:pPr>
            <a:r>
              <a:rPr lang="is-IS">
                <a:latin typeface="Monaco" pitchFamily="2" charset="77"/>
              </a:rPr>
              <a:t>                  " PRIMARY KEY ( pid ))"; 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25067"/>
            <a:ext cx="9603275" cy="104923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b="1"/>
              <a:t>Create Table method con’t.</a:t>
            </a:r>
          </a:p>
          <a:p>
            <a:r>
              <a:rPr lang="en-US"/>
              <a:t>Initialize statement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Monaco" pitchFamily="2" charset="77"/>
              </a:rPr>
              <a:t>stmt = conn.createStatement();</a:t>
            </a:r>
          </a:p>
          <a:p>
            <a:r>
              <a:rPr lang="en-US"/>
              <a:t>Execute statement</a:t>
            </a:r>
          </a:p>
          <a:p>
            <a:pPr marL="0" indent="0">
              <a:buNone/>
            </a:pPr>
            <a:r>
              <a:rPr lang="en-US"/>
              <a:t>    </a:t>
            </a:r>
            <a:r>
              <a:rPr lang="en-US" b="1">
                <a:latin typeface="Monaco" pitchFamily="2" charset="77"/>
              </a:rPr>
              <a:t>stmt.executeUpdate(sql);</a:t>
            </a:r>
          </a:p>
          <a:p>
            <a:r>
              <a:rPr lang="en-US"/>
              <a:t>Closing out connection object</a:t>
            </a:r>
          </a:p>
          <a:p>
            <a:pPr marL="0" indent="0">
              <a:buNone/>
            </a:pPr>
            <a:r>
              <a:rPr lang="en-US"/>
              <a:t>    </a:t>
            </a:r>
            <a:r>
              <a:rPr lang="en-US" b="1">
                <a:latin typeface="Monaco" pitchFamily="2" charset="77"/>
              </a:rPr>
              <a:t>conn.close();</a:t>
            </a:r>
          </a:p>
          <a:p>
            <a:pPr marL="0" indent="0">
              <a:buNone/>
            </a:pPr>
            <a:endParaRPr lang="is-I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2208" y="1941816"/>
            <a:ext cx="10870058" cy="4140485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/>
              <a:t>Insert Records method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try {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</a:t>
            </a:r>
            <a:r>
              <a:rPr lang="en-US" sz="3200" b="1">
                <a:latin typeface="Monaco" pitchFamily="2" charset="77"/>
              </a:rPr>
              <a:t>stmt = conn.createStatement();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//Loop thru </a:t>
            </a:r>
            <a:r>
              <a:rPr lang="en-US" sz="3200" u="sng">
                <a:latin typeface="Monaco" pitchFamily="2" charset="77"/>
              </a:rPr>
              <a:t>bankrecord</a:t>
            </a:r>
            <a:r>
              <a:rPr lang="en-US" sz="3200">
                <a:latin typeface="Monaco" pitchFamily="2" charset="77"/>
              </a:rPr>
              <a:t> </a:t>
            </a:r>
            <a:r>
              <a:rPr lang="en-US" sz="3200" u="sng">
                <a:latin typeface="Monaco" pitchFamily="2" charset="77"/>
              </a:rPr>
              <a:t>objects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sql= "INSERT INTO yourTableName_tab(field 1,field 2 , field n) " +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     "VALUES ( ' "+value 1+" ', ' "+value 2+" ', ' "+value n+" ' )";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  </a:t>
            </a:r>
            <a:r>
              <a:rPr lang="en-US" sz="3200" b="1">
                <a:latin typeface="Monaco" pitchFamily="2" charset="77"/>
              </a:rPr>
              <a:t>stmt.executeUpdate(sql);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  //end loop</a:t>
            </a:r>
          </a:p>
          <a:p>
            <a:pPr marL="0" indent="0">
              <a:buNone/>
            </a:pPr>
            <a:r>
              <a:rPr lang="en-US" sz="3200"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18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dao.java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8" y="1974635"/>
            <a:ext cx="9603275" cy="4035747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/>
              <a:t>Retrieve Records method</a:t>
            </a:r>
          </a:p>
          <a:p>
            <a:pPr marL="0" indent="0">
              <a:buNone/>
            </a:pPr>
            <a:endParaRPr lang="en-US" sz="8000" b="1"/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public ResultSet retrieveRecords() throws Exception {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ResultSet rs = null;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stmt = connect.createStatement();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String sql = "select * from yourTableName_tab";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rs = </a:t>
            </a:r>
            <a:r>
              <a:rPr lang="en-US" sz="8000" b="1">
                <a:latin typeface="Monaco" pitchFamily="2" charset="77"/>
              </a:rPr>
              <a:t>stmt.executeQuery(sql);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return rs;</a:t>
            </a:r>
          </a:p>
          <a:p>
            <a:pPr marL="0" indent="0">
              <a:buNone/>
            </a:pPr>
            <a:r>
              <a:rPr lang="en-US" sz="8000">
                <a:latin typeface="Monaco" pitchFamily="2" charset="77"/>
              </a:rPr>
              <a:t>}  </a:t>
            </a:r>
          </a:p>
          <a:p>
            <a:pPr marL="0" indent="0">
              <a:buNone/>
            </a:pPr>
            <a:endParaRPr lang="en-US" sz="640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640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loanProcessing.java- </a:t>
            </a:r>
            <a:r>
              <a:rPr lang="en-US"/>
              <a:t/>
            </a:r>
            <a:br>
              <a:rPr lang="en-US"/>
            </a:br>
            <a:r>
              <a:rPr lang="en-US"/>
              <a:t>dao model executions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Needed imports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import java.sql.ResultSet;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import java.sql.SQLException;</a:t>
            </a:r>
          </a:p>
          <a:p>
            <a:r>
              <a:rPr lang="en-US" i="1"/>
              <a:t>Extends</a:t>
            </a:r>
            <a:r>
              <a:rPr lang="en-US"/>
              <a:t> BankRecords class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public class LoanProcessing extends BankRecords { …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9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31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 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/>
              <a:t>Object instantiations needful for CRUD method executions</a:t>
            </a:r>
          </a:p>
          <a:p>
            <a:pPr marL="0" indent="0">
              <a:buNone/>
            </a:pPr>
            <a:r>
              <a:rPr lang="en-US" b="1"/>
              <a:t>   BankRecords instance</a:t>
            </a:r>
          </a:p>
          <a:p>
            <a:pPr marL="0" indent="0">
              <a:buNone/>
            </a:pPr>
            <a:r>
              <a:rPr lang="en-US" b="1"/>
              <a:t>   DAO instance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ex.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BankRecords </a:t>
            </a:r>
            <a:r>
              <a:rPr lang="en-US" b="1">
                <a:latin typeface="Monaco" pitchFamily="2" charset="77"/>
              </a:rPr>
              <a:t>br</a:t>
            </a:r>
            <a:r>
              <a:rPr lang="en-US">
                <a:latin typeface="Monaco" pitchFamily="2" charset="77"/>
              </a:rPr>
              <a:t> = new BankRecords();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</a:t>
            </a:r>
            <a:r>
              <a:rPr lang="en-US" b="1">
                <a:latin typeface="Monaco" pitchFamily="2" charset="77"/>
              </a:rPr>
              <a:t>br</a:t>
            </a:r>
            <a:r>
              <a:rPr lang="en-US">
                <a:latin typeface="Monaco" pitchFamily="2" charset="77"/>
              </a:rPr>
              <a:t>.readData();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Dao </a:t>
            </a:r>
            <a:r>
              <a:rPr lang="en-US" b="1">
                <a:latin typeface="Monaco" pitchFamily="2" charset="77"/>
              </a:rPr>
              <a:t>dao</a:t>
            </a:r>
            <a:r>
              <a:rPr lang="en-US">
                <a:latin typeface="Monaco" pitchFamily="2" charset="77"/>
              </a:rPr>
              <a:t> = new Dao(); //for executing CRUD method from class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0ABEF-72C1-2944-B27A-6C436B6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9ED8CB-51B1-6F4A-B178-CB33F50A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early</a:t>
            </a:r>
          </a:p>
          <a:p>
            <a:r>
              <a:rPr lang="en-US"/>
              <a:t>Read specs thoroughly</a:t>
            </a:r>
          </a:p>
          <a:p>
            <a:r>
              <a:rPr lang="en-US"/>
              <a:t>Take time to work it out</a:t>
            </a:r>
          </a:p>
        </p:txBody>
      </p:sp>
    </p:spTree>
    <p:extLst>
      <p:ext uri="{BB962C8B-B14F-4D97-AF65-F5344CB8AC3E}">
        <p14:creationId xmlns:p14="http://schemas.microsoft.com/office/powerpoint/2010/main" val="28796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589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9335" y="2015732"/>
            <a:ext cx="10212512" cy="3450613"/>
          </a:xfrm>
        </p:spPr>
        <p:txBody>
          <a:bodyPr>
            <a:normAutofit/>
          </a:bodyPr>
          <a:lstStyle/>
          <a:p>
            <a:r>
              <a:rPr lang="en-US"/>
              <a:t>Trigger CRUD method executions</a:t>
            </a:r>
          </a:p>
          <a:p>
            <a:endParaRPr lang="en-US"/>
          </a:p>
          <a:p>
            <a:pPr marL="0" indent="0">
              <a:buNone/>
            </a:pPr>
            <a:r>
              <a:rPr lang="en-US" b="1">
                <a:latin typeface="Monaco" pitchFamily="2" charset="77"/>
              </a:rPr>
              <a:t>  dao</a:t>
            </a:r>
            <a:r>
              <a:rPr lang="en-US">
                <a:latin typeface="Monaco" pitchFamily="2" charset="77"/>
              </a:rPr>
              <a:t>.createTable(); 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  </a:t>
            </a:r>
            <a:r>
              <a:rPr lang="en-US" b="1">
                <a:latin typeface="Monaco" pitchFamily="2" charset="77"/>
              </a:rPr>
              <a:t>dao</a:t>
            </a:r>
            <a:r>
              <a:rPr lang="en-US">
                <a:latin typeface="Monaco" pitchFamily="2" charset="77"/>
              </a:rPr>
              <a:t>.insert(robjs);  //perform inserts</a:t>
            </a:r>
          </a:p>
          <a:p>
            <a:pPr marL="0" indent="0">
              <a:buNone/>
            </a:pPr>
            <a:r>
              <a:rPr lang="en-US">
                <a:latin typeface="Monaco" pitchFamily="2" charset="77"/>
              </a:rPr>
              <a:t>  ResultSet </a:t>
            </a:r>
            <a:r>
              <a:rPr lang="en-US" b="1">
                <a:latin typeface="Monaco" pitchFamily="2" charset="77"/>
              </a:rPr>
              <a:t>rs</a:t>
            </a:r>
            <a:r>
              <a:rPr lang="en-US">
                <a:latin typeface="Monaco" pitchFamily="2" charset="77"/>
              </a:rPr>
              <a:t> = </a:t>
            </a:r>
            <a:r>
              <a:rPr lang="en-US" b="1">
                <a:latin typeface="Monaco" pitchFamily="2" charset="77"/>
              </a:rPr>
              <a:t>dao</a:t>
            </a:r>
            <a:r>
              <a:rPr lang="en-US">
                <a:latin typeface="Monaco" pitchFamily="2" charset="77"/>
              </a:rPr>
              <a:t>.retrieveRecords();  //fill result set object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31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loanPROCESSING.java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56295"/>
          </a:xfrm>
        </p:spPr>
        <p:txBody>
          <a:bodyPr>
            <a:normAutofit fontScale="55000" lnSpcReduction="20000"/>
          </a:bodyPr>
          <a:lstStyle/>
          <a:p>
            <a:r>
              <a:rPr lang="en-US" sz="4200"/>
              <a:t>Cycle through result (record) set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  while(</a:t>
            </a:r>
            <a:r>
              <a:rPr lang="en-US" sz="3600" b="1">
                <a:latin typeface="Monaco" pitchFamily="2" charset="77"/>
              </a:rPr>
              <a:t>rs</a:t>
            </a:r>
            <a:r>
              <a:rPr lang="en-US" sz="3600">
                <a:latin typeface="Monaco" pitchFamily="2" charset="77"/>
              </a:rPr>
              <a:t>.next()) { //Extract data from result set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//Retrieve by column id/name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String id  = rs.getString(2);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double income = rs.getDouble(3);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String pep  = rs.getString(4);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   //Display values</a:t>
            </a:r>
          </a:p>
          <a:p>
            <a:pPr marL="0" indent="0">
              <a:buNone/>
            </a:pPr>
            <a:r>
              <a:rPr lang="en-US" sz="3600">
                <a:latin typeface="Monaco" pitchFamily="2" charset="77"/>
              </a:rPr>
              <a:t> }</a:t>
            </a:r>
          </a:p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53A6E-E6D3-2E4A-8F02-5D8B7A30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Console </a:t>
            </a:r>
            <a:r>
              <a:rPr lang="en-US"/>
              <a:t>Output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5857F5C-6789-4D40-89C3-CED337E137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964724"/>
            <a:ext cx="4584357" cy="41271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40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331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GUI Display- </a:t>
            </a:r>
            <a:r>
              <a:rPr lang="en-US"/>
              <a:t>with jTABLE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562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/>
          </a:p>
          <a:p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9B51D4-4603-5247-A9A4-53F9E88C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523" y="2015731"/>
            <a:ext cx="5880100" cy="36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0ABEF-72C1-2944-B27A-6C436B6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9ED8CB-51B1-6F4A-B178-CB33F50A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 to JDBC, SQL</a:t>
            </a:r>
          </a:p>
          <a:p>
            <a:r>
              <a:rPr lang="en-US"/>
              <a:t>UML of spec dependencies</a:t>
            </a:r>
          </a:p>
        </p:txBody>
      </p:sp>
    </p:spTree>
    <p:extLst>
      <p:ext uri="{BB962C8B-B14F-4D97-AF65-F5344CB8AC3E}">
        <p14:creationId xmlns:p14="http://schemas.microsoft.com/office/powerpoint/2010/main" val="427725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0ABEF-72C1-2944-B27A-6C436B6D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9ED8CB-51B1-6F4A-B178-CB33F50A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/>
              <a:t>Load appropriate driver (for mysql)</a:t>
            </a:r>
          </a:p>
          <a:p>
            <a:pPr marL="457200" indent="-457200">
              <a:buAutoNum type="arabicPeriod"/>
            </a:pPr>
            <a:r>
              <a:rPr lang="en-US"/>
              <a:t>Connect to db</a:t>
            </a:r>
          </a:p>
          <a:p>
            <a:pPr marL="457200" indent="-457200">
              <a:buAutoNum type="arabicPeriod"/>
            </a:pPr>
            <a:r>
              <a:rPr lang="en-US"/>
              <a:t>Take BankRecord objects array -&gt; store into DB table - &gt; present data to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AF9EC8A-6B5E-444E-8A84-FC5F3CB1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368" y="3009821"/>
            <a:ext cx="3249827" cy="51185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61E1C6B-84C6-E94A-8F2F-FB17E69F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521" y="3009820"/>
            <a:ext cx="2059458" cy="51185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134DBFD-6D25-5D4F-9F41-FD8CF61A3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920" y="3009820"/>
            <a:ext cx="2154193" cy="51185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4B760B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B760B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4B760B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B760B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760B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68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85305" y="609654"/>
            <a:ext cx="9604375" cy="1049337"/>
          </a:xfrm>
          <a:noFill/>
          <a:ln>
            <a:noFill/>
          </a:ln>
        </p:spPr>
        <p:txBody>
          <a:bodyPr/>
          <a:lstStyle/>
          <a:p>
            <a:r>
              <a:rPr lang="en-US"/>
              <a:t>pROJECT package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2BF84F-5EFF-8841-9C95-91A25DE2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92" y="1493749"/>
            <a:ext cx="3606800" cy="3911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30FA85F6-7082-6D44-A09E-FE1BB2D50FEF}"/>
              </a:ext>
            </a:extLst>
          </p:cNvPr>
          <p:cNvSpPr/>
          <p:nvPr/>
        </p:nvSpPr>
        <p:spPr>
          <a:xfrm>
            <a:off x="4798031" y="2753474"/>
            <a:ext cx="1941816" cy="452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1B10F1-B94C-2A4D-BFB5-C3E367F76131}"/>
              </a:ext>
            </a:extLst>
          </p:cNvPr>
          <p:cNvSpPr/>
          <p:nvPr/>
        </p:nvSpPr>
        <p:spPr>
          <a:xfrm>
            <a:off x="4888786" y="3349376"/>
            <a:ext cx="1933254" cy="330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1E48445-C615-6444-9C44-613BCAE0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42" y="71205"/>
            <a:ext cx="8064500" cy="5816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055242" y="290770"/>
            <a:ext cx="8327811" cy="491707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/>
              <a:t>pROJECT class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0FA85F6-7082-6D44-A09E-FE1BB2D50FEF}"/>
              </a:ext>
            </a:extLst>
          </p:cNvPr>
          <p:cNvSpPr/>
          <p:nvPr/>
        </p:nvSpPr>
        <p:spPr>
          <a:xfrm>
            <a:off x="6349038" y="415388"/>
            <a:ext cx="1941816" cy="452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1B10F1-B94C-2A4D-BFB5-C3E367F76131}"/>
              </a:ext>
            </a:extLst>
          </p:cNvPr>
          <p:cNvSpPr/>
          <p:nvPr/>
        </p:nvSpPr>
        <p:spPr>
          <a:xfrm>
            <a:off x="6357600" y="4780344"/>
            <a:ext cx="1933254" cy="486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1FB2D03-4FB6-4842-93A5-E94E35A42B87}"/>
              </a:ext>
            </a:extLst>
          </p:cNvPr>
          <p:cNvSpPr/>
          <p:nvPr/>
        </p:nvSpPr>
        <p:spPr>
          <a:xfrm>
            <a:off x="8194876" y="2753473"/>
            <a:ext cx="1834110" cy="499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01" y="684848"/>
            <a:ext cx="7791796" cy="536667"/>
          </a:xfrm>
        </p:spPr>
        <p:txBody>
          <a:bodyPr/>
          <a:lstStyle/>
          <a:p>
            <a:r>
              <a:rPr lang="en-US"/>
              <a:t>Adding jar file to project’s build path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2"/>
          </p:nvPr>
        </p:nvSpPr>
        <p:spPr>
          <a:xfrm>
            <a:off x="1493670" y="2004296"/>
            <a:ext cx="3275013" cy="2248181"/>
          </a:xfrm>
        </p:spPr>
        <p:txBody>
          <a:bodyPr/>
          <a:lstStyle/>
          <a:p>
            <a:r>
              <a:rPr lang="en-US"/>
              <a:t>Create </a:t>
            </a:r>
            <a:r>
              <a:rPr lang="en-US" b="1"/>
              <a:t>libs</a:t>
            </a:r>
            <a:r>
              <a:rPr lang="en-US"/>
              <a:t> folder and add your mysql jar file into the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14" y="2231438"/>
            <a:ext cx="3147140" cy="109576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3733032" y="3068733"/>
            <a:ext cx="1613042" cy="258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21A4066-B261-49FE-952E-A0FE3EE75C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958111-BC13-4D45-AB27-0C2C83F9BA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42F4933-2ECF-4EE5-BCE4-F19E3CA609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6FAC23C-014D-4AC5-AD1B-36F7D0E7EF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81B4579-E2EA-4BD7-94FF-0A0BEE135C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82188758-E18A-4CE5-9D03-F4BF5D887C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821513DD-C15F-4381-AEA6-ED9E5E218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ED2DE01-7F43-4858-85FC-27022DA781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628" r="8437" b="-3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11" y="764209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Configure build path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3896" y="1968870"/>
            <a:ext cx="4527979" cy="3450613"/>
          </a:xfrm>
        </p:spPr>
        <p:txBody>
          <a:bodyPr>
            <a:normAutofit/>
          </a:bodyPr>
          <a:lstStyle/>
          <a:p>
            <a:r>
              <a:rPr lang="en-US"/>
              <a:t>Right click on project &amp; go to                         Build Path&gt;Confiqure Build Path</a:t>
            </a:r>
            <a:r>
              <a:rPr lang="mr-IN"/>
              <a:t>…</a:t>
            </a:r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150766">
            <a:off x="4899180" y="1228861"/>
            <a:ext cx="1225434" cy="526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8" y="1339038"/>
            <a:ext cx="9943170" cy="4176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95" y="527117"/>
            <a:ext cx="9603275" cy="1049235"/>
          </a:xfrm>
        </p:spPr>
        <p:txBody>
          <a:bodyPr/>
          <a:lstStyle/>
          <a:p>
            <a:r>
              <a:rPr lang="en-US"/>
              <a:t>Choose add jaRs</a:t>
            </a:r>
            <a:r>
              <a:rPr lang="mr-IN"/>
              <a:t>…</a:t>
            </a:r>
            <a:r>
              <a:rPr lang="en-US"/>
              <a:t>under libraries tab</a:t>
            </a:r>
          </a:p>
        </p:txBody>
      </p:sp>
    </p:spTree>
    <p:extLst>
      <p:ext uri="{BB962C8B-B14F-4D97-AF65-F5344CB8AC3E}">
        <p14:creationId xmlns:p14="http://schemas.microsoft.com/office/powerpoint/2010/main" val="386451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425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Gill Sans MT</vt:lpstr>
      <vt:lpstr>Mangal</vt:lpstr>
      <vt:lpstr>Monaco</vt:lpstr>
      <vt:lpstr>Times New Roman</vt:lpstr>
      <vt:lpstr>Gallery</vt:lpstr>
      <vt:lpstr>Lab 4 – jdbc project</vt:lpstr>
      <vt:lpstr>Project strategies</vt:lpstr>
      <vt:lpstr>Project design</vt:lpstr>
      <vt:lpstr>Project overview</vt:lpstr>
      <vt:lpstr>pROJECT package tree</vt:lpstr>
      <vt:lpstr>pROJECT class tree</vt:lpstr>
      <vt:lpstr>Adding jar file to project’s build path</vt:lpstr>
      <vt:lpstr>Configure build path</vt:lpstr>
      <vt:lpstr>Choose add jaRs…under libraries tab</vt:lpstr>
      <vt:lpstr>Apply dry principle for crud operations</vt:lpstr>
      <vt:lpstr>iMPORTS for crud OPERATIONS</vt:lpstr>
      <vt:lpstr>dbConnect.java</vt:lpstr>
      <vt:lpstr>dao.java</vt:lpstr>
      <vt:lpstr>dao.java (crud METHODS DEFINED)</vt:lpstr>
      <vt:lpstr>dao.java</vt:lpstr>
      <vt:lpstr>dao.java</vt:lpstr>
      <vt:lpstr>dao.java</vt:lpstr>
      <vt:lpstr>loanProcessing.java-  dao model executions</vt:lpstr>
      <vt:lpstr>LoanPROCESSING.java </vt:lpstr>
      <vt:lpstr>loanPROCESSING.java</vt:lpstr>
      <vt:lpstr>loanPROCESSING.java</vt:lpstr>
      <vt:lpstr>Console Output</vt:lpstr>
      <vt:lpstr>GUI Display- with jTABLE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– jdbc project</dc:title>
  <dc:creator>james papademas</dc:creator>
  <cp:lastModifiedBy>Erick Cabrera</cp:lastModifiedBy>
  <cp:revision>61</cp:revision>
  <dcterms:created xsi:type="dcterms:W3CDTF">2017-11-01T04:14:07Z</dcterms:created>
  <dcterms:modified xsi:type="dcterms:W3CDTF">2018-11-16T13:23:08Z</dcterms:modified>
</cp:coreProperties>
</file>