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753600" cy="7315200"/>
  <p:notesSz cx="6858000" cy="9144000"/>
  <p:embeddedFontLst>
    <p:embeddedFont>
      <p:font typeface="Arial Bold" panose="020B0604020202020204" charset="-94"/>
      <p:regular r:id="rId19"/>
    </p:embeddedFont>
    <p:embeddedFont>
      <p:font typeface="IBM Plex Sans" panose="020B0503050203000203" pitchFamily="34" charset="0"/>
      <p:regular r:id="rId20"/>
    </p:embeddedFont>
    <p:embeddedFont>
      <p:font typeface="Open Sans" panose="020B0606030504020204" pitchFamily="34" charset="0"/>
      <p:regular r:id="rId21"/>
    </p:embeddedFont>
    <p:embeddedFont>
      <p:font typeface="Open Sans Bold" panose="020B0806030504020204" charset="0"/>
      <p:regular r:id="rId22"/>
    </p:embeddedFont>
    <p:embeddedFont>
      <p:font typeface="Tahoma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0.jpe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80" y="6105"/>
            <a:ext cx="9763697" cy="822960"/>
          </a:xfrm>
          <a:custGeom>
            <a:avLst/>
            <a:gdLst/>
            <a:ahLst/>
            <a:cxnLst/>
            <a:rect l="l" t="t" r="r" b="b"/>
            <a:pathLst>
              <a:path w="9763697" h="822960">
                <a:moveTo>
                  <a:pt x="0" y="0"/>
                </a:moveTo>
                <a:lnTo>
                  <a:pt x="9763697" y="0"/>
                </a:lnTo>
                <a:lnTo>
                  <a:pt x="9763697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35760" y="6960753"/>
            <a:ext cx="3149600" cy="26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34400" y="46885"/>
            <a:ext cx="1184046" cy="741398"/>
            <a:chOff x="0" y="0"/>
            <a:chExt cx="1578728" cy="9885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78737" cy="988568"/>
            </a:xfrm>
            <a:custGeom>
              <a:avLst/>
              <a:gdLst/>
              <a:ahLst/>
              <a:cxnLst/>
              <a:rect l="l" t="t" r="r" b="b"/>
              <a:pathLst>
                <a:path w="1578737" h="988568">
                  <a:moveTo>
                    <a:pt x="0" y="0"/>
                  </a:moveTo>
                  <a:lnTo>
                    <a:pt x="1578737" y="0"/>
                  </a:lnTo>
                  <a:lnTo>
                    <a:pt x="1578737" y="988568"/>
                  </a:lnTo>
                  <a:lnTo>
                    <a:pt x="0" y="988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3" b="-8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68240" y="6952837"/>
            <a:ext cx="3149600" cy="26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31280" y="259080"/>
            <a:ext cx="2743200" cy="16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"/>
              </a:lnSpc>
            </a:pPr>
            <a:r>
              <a:rPr lang="en-US" sz="1066">
                <a:solidFill>
                  <a:srgbClr val="FFFFCC"/>
                </a:solidFill>
                <a:latin typeface="Tahoma Bold"/>
              </a:rPr>
              <a:t>Bilgisayar Mühendisliği Bölümü</a:t>
            </a:r>
          </a:p>
        </p:txBody>
      </p:sp>
      <p:sp>
        <p:nvSpPr>
          <p:cNvPr id="8" name="Freeform 8"/>
          <p:cNvSpPr/>
          <p:nvPr/>
        </p:nvSpPr>
        <p:spPr>
          <a:xfrm>
            <a:off x="-5080" y="6105"/>
            <a:ext cx="9763697" cy="822960"/>
          </a:xfrm>
          <a:custGeom>
            <a:avLst/>
            <a:gdLst/>
            <a:ahLst/>
            <a:cxnLst/>
            <a:rect l="l" t="t" r="r" b="b"/>
            <a:pathLst>
              <a:path w="9763697" h="822960">
                <a:moveTo>
                  <a:pt x="0" y="0"/>
                </a:moveTo>
                <a:lnTo>
                  <a:pt x="9763697" y="0"/>
                </a:lnTo>
                <a:lnTo>
                  <a:pt x="9763697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3495040" y="191735"/>
            <a:ext cx="2972521" cy="1861263"/>
            <a:chOff x="0" y="0"/>
            <a:chExt cx="3963361" cy="2481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63416" cy="2481707"/>
            </a:xfrm>
            <a:custGeom>
              <a:avLst/>
              <a:gdLst/>
              <a:ahLst/>
              <a:cxnLst/>
              <a:rect l="l" t="t" r="r" b="b"/>
              <a:pathLst>
                <a:path w="3963416" h="2481707">
                  <a:moveTo>
                    <a:pt x="0" y="0"/>
                  </a:moveTo>
                  <a:lnTo>
                    <a:pt x="3963416" y="0"/>
                  </a:lnTo>
                  <a:lnTo>
                    <a:pt x="3963416" y="2481707"/>
                  </a:lnTo>
                  <a:lnTo>
                    <a:pt x="0" y="2481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07" r="1" b="-10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2283799"/>
            <a:ext cx="9718446" cy="1888151"/>
          </a:xfrm>
          <a:custGeom>
            <a:avLst/>
            <a:gdLst/>
            <a:ahLst/>
            <a:cxnLst/>
            <a:rect l="l" t="t" r="r" b="b"/>
            <a:pathLst>
              <a:path w="9718446" h="1888151">
                <a:moveTo>
                  <a:pt x="0" y="0"/>
                </a:moveTo>
                <a:lnTo>
                  <a:pt x="9718446" y="0"/>
                </a:lnTo>
                <a:lnTo>
                  <a:pt x="9718446" y="1888151"/>
                </a:lnTo>
                <a:lnTo>
                  <a:pt x="0" y="1888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6227" b="-6664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5080" y="2290595"/>
            <a:ext cx="9723526" cy="184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GTU CSE 496</a:t>
            </a:r>
          </a:p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 GRADUATION PROJECT -2-</a:t>
            </a:r>
          </a:p>
          <a:p>
            <a:pPr algn="ctr">
              <a:lnSpc>
                <a:spcPts val="4938"/>
              </a:lnSpc>
            </a:pPr>
            <a:r>
              <a:rPr lang="en-US" sz="3799" spc="18">
                <a:solidFill>
                  <a:srgbClr val="000000"/>
                </a:solidFill>
                <a:latin typeface="Open Sans Bold"/>
              </a:rPr>
              <a:t>TURKISH TEXT CORRECTOR PLUGIN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0611" y="4211749"/>
            <a:ext cx="8409497" cy="270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endParaRPr/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ÇAĞRI ÇAYCI</a:t>
            </a:r>
          </a:p>
          <a:p>
            <a:pPr algn="ctr">
              <a:lnSpc>
                <a:spcPts val="4290"/>
              </a:lnSpc>
            </a:pPr>
            <a:endParaRPr lang="en-US" sz="3300" spc="16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ADVISOR: Dr. GÖKHAN KAYA</a:t>
            </a:r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JUNE 2024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5" name="Freeform 15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Final Product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520" y="1179195"/>
            <a:ext cx="8290560" cy="304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Project’s Weakness</a:t>
            </a:r>
          </a:p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     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Due to its agglutinative nature, the Turkish language has the capacity to generate an infinite array of words. Consequently, while vowel harmony facilitates the coverage of more words within a given dataset, a substantial portion of the vocabulary remains unaccounted for.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73137" y="4305935"/>
            <a:ext cx="7326046" cy="2000250"/>
            <a:chOff x="0" y="0"/>
            <a:chExt cx="9768061" cy="2667000"/>
          </a:xfrm>
        </p:grpSpPr>
        <p:sp>
          <p:nvSpPr>
            <p:cNvPr id="17" name="Freeform 17"/>
            <p:cNvSpPr/>
            <p:nvPr/>
          </p:nvSpPr>
          <p:spPr>
            <a:xfrm>
              <a:off x="5323061" y="0"/>
              <a:ext cx="4445000" cy="2667000"/>
            </a:xfrm>
            <a:custGeom>
              <a:avLst/>
              <a:gdLst/>
              <a:ahLst/>
              <a:cxnLst/>
              <a:rect l="l" t="t" r="r" b="b"/>
              <a:pathLst>
                <a:path w="4445000" h="2667000">
                  <a:moveTo>
                    <a:pt x="0" y="0"/>
                  </a:moveTo>
                  <a:lnTo>
                    <a:pt x="4445000" y="0"/>
                  </a:lnTo>
                  <a:lnTo>
                    <a:pt x="4445000" y="2667000"/>
                  </a:lnTo>
                  <a:lnTo>
                    <a:pt x="0" y="2667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110" b="-177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4445000" cy="2667000"/>
            </a:xfrm>
            <a:custGeom>
              <a:avLst/>
              <a:gdLst/>
              <a:ahLst/>
              <a:cxnLst/>
              <a:rect l="l" t="t" r="r" b="b"/>
              <a:pathLst>
                <a:path w="4445000" h="2667000">
                  <a:moveTo>
                    <a:pt x="0" y="0"/>
                  </a:moveTo>
                  <a:lnTo>
                    <a:pt x="4445000" y="0"/>
                  </a:lnTo>
                  <a:lnTo>
                    <a:pt x="4445000" y="2667000"/>
                  </a:lnTo>
                  <a:lnTo>
                    <a:pt x="0" y="2667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4732" b="-177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Final Product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pic>
        <p:nvPicPr>
          <p:cNvPr id="15" name="Picture 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657" t="4490" r="504" b="6879"/>
          <a:stretch>
            <a:fillRect/>
          </a:stretch>
        </p:blipFill>
        <p:spPr>
          <a:xfrm>
            <a:off x="731520" y="1449653"/>
            <a:ext cx="8303463" cy="4188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81062" y="2084388"/>
            <a:ext cx="7991475" cy="4499292"/>
          </a:xfrm>
          <a:custGeom>
            <a:avLst/>
            <a:gdLst/>
            <a:ahLst/>
            <a:cxnLst/>
            <a:rect l="l" t="t" r="r" b="b"/>
            <a:pathLst>
              <a:path w="7991475" h="4499292">
                <a:moveTo>
                  <a:pt x="0" y="0"/>
                </a:moveTo>
                <a:lnTo>
                  <a:pt x="7991476" y="0"/>
                </a:lnTo>
                <a:lnTo>
                  <a:pt x="7991476" y="4499292"/>
                </a:lnTo>
                <a:lnTo>
                  <a:pt x="0" y="4499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16" r="-1982" b="-92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Timeline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1520" y="1179195"/>
            <a:ext cx="829056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2599" spc="12">
                <a:solidFill>
                  <a:srgbClr val="000000"/>
                </a:solidFill>
                <a:latin typeface="Arial"/>
              </a:rPr>
              <a:t>The project has reached its current stage exactly as planned on the timeline.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Success Criteria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365" y="1179195"/>
            <a:ext cx="9129542" cy="432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Success criteria for the Turkish Text Corrector Plugin are;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u="sng" spc="13">
                <a:solidFill>
                  <a:srgbClr val="000000"/>
                </a:solidFill>
                <a:latin typeface="Arial"/>
              </a:rPr>
              <a:t>Trivial Words Correction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Achieve a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success rate of 100%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for correcting trivial words which are in corpus.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u="sng" spc="13">
                <a:solidFill>
                  <a:srgbClr val="000000"/>
                </a:solidFill>
                <a:latin typeface="Arial"/>
              </a:rPr>
              <a:t>Non-Trivial Words Correction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Achieve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a success rate of 60% or higher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in accurately correcting non-trivial words, which encompass words that may consist of multiple words or are absent from the corpus.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u="sng" spc="13">
                <a:solidFill>
                  <a:srgbClr val="000000"/>
                </a:solidFill>
                <a:latin typeface="Arial"/>
              </a:rPr>
              <a:t>Timeliness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Find the incorrect words and make the necessary corrections within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3 seconds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after the completion of the sentence.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Success Criteria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3365" y="1179195"/>
            <a:ext cx="9129542" cy="39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The plugin corrects the words which have only one variation in the dataset with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100% success rate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The plugin tested with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1000 words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which have no variation or multiple variations in the dataset and it corrects the words with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90% success rate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60% of errors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are model-related,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40%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of them are dataset-related.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The plugin corrects the word within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5 seconds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initially; however, over time, it converges to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4 seconds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Resources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365" y="1179195"/>
            <a:ext cx="9135020" cy="175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https://matplotlib.org/</a:t>
            </a:r>
          </a:p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https://colab.research.google.com/</a:t>
            </a:r>
          </a:p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https://www.drawio.com/ </a:t>
            </a:r>
          </a:p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https://clipchamp.com/en/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7000" y="3024499"/>
            <a:ext cx="5859600" cy="1228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THANK YOU FOR LISTENING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0" name="Freeform 10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6" name="Freeform 6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53365" y="1055370"/>
            <a:ext cx="7782560" cy="472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Review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Design Plan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Completed Tasks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Final Product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Timeline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Success Criteria</a:t>
            </a:r>
          </a:p>
          <a:p>
            <a:pPr marL="334603" lvl="1" indent="-167301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Resources</a:t>
            </a:r>
          </a:p>
          <a:p>
            <a:pPr algn="l">
              <a:lnSpc>
                <a:spcPts val="4680"/>
              </a:lnSpc>
            </a:pPr>
            <a:endParaRPr lang="en-US" sz="2600" spc="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Contents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178158" y="4222628"/>
            <a:ext cx="5397284" cy="1670317"/>
          </a:xfrm>
          <a:custGeom>
            <a:avLst/>
            <a:gdLst/>
            <a:ahLst/>
            <a:cxnLst/>
            <a:rect l="l" t="t" r="r" b="b"/>
            <a:pathLst>
              <a:path w="5397284" h="1670317">
                <a:moveTo>
                  <a:pt x="0" y="0"/>
                </a:moveTo>
                <a:lnTo>
                  <a:pt x="5397284" y="0"/>
                </a:lnTo>
                <a:lnTo>
                  <a:pt x="5397284" y="1670317"/>
                </a:lnTo>
                <a:lnTo>
                  <a:pt x="0" y="16703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31520" y="1179073"/>
            <a:ext cx="8394903" cy="261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Turkish Text Corrector Plugin is a browser extension intended to correct errors that arise when users type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Turkish words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using an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English keyboard layout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. This tool boosts typing accuracy and speed, especially for users who often need to type Turkish text but face limitations due to keyboard layout constraints.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Review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Design Plan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5" name="Freeform 15"/>
          <p:cNvSpPr/>
          <p:nvPr/>
        </p:nvSpPr>
        <p:spPr>
          <a:xfrm>
            <a:off x="4785360" y="4163273"/>
            <a:ext cx="4231330" cy="2420407"/>
          </a:xfrm>
          <a:custGeom>
            <a:avLst/>
            <a:gdLst/>
            <a:ahLst/>
            <a:cxnLst/>
            <a:rect l="l" t="t" r="r" b="b"/>
            <a:pathLst>
              <a:path w="4231330" h="2420407">
                <a:moveTo>
                  <a:pt x="0" y="0"/>
                </a:moveTo>
                <a:lnTo>
                  <a:pt x="4231330" y="0"/>
                </a:lnTo>
                <a:lnTo>
                  <a:pt x="4231330" y="2420407"/>
                </a:lnTo>
                <a:lnTo>
                  <a:pt x="0" y="2420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634" b="-500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731520" y="1179073"/>
            <a:ext cx="8290560" cy="347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This project consists of 3 main steps:</a:t>
            </a:r>
          </a:p>
          <a:p>
            <a:pPr marL="561341" lvl="1" indent="-280670" algn="just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Character Substitution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Substituting 'c' with 'ç', 'g' with 'ğ', 'i' with 'ı', etc.</a:t>
            </a:r>
          </a:p>
          <a:p>
            <a:pPr marL="561341" lvl="1" indent="-280670" algn="just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Dictionary Lookup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Verifying words against a Turkish dictionary.</a:t>
            </a:r>
          </a:p>
          <a:p>
            <a:pPr marL="561341" lvl="1" indent="-280670" algn="just">
              <a:lnSpc>
                <a:spcPts val="33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Proper Sentence Analysis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: Composing the sentences using the most proper words and selecting most proper sentence.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Completed Tasks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520" y="1179195"/>
            <a:ext cx="8290560" cy="39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What things have been done previously;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vocabulary dataset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has been collected.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An extension capable of generating new words by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character substitution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and eliminating by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dictionary lookup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have been created.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large dataset of sentences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is gathered and cleaned.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Several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deep learning models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have been developed and tested, but they have failed.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311400" y="3295952"/>
            <a:ext cx="5130800" cy="1518082"/>
          </a:xfrm>
          <a:custGeom>
            <a:avLst/>
            <a:gdLst/>
            <a:ahLst/>
            <a:cxnLst/>
            <a:rect l="l" t="t" r="r" b="b"/>
            <a:pathLst>
              <a:path w="5130800" h="1518082">
                <a:moveTo>
                  <a:pt x="0" y="0"/>
                </a:moveTo>
                <a:lnTo>
                  <a:pt x="5130800" y="0"/>
                </a:lnTo>
                <a:lnTo>
                  <a:pt x="5130800" y="1518082"/>
                </a:lnTo>
                <a:lnTo>
                  <a:pt x="0" y="1518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230771" y="6258560"/>
            <a:ext cx="7292057" cy="439185"/>
          </a:xfrm>
          <a:custGeom>
            <a:avLst/>
            <a:gdLst/>
            <a:ahLst/>
            <a:cxnLst/>
            <a:rect l="l" t="t" r="r" b="b"/>
            <a:pathLst>
              <a:path w="7292057" h="439185">
                <a:moveTo>
                  <a:pt x="0" y="0"/>
                </a:moveTo>
                <a:lnTo>
                  <a:pt x="7292058" y="0"/>
                </a:lnTo>
                <a:lnTo>
                  <a:pt x="7292058" y="439185"/>
                </a:lnTo>
                <a:lnTo>
                  <a:pt x="0" y="439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Completed Tasks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1520" y="1179195"/>
            <a:ext cx="8290560" cy="21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What things have been done so far;</a:t>
            </a:r>
          </a:p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1.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Synthetic Sentences: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Previously, dataset contains only valid sentences and to avoid overfitting for binary classification synthetic invalid sentences have been created.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1520" y="4929505"/>
            <a:ext cx="8290560" cy="1329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2.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Deep Learning Model Development: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A deep learning model has been developed as a binary classifier.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848981" y="2936875"/>
            <a:ext cx="6055638" cy="3001877"/>
          </a:xfrm>
          <a:custGeom>
            <a:avLst/>
            <a:gdLst/>
            <a:ahLst/>
            <a:cxnLst/>
            <a:rect l="l" t="t" r="r" b="b"/>
            <a:pathLst>
              <a:path w="6055638" h="3001877">
                <a:moveTo>
                  <a:pt x="0" y="0"/>
                </a:moveTo>
                <a:lnTo>
                  <a:pt x="6055638" y="0"/>
                </a:lnTo>
                <a:lnTo>
                  <a:pt x="6055638" y="3001877"/>
                </a:lnTo>
                <a:lnTo>
                  <a:pt x="0" y="3001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Completed Tasks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1520" y="1179195"/>
            <a:ext cx="8290560" cy="1329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3.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Deep Learning Model Training: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Deep Learning Model has been trained with 3 millions of valid and 3 millions of invalid sentences.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446544" y="2079625"/>
            <a:ext cx="4860511" cy="913542"/>
          </a:xfrm>
          <a:custGeom>
            <a:avLst/>
            <a:gdLst/>
            <a:ahLst/>
            <a:cxnLst/>
            <a:rect l="l" t="t" r="r" b="b"/>
            <a:pathLst>
              <a:path w="4860511" h="913542">
                <a:moveTo>
                  <a:pt x="0" y="0"/>
                </a:moveTo>
                <a:lnTo>
                  <a:pt x="4860512" y="0"/>
                </a:lnTo>
                <a:lnTo>
                  <a:pt x="4860512" y="913542"/>
                </a:lnTo>
                <a:lnTo>
                  <a:pt x="0" y="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488026" y="3394461"/>
            <a:ext cx="2381069" cy="1031291"/>
          </a:xfrm>
          <a:custGeom>
            <a:avLst/>
            <a:gdLst/>
            <a:ahLst/>
            <a:cxnLst/>
            <a:rect l="l" t="t" r="r" b="b"/>
            <a:pathLst>
              <a:path w="2381069" h="1031291">
                <a:moveTo>
                  <a:pt x="0" y="0"/>
                </a:moveTo>
                <a:lnTo>
                  <a:pt x="2381070" y="0"/>
                </a:lnTo>
                <a:lnTo>
                  <a:pt x="2381070" y="1031292"/>
                </a:lnTo>
                <a:lnTo>
                  <a:pt x="0" y="1031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Completed Tasks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79349" y="1179195"/>
            <a:ext cx="8290560" cy="90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4.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Integration of the System: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All functionalities have been combined and integrated to the web plugin.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1520" y="2993167"/>
            <a:ext cx="5449186" cy="175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5.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Graphical User Interface: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A simple UI has been designed to show uncertainty of the deep learning model for a word.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 </a:t>
            </a:r>
          </a:p>
        </p:txBody>
      </p:sp>
      <p:sp>
        <p:nvSpPr>
          <p:cNvPr id="19" name="Freeform 19"/>
          <p:cNvSpPr/>
          <p:nvPr/>
        </p:nvSpPr>
        <p:spPr>
          <a:xfrm>
            <a:off x="6543040" y="4991430"/>
            <a:ext cx="2326056" cy="1356258"/>
          </a:xfrm>
          <a:custGeom>
            <a:avLst/>
            <a:gdLst/>
            <a:ahLst/>
            <a:cxnLst/>
            <a:rect l="l" t="t" r="r" b="b"/>
            <a:pathLst>
              <a:path w="2326056" h="1356258">
                <a:moveTo>
                  <a:pt x="0" y="0"/>
                </a:moveTo>
                <a:lnTo>
                  <a:pt x="2326056" y="0"/>
                </a:lnTo>
                <a:lnTo>
                  <a:pt x="2326056" y="1356258"/>
                </a:lnTo>
                <a:lnTo>
                  <a:pt x="0" y="13562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679349" y="4752619"/>
            <a:ext cx="5501357" cy="175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6.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Vowel Harmony: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Major and minor vowel harmony have been incorporated to eliminate words that are not found in the dictionary.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519488" y="3688416"/>
            <a:ext cx="2714625" cy="1666875"/>
          </a:xfrm>
          <a:custGeom>
            <a:avLst/>
            <a:gdLst/>
            <a:ahLst/>
            <a:cxnLst/>
            <a:rect l="l" t="t" r="r" b="b"/>
            <a:pathLst>
              <a:path w="2714625" h="1666875">
                <a:moveTo>
                  <a:pt x="0" y="0"/>
                </a:moveTo>
                <a:lnTo>
                  <a:pt x="2714624" y="0"/>
                </a:lnTo>
                <a:lnTo>
                  <a:pt x="2714624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698" b="-223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731520" y="3688416"/>
            <a:ext cx="2690254" cy="1666875"/>
          </a:xfrm>
          <a:custGeom>
            <a:avLst/>
            <a:gdLst/>
            <a:ahLst/>
            <a:cxnLst/>
            <a:rect l="l" t="t" r="r" b="b"/>
            <a:pathLst>
              <a:path w="2690254" h="1666875">
                <a:moveTo>
                  <a:pt x="0" y="0"/>
                </a:moveTo>
                <a:lnTo>
                  <a:pt x="2690254" y="0"/>
                </a:lnTo>
                <a:lnTo>
                  <a:pt x="2690254" y="1666875"/>
                </a:lnTo>
                <a:lnTo>
                  <a:pt x="0" y="16668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99" r="-19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6329362" y="3696326"/>
            <a:ext cx="2837465" cy="1658965"/>
          </a:xfrm>
          <a:custGeom>
            <a:avLst/>
            <a:gdLst/>
            <a:ahLst/>
            <a:cxnLst/>
            <a:rect l="l" t="t" r="r" b="b"/>
            <a:pathLst>
              <a:path w="2837465" h="1658965">
                <a:moveTo>
                  <a:pt x="0" y="0"/>
                </a:moveTo>
                <a:lnTo>
                  <a:pt x="2837466" y="0"/>
                </a:lnTo>
                <a:lnTo>
                  <a:pt x="2837466" y="1658965"/>
                </a:lnTo>
                <a:lnTo>
                  <a:pt x="0" y="16589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Final Product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1520" y="1179195"/>
            <a:ext cx="8238389" cy="218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Project’s Strength</a:t>
            </a:r>
          </a:p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 Bold"/>
              </a:rPr>
              <a:t>   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The deep learning model exhibits high confidence when selecting the correct words but demonstrates significantly lower confidence when choosing incorrect 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959</Words>
  <Application>Microsoft Office PowerPoint</Application>
  <PresentationFormat>Custom</PresentationFormat>
  <Paragraphs>132</Paragraphs>
  <Slides>16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IBM Plex Sans</vt:lpstr>
      <vt:lpstr>Arial</vt:lpstr>
      <vt:lpstr>Calibri</vt:lpstr>
      <vt:lpstr>Open Sans</vt:lpstr>
      <vt:lpstr>Tahoma Bold</vt:lpstr>
      <vt:lpstr>Arial Bold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Lisans_Bitirme_Projesi_Ikinci_Sunum.pptx</dc:title>
  <cp:lastModifiedBy>Çağrı Çaycı</cp:lastModifiedBy>
  <cp:revision>2</cp:revision>
  <dcterms:created xsi:type="dcterms:W3CDTF">2006-08-16T00:00:00Z</dcterms:created>
  <dcterms:modified xsi:type="dcterms:W3CDTF">2024-06-10T16:35:05Z</dcterms:modified>
  <dc:identifier>DAGEeZosPrg</dc:identifier>
</cp:coreProperties>
</file>