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753600" cy="7315200"/>
  <p:notesSz cx="6858000" cy="9144000"/>
  <p:embeddedFontLst>
    <p:embeddedFont>
      <p:font typeface="Arial Bold" panose="020B0604020202020204" charset="-94"/>
      <p:regular r:id="rId17"/>
    </p:embeddedFont>
    <p:embeddedFont>
      <p:font typeface="IBM Plex Sans" panose="020B0503050203000203" pitchFamily="34" charset="0"/>
      <p:regular r:id="rId18"/>
    </p:embeddedFont>
    <p:embeddedFont>
      <p:font typeface="Open Sans" panose="020B0606030504020204" pitchFamily="34" charset="0"/>
      <p:regular r:id="rId19"/>
    </p:embeddedFont>
    <p:embeddedFont>
      <p:font typeface="Open Sans Bold" panose="020B0806030504020204" charset="0"/>
      <p:regular r:id="rId20"/>
    </p:embeddedFont>
    <p:embeddedFont>
      <p:font typeface="Tahoma Bold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3" d="100"/>
          <a:sy n="73" d="100"/>
        </p:scale>
        <p:origin x="1598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07.05.2024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080" y="6105"/>
            <a:ext cx="9763697" cy="822960"/>
          </a:xfrm>
          <a:custGeom>
            <a:avLst/>
            <a:gdLst/>
            <a:ahLst/>
            <a:cxnLst/>
            <a:rect l="l" t="t" r="r" b="b"/>
            <a:pathLst>
              <a:path w="9763697" h="822960">
                <a:moveTo>
                  <a:pt x="0" y="0"/>
                </a:moveTo>
                <a:lnTo>
                  <a:pt x="9763697" y="0"/>
                </a:lnTo>
                <a:lnTo>
                  <a:pt x="9763697" y="822960"/>
                </a:lnTo>
                <a:lnTo>
                  <a:pt x="0" y="8229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635760" y="6960753"/>
            <a:ext cx="3149600" cy="2611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4"/>
              </a:lnSpc>
            </a:pPr>
            <a:r>
              <a:rPr lang="en-US" sz="1279">
                <a:solidFill>
                  <a:srgbClr val="FFFFFF"/>
                </a:solidFill>
                <a:latin typeface="Arial Bold"/>
              </a:rPr>
              <a:t>GTÜ - Bilgisayar Mühendisliği Bölümü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8534400" y="46885"/>
            <a:ext cx="1184046" cy="741398"/>
            <a:chOff x="0" y="0"/>
            <a:chExt cx="1578728" cy="98853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578737" cy="988568"/>
            </a:xfrm>
            <a:custGeom>
              <a:avLst/>
              <a:gdLst/>
              <a:ahLst/>
              <a:cxnLst/>
              <a:rect l="l" t="t" r="r" b="b"/>
              <a:pathLst>
                <a:path w="1578737" h="988568">
                  <a:moveTo>
                    <a:pt x="0" y="0"/>
                  </a:moveTo>
                  <a:lnTo>
                    <a:pt x="1578737" y="0"/>
                  </a:lnTo>
                  <a:lnTo>
                    <a:pt x="1578737" y="988568"/>
                  </a:lnTo>
                  <a:lnTo>
                    <a:pt x="0" y="9885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t="-93" b="-89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968240" y="6952837"/>
            <a:ext cx="3149600" cy="2611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4"/>
              </a:lnSpc>
            </a:pPr>
            <a:r>
              <a:rPr lang="en-US" sz="1279">
                <a:solidFill>
                  <a:srgbClr val="FFFFFF"/>
                </a:solidFill>
                <a:latin typeface="Arial Bold"/>
              </a:rPr>
              <a:t>BİL 495/496 Bitirme Projesi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431280" y="259080"/>
            <a:ext cx="2743200" cy="1693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79"/>
              </a:lnSpc>
            </a:pPr>
            <a:r>
              <a:rPr lang="en-US" sz="1066">
                <a:solidFill>
                  <a:srgbClr val="FFFFCC"/>
                </a:solidFill>
                <a:latin typeface="Tahoma Bold"/>
              </a:rPr>
              <a:t>Bilgisayar Mühendisliği Bölümü</a:t>
            </a:r>
          </a:p>
        </p:txBody>
      </p:sp>
      <p:sp>
        <p:nvSpPr>
          <p:cNvPr id="8" name="Freeform 8"/>
          <p:cNvSpPr/>
          <p:nvPr/>
        </p:nvSpPr>
        <p:spPr>
          <a:xfrm>
            <a:off x="-5080" y="6105"/>
            <a:ext cx="9763697" cy="822960"/>
          </a:xfrm>
          <a:custGeom>
            <a:avLst/>
            <a:gdLst/>
            <a:ahLst/>
            <a:cxnLst/>
            <a:rect l="l" t="t" r="r" b="b"/>
            <a:pathLst>
              <a:path w="9763697" h="822960">
                <a:moveTo>
                  <a:pt x="0" y="0"/>
                </a:moveTo>
                <a:lnTo>
                  <a:pt x="9763697" y="0"/>
                </a:lnTo>
                <a:lnTo>
                  <a:pt x="9763697" y="822960"/>
                </a:lnTo>
                <a:lnTo>
                  <a:pt x="0" y="8229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9" name="Group 9"/>
          <p:cNvGrpSpPr/>
          <p:nvPr/>
        </p:nvGrpSpPr>
        <p:grpSpPr>
          <a:xfrm>
            <a:off x="3495040" y="191735"/>
            <a:ext cx="2972521" cy="1861263"/>
            <a:chOff x="0" y="0"/>
            <a:chExt cx="3963361" cy="248168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963416" cy="2481707"/>
            </a:xfrm>
            <a:custGeom>
              <a:avLst/>
              <a:gdLst/>
              <a:ahLst/>
              <a:cxnLst/>
              <a:rect l="l" t="t" r="r" b="b"/>
              <a:pathLst>
                <a:path w="3963416" h="2481707">
                  <a:moveTo>
                    <a:pt x="0" y="0"/>
                  </a:moveTo>
                  <a:lnTo>
                    <a:pt x="3963416" y="0"/>
                  </a:lnTo>
                  <a:lnTo>
                    <a:pt x="3963416" y="2481707"/>
                  </a:lnTo>
                  <a:lnTo>
                    <a:pt x="0" y="24817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t="-107" r="1" b="-106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Freeform 11"/>
          <p:cNvSpPr/>
          <p:nvPr/>
        </p:nvSpPr>
        <p:spPr>
          <a:xfrm>
            <a:off x="0" y="2283799"/>
            <a:ext cx="9718446" cy="1888151"/>
          </a:xfrm>
          <a:custGeom>
            <a:avLst/>
            <a:gdLst/>
            <a:ahLst/>
            <a:cxnLst/>
            <a:rect l="l" t="t" r="r" b="b"/>
            <a:pathLst>
              <a:path w="9718446" h="1888151">
                <a:moveTo>
                  <a:pt x="0" y="0"/>
                </a:moveTo>
                <a:lnTo>
                  <a:pt x="9718446" y="0"/>
                </a:lnTo>
                <a:lnTo>
                  <a:pt x="9718446" y="1888151"/>
                </a:lnTo>
                <a:lnTo>
                  <a:pt x="0" y="188815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t="-196227" b="-6664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-5080" y="2290595"/>
            <a:ext cx="9723526" cy="1847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38"/>
              </a:lnSpc>
            </a:pPr>
            <a:r>
              <a:rPr lang="en-US" sz="3798" spc="18">
                <a:solidFill>
                  <a:srgbClr val="000000"/>
                </a:solidFill>
                <a:latin typeface="Open Sans Bold"/>
              </a:rPr>
              <a:t>GTU CSE 496</a:t>
            </a:r>
          </a:p>
          <a:p>
            <a:pPr algn="ctr">
              <a:lnSpc>
                <a:spcPts val="4938"/>
              </a:lnSpc>
            </a:pPr>
            <a:r>
              <a:rPr lang="en-US" sz="3798" spc="18">
                <a:solidFill>
                  <a:srgbClr val="000000"/>
                </a:solidFill>
                <a:latin typeface="Open Sans Bold"/>
              </a:rPr>
              <a:t> GRADUATION PROJECT -2-</a:t>
            </a:r>
          </a:p>
          <a:p>
            <a:pPr algn="ctr">
              <a:lnSpc>
                <a:spcPts val="4938"/>
              </a:lnSpc>
            </a:pPr>
            <a:r>
              <a:rPr lang="en-US" sz="3799" spc="18">
                <a:solidFill>
                  <a:srgbClr val="000000"/>
                </a:solidFill>
                <a:latin typeface="Open Sans Bold"/>
              </a:rPr>
              <a:t>TURKISH TEXT CORRECTOR PLUGIN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80611" y="4211749"/>
            <a:ext cx="8409497" cy="2701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90"/>
              </a:lnSpc>
            </a:pPr>
            <a:endParaRPr/>
          </a:p>
          <a:p>
            <a:pPr algn="ctr">
              <a:lnSpc>
                <a:spcPts val="4290"/>
              </a:lnSpc>
            </a:pPr>
            <a:r>
              <a:rPr lang="en-US" sz="3300" spc="16">
                <a:solidFill>
                  <a:srgbClr val="000000"/>
                </a:solidFill>
                <a:latin typeface="Open Sans"/>
              </a:rPr>
              <a:t>ÇAĞRI ÇAYCI</a:t>
            </a:r>
          </a:p>
          <a:p>
            <a:pPr algn="ctr">
              <a:lnSpc>
                <a:spcPts val="4290"/>
              </a:lnSpc>
            </a:pPr>
            <a:endParaRPr lang="en-US" sz="3300" spc="16">
              <a:solidFill>
                <a:srgbClr val="000000"/>
              </a:solidFill>
              <a:latin typeface="Open Sans"/>
            </a:endParaRPr>
          </a:p>
          <a:p>
            <a:pPr algn="ctr">
              <a:lnSpc>
                <a:spcPts val="4290"/>
              </a:lnSpc>
            </a:pPr>
            <a:r>
              <a:rPr lang="en-US" sz="3300" spc="16">
                <a:solidFill>
                  <a:srgbClr val="000000"/>
                </a:solidFill>
                <a:latin typeface="Open Sans"/>
              </a:rPr>
              <a:t>ADVISOR: Dr. GÖKHAN KAYA</a:t>
            </a:r>
          </a:p>
          <a:p>
            <a:pPr algn="ctr">
              <a:lnSpc>
                <a:spcPts val="4290"/>
              </a:lnSpc>
            </a:pPr>
            <a:r>
              <a:rPr lang="en-US" sz="3300" spc="16">
                <a:solidFill>
                  <a:srgbClr val="000000"/>
                </a:solidFill>
                <a:latin typeface="Open Sans"/>
              </a:rPr>
              <a:t>MARCH 2024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-5080" y="6903720"/>
            <a:ext cx="9763760" cy="416560"/>
            <a:chOff x="0" y="0"/>
            <a:chExt cx="13018347" cy="555413"/>
          </a:xfrm>
        </p:grpSpPr>
        <p:sp>
          <p:nvSpPr>
            <p:cNvPr id="15" name="Freeform 15"/>
            <p:cNvSpPr/>
            <p:nvPr/>
          </p:nvSpPr>
          <p:spPr>
            <a:xfrm>
              <a:off x="6731" y="6731"/>
              <a:ext cx="13004800" cy="541909"/>
            </a:xfrm>
            <a:custGeom>
              <a:avLst/>
              <a:gdLst/>
              <a:ahLst/>
              <a:cxnLst/>
              <a:rect l="l" t="t" r="r" b="b"/>
              <a:pathLst>
                <a:path w="13004800" h="541909">
                  <a:moveTo>
                    <a:pt x="0" y="0"/>
                  </a:moveTo>
                  <a:lnTo>
                    <a:pt x="13004800" y="0"/>
                  </a:lnTo>
                  <a:lnTo>
                    <a:pt x="13004800" y="541909"/>
                  </a:lnTo>
                  <a:lnTo>
                    <a:pt x="0" y="541909"/>
                  </a:lnTo>
                  <a:close/>
                </a:path>
              </a:pathLst>
            </a:custGeom>
            <a:solidFill>
              <a:srgbClr val="3C8C9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0" y="0"/>
              <a:ext cx="13018263" cy="555371"/>
            </a:xfrm>
            <a:custGeom>
              <a:avLst/>
              <a:gdLst/>
              <a:ahLst/>
              <a:cxnLst/>
              <a:rect l="l" t="t" r="r" b="b"/>
              <a:pathLst>
                <a:path w="13018263" h="555371">
                  <a:moveTo>
                    <a:pt x="6731" y="0"/>
                  </a:moveTo>
                  <a:lnTo>
                    <a:pt x="13011531" y="0"/>
                  </a:lnTo>
                  <a:cubicBezTo>
                    <a:pt x="13015213" y="0"/>
                    <a:pt x="13018263" y="3048"/>
                    <a:pt x="13018263" y="6731"/>
                  </a:cubicBezTo>
                  <a:lnTo>
                    <a:pt x="13018263" y="548640"/>
                  </a:lnTo>
                  <a:cubicBezTo>
                    <a:pt x="13018263" y="552323"/>
                    <a:pt x="13015213" y="555371"/>
                    <a:pt x="13011531" y="555371"/>
                  </a:cubicBezTo>
                  <a:lnTo>
                    <a:pt x="6731" y="555371"/>
                  </a:lnTo>
                  <a:cubicBezTo>
                    <a:pt x="3048" y="555371"/>
                    <a:pt x="0" y="552323"/>
                    <a:pt x="0" y="548640"/>
                  </a:cubicBezTo>
                  <a:lnTo>
                    <a:pt x="0" y="6731"/>
                  </a:lnTo>
                  <a:cubicBezTo>
                    <a:pt x="0" y="3048"/>
                    <a:pt x="3048" y="0"/>
                    <a:pt x="6731" y="0"/>
                  </a:cubicBezTo>
                  <a:moveTo>
                    <a:pt x="6731" y="13589"/>
                  </a:moveTo>
                  <a:lnTo>
                    <a:pt x="6731" y="6731"/>
                  </a:lnTo>
                  <a:lnTo>
                    <a:pt x="13462" y="6731"/>
                  </a:lnTo>
                  <a:lnTo>
                    <a:pt x="13462" y="548640"/>
                  </a:lnTo>
                  <a:lnTo>
                    <a:pt x="6731" y="548640"/>
                  </a:lnTo>
                  <a:lnTo>
                    <a:pt x="6731" y="541909"/>
                  </a:lnTo>
                  <a:lnTo>
                    <a:pt x="13011531" y="541909"/>
                  </a:lnTo>
                  <a:lnTo>
                    <a:pt x="13011531" y="548640"/>
                  </a:lnTo>
                  <a:lnTo>
                    <a:pt x="13004800" y="548640"/>
                  </a:lnTo>
                  <a:lnTo>
                    <a:pt x="13004800" y="6731"/>
                  </a:lnTo>
                  <a:lnTo>
                    <a:pt x="13011531" y="6731"/>
                  </a:lnTo>
                  <a:lnTo>
                    <a:pt x="13011531" y="13462"/>
                  </a:lnTo>
                  <a:lnTo>
                    <a:pt x="6731" y="134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" name="Freeform 17" descr="C:\Users\rehin99\Desktop\bilg-logo.png"/>
          <p:cNvSpPr/>
          <p:nvPr/>
        </p:nvSpPr>
        <p:spPr>
          <a:xfrm>
            <a:off x="87246" y="6258560"/>
            <a:ext cx="1050674" cy="1050674"/>
          </a:xfrm>
          <a:custGeom>
            <a:avLst/>
            <a:gdLst/>
            <a:ahLst/>
            <a:cxnLst/>
            <a:rect l="l" t="t" r="r" b="b"/>
            <a:pathLst>
              <a:path w="1050674" h="1050674">
                <a:moveTo>
                  <a:pt x="0" y="0"/>
                </a:moveTo>
                <a:lnTo>
                  <a:pt x="1050674" y="0"/>
                </a:lnTo>
                <a:lnTo>
                  <a:pt x="1050674" y="1050674"/>
                </a:lnTo>
                <a:lnTo>
                  <a:pt x="0" y="105067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TextBox 18"/>
          <p:cNvSpPr txBox="1"/>
          <p:nvPr/>
        </p:nvSpPr>
        <p:spPr>
          <a:xfrm>
            <a:off x="1700146" y="6967052"/>
            <a:ext cx="3579666" cy="221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97"/>
              </a:lnSpc>
            </a:pPr>
            <a:r>
              <a:rPr lang="en-US" sz="1284" spc="26">
                <a:solidFill>
                  <a:srgbClr val="FFFFFF"/>
                </a:solidFill>
                <a:latin typeface="IBM Plex Sans"/>
              </a:rPr>
              <a:t>GTU COMPUTER ENGINEERING DEPARTMENT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180706" y="6965833"/>
            <a:ext cx="2841374" cy="205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97"/>
              </a:lnSpc>
            </a:pPr>
            <a:r>
              <a:rPr lang="en-US" sz="1284" spc="26">
                <a:solidFill>
                  <a:srgbClr val="FFFFFF"/>
                </a:solidFill>
                <a:latin typeface="IBM Plex Sans"/>
              </a:rPr>
              <a:t>CSE 496 GRADUATION PROJECT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080" y="6105"/>
            <a:ext cx="9763760" cy="822960"/>
            <a:chOff x="0" y="0"/>
            <a:chExt cx="13018347" cy="1097280"/>
          </a:xfrm>
        </p:grpSpPr>
        <p:sp>
          <p:nvSpPr>
            <p:cNvPr id="3" name="Freeform 3"/>
            <p:cNvSpPr/>
            <p:nvPr/>
          </p:nvSpPr>
          <p:spPr>
            <a:xfrm>
              <a:off x="6731" y="6731"/>
              <a:ext cx="13004800" cy="1083818"/>
            </a:xfrm>
            <a:custGeom>
              <a:avLst/>
              <a:gdLst/>
              <a:ahLst/>
              <a:cxnLst/>
              <a:rect l="l" t="t" r="r" b="b"/>
              <a:pathLst>
                <a:path w="13004800" h="1083818">
                  <a:moveTo>
                    <a:pt x="0" y="0"/>
                  </a:moveTo>
                  <a:lnTo>
                    <a:pt x="13004800" y="0"/>
                  </a:lnTo>
                  <a:lnTo>
                    <a:pt x="13004800" y="1083818"/>
                  </a:lnTo>
                  <a:lnTo>
                    <a:pt x="0" y="1083818"/>
                  </a:lnTo>
                  <a:close/>
                </a:path>
              </a:pathLst>
            </a:custGeom>
            <a:gradFill rotWithShape="1">
              <a:gsLst>
                <a:gs pos="0">
                  <a:srgbClr val="72BFC5">
                    <a:alpha val="100000"/>
                  </a:srgbClr>
                </a:gs>
                <a:gs pos="100000">
                  <a:srgbClr val="4597A0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13018263" cy="1097280"/>
            </a:xfrm>
            <a:custGeom>
              <a:avLst/>
              <a:gdLst/>
              <a:ahLst/>
              <a:cxnLst/>
              <a:rect l="l" t="t" r="r" b="b"/>
              <a:pathLst>
                <a:path w="13018263" h="1097280">
                  <a:moveTo>
                    <a:pt x="6731" y="0"/>
                  </a:moveTo>
                  <a:lnTo>
                    <a:pt x="13011531" y="0"/>
                  </a:lnTo>
                  <a:cubicBezTo>
                    <a:pt x="13015213" y="0"/>
                    <a:pt x="13018263" y="3048"/>
                    <a:pt x="13018263" y="6731"/>
                  </a:cubicBezTo>
                  <a:lnTo>
                    <a:pt x="13018263" y="1090549"/>
                  </a:lnTo>
                  <a:cubicBezTo>
                    <a:pt x="13018263" y="1094232"/>
                    <a:pt x="13015213" y="1097280"/>
                    <a:pt x="13011531" y="1097280"/>
                  </a:cubicBezTo>
                  <a:lnTo>
                    <a:pt x="6731" y="1097280"/>
                  </a:lnTo>
                  <a:cubicBezTo>
                    <a:pt x="3048" y="1097280"/>
                    <a:pt x="0" y="1094232"/>
                    <a:pt x="0" y="1090549"/>
                  </a:cubicBezTo>
                  <a:lnTo>
                    <a:pt x="0" y="6731"/>
                  </a:lnTo>
                  <a:cubicBezTo>
                    <a:pt x="0" y="3048"/>
                    <a:pt x="3048" y="0"/>
                    <a:pt x="6731" y="0"/>
                  </a:cubicBezTo>
                  <a:moveTo>
                    <a:pt x="6731" y="13589"/>
                  </a:moveTo>
                  <a:lnTo>
                    <a:pt x="6731" y="6731"/>
                  </a:lnTo>
                  <a:lnTo>
                    <a:pt x="13462" y="6731"/>
                  </a:lnTo>
                  <a:lnTo>
                    <a:pt x="13462" y="1090549"/>
                  </a:lnTo>
                  <a:lnTo>
                    <a:pt x="6731" y="1090549"/>
                  </a:lnTo>
                  <a:lnTo>
                    <a:pt x="6731" y="1083818"/>
                  </a:lnTo>
                  <a:lnTo>
                    <a:pt x="13011531" y="1083818"/>
                  </a:lnTo>
                  <a:lnTo>
                    <a:pt x="13011531" y="1090549"/>
                  </a:lnTo>
                  <a:lnTo>
                    <a:pt x="13004800" y="1090549"/>
                  </a:lnTo>
                  <a:lnTo>
                    <a:pt x="13004800" y="6731"/>
                  </a:lnTo>
                  <a:lnTo>
                    <a:pt x="13011531" y="6731"/>
                  </a:lnTo>
                  <a:lnTo>
                    <a:pt x="13011531" y="13462"/>
                  </a:lnTo>
                  <a:lnTo>
                    <a:pt x="6731" y="134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635760" y="6989328"/>
            <a:ext cx="3149600" cy="232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5"/>
              </a:lnSpc>
            </a:pPr>
            <a:r>
              <a:rPr lang="en-US" sz="1279">
                <a:solidFill>
                  <a:srgbClr val="FFFFFF"/>
                </a:solidFill>
                <a:latin typeface="Arial Bold"/>
              </a:rPr>
              <a:t>GTÜ - Bilgisayar Mühendisliği Bölümü</a:t>
            </a:r>
          </a:p>
        </p:txBody>
      </p:sp>
      <p:sp>
        <p:nvSpPr>
          <p:cNvPr id="6" name="Freeform 6" descr="C:\Users\rehin99\Desktop\gtu-logo.png"/>
          <p:cNvSpPr/>
          <p:nvPr/>
        </p:nvSpPr>
        <p:spPr>
          <a:xfrm>
            <a:off x="8534400" y="46885"/>
            <a:ext cx="1184046" cy="741398"/>
          </a:xfrm>
          <a:custGeom>
            <a:avLst/>
            <a:gdLst/>
            <a:ahLst/>
            <a:cxnLst/>
            <a:rect l="l" t="t" r="r" b="b"/>
            <a:pathLst>
              <a:path w="1184046" h="741398">
                <a:moveTo>
                  <a:pt x="0" y="0"/>
                </a:moveTo>
                <a:lnTo>
                  <a:pt x="1184046" y="0"/>
                </a:lnTo>
                <a:lnTo>
                  <a:pt x="1184046" y="741399"/>
                </a:lnTo>
                <a:lnTo>
                  <a:pt x="0" y="7413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1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4968240" y="6981412"/>
            <a:ext cx="3149600" cy="232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5"/>
              </a:lnSpc>
            </a:pPr>
            <a:r>
              <a:rPr lang="en-US" sz="1279">
                <a:solidFill>
                  <a:srgbClr val="FFFFFF"/>
                </a:solidFill>
                <a:latin typeface="Arial Bold"/>
              </a:rPr>
              <a:t>BİL 495/496 Bitirme Projesi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54000" y="3387"/>
            <a:ext cx="8188960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0"/>
              </a:lnSpc>
            </a:pPr>
            <a:r>
              <a:rPr lang="en-US" sz="4266">
                <a:solidFill>
                  <a:srgbClr val="FFFFFF"/>
                </a:solidFill>
                <a:latin typeface="Arial"/>
              </a:rPr>
              <a:t>Requirements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53365" y="1179195"/>
            <a:ext cx="9129542" cy="3472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80"/>
              </a:lnSpc>
            </a:pPr>
            <a:r>
              <a:rPr lang="en-US" sz="2600" spc="13" dirty="0">
                <a:solidFill>
                  <a:srgbClr val="000000"/>
                </a:solidFill>
                <a:latin typeface="Arial"/>
              </a:rPr>
              <a:t>   To satisfy the requirements, the following steps will be </a:t>
            </a:r>
          </a:p>
          <a:p>
            <a:pPr algn="just">
              <a:lnSpc>
                <a:spcPts val="3380"/>
              </a:lnSpc>
            </a:pPr>
            <a:r>
              <a:rPr lang="en-US" sz="2600" spc="13" dirty="0">
                <a:solidFill>
                  <a:srgbClr val="000000"/>
                </a:solidFill>
                <a:latin typeface="Arial"/>
              </a:rPr>
              <a:t>applied;</a:t>
            </a:r>
          </a:p>
          <a:p>
            <a:pPr marL="561341" lvl="1" indent="-280670" algn="just">
              <a:lnSpc>
                <a:spcPts val="3380"/>
              </a:lnSpc>
              <a:buAutoNum type="arabicPeriod"/>
            </a:pPr>
            <a:r>
              <a:rPr lang="tr-TR" sz="2600" spc="13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600" spc="13" dirty="0">
                <a:solidFill>
                  <a:srgbClr val="000000"/>
                </a:solidFill>
                <a:latin typeface="Arial"/>
              </a:rPr>
              <a:t>Web extension will be developed in </a:t>
            </a:r>
            <a:r>
              <a:rPr lang="en-US" sz="2600" spc="13" dirty="0">
                <a:solidFill>
                  <a:srgbClr val="000000"/>
                </a:solidFill>
                <a:latin typeface="Arial Bold"/>
              </a:rPr>
              <a:t>JavaScript</a:t>
            </a:r>
            <a:r>
              <a:rPr lang="en-US" sz="2600" spc="13" dirty="0">
                <a:solidFill>
                  <a:srgbClr val="000000"/>
                </a:solidFill>
                <a:latin typeface="Arial"/>
              </a:rPr>
              <a:t>.</a:t>
            </a:r>
          </a:p>
          <a:p>
            <a:pPr marL="561341" lvl="1" indent="-280670" algn="just">
              <a:lnSpc>
                <a:spcPts val="3380"/>
              </a:lnSpc>
              <a:buAutoNum type="arabicPeriod"/>
            </a:pPr>
            <a:r>
              <a:rPr lang="tr-TR" sz="2600" spc="13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600" spc="13" dirty="0">
                <a:solidFill>
                  <a:srgbClr val="000000"/>
                </a:solidFill>
                <a:latin typeface="Arial"/>
              </a:rPr>
              <a:t>Extensive vocabulary for </a:t>
            </a:r>
            <a:r>
              <a:rPr lang="en-US" sz="2600" spc="13" dirty="0">
                <a:solidFill>
                  <a:srgbClr val="000000"/>
                </a:solidFill>
                <a:latin typeface="Arial Bold"/>
              </a:rPr>
              <a:t>Turkish dictionary</a:t>
            </a:r>
            <a:r>
              <a:rPr lang="en-US" sz="2600" spc="13" dirty="0">
                <a:solidFill>
                  <a:srgbClr val="000000"/>
                </a:solidFill>
                <a:latin typeface="Arial"/>
              </a:rPr>
              <a:t> will be collected.</a:t>
            </a:r>
          </a:p>
          <a:p>
            <a:pPr marL="561341" lvl="1" indent="-280670" algn="just">
              <a:lnSpc>
                <a:spcPts val="3380"/>
              </a:lnSpc>
              <a:buAutoNum type="arabicPeriod"/>
            </a:pPr>
            <a:r>
              <a:rPr lang="tr-TR" sz="2600" spc="13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spc="13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of sentence</a:t>
            </a:r>
            <a:r>
              <a:rPr lang="en-US" sz="2600" spc="13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will be gathered to train deep learning model.</a:t>
            </a:r>
          </a:p>
          <a:p>
            <a:pPr marL="561341" lvl="1" indent="-280670" algn="just">
              <a:lnSpc>
                <a:spcPts val="3380"/>
              </a:lnSpc>
              <a:buAutoNum type="arabicPeriod"/>
            </a:pPr>
            <a:r>
              <a:rPr lang="tr-TR" sz="2600" spc="13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600" spc="13" dirty="0">
                <a:solidFill>
                  <a:srgbClr val="000000"/>
                </a:solidFill>
                <a:latin typeface="Arial"/>
              </a:rPr>
              <a:t>A Deep Learning Model will be developed in </a:t>
            </a:r>
            <a:r>
              <a:rPr lang="en-US" sz="2600" spc="13" dirty="0">
                <a:solidFill>
                  <a:srgbClr val="000000"/>
                </a:solidFill>
                <a:latin typeface="Arial Bold"/>
              </a:rPr>
              <a:t>Python</a:t>
            </a:r>
            <a:r>
              <a:rPr lang="en-US" sz="2600" spc="13" dirty="0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-5080" y="6903720"/>
            <a:ext cx="9763760" cy="416560"/>
            <a:chOff x="0" y="0"/>
            <a:chExt cx="13018347" cy="555413"/>
          </a:xfrm>
        </p:grpSpPr>
        <p:sp>
          <p:nvSpPr>
            <p:cNvPr id="11" name="Freeform 11"/>
            <p:cNvSpPr/>
            <p:nvPr/>
          </p:nvSpPr>
          <p:spPr>
            <a:xfrm>
              <a:off x="6731" y="6731"/>
              <a:ext cx="13004800" cy="541909"/>
            </a:xfrm>
            <a:custGeom>
              <a:avLst/>
              <a:gdLst/>
              <a:ahLst/>
              <a:cxnLst/>
              <a:rect l="l" t="t" r="r" b="b"/>
              <a:pathLst>
                <a:path w="13004800" h="541909">
                  <a:moveTo>
                    <a:pt x="0" y="0"/>
                  </a:moveTo>
                  <a:lnTo>
                    <a:pt x="13004800" y="0"/>
                  </a:lnTo>
                  <a:lnTo>
                    <a:pt x="13004800" y="541909"/>
                  </a:lnTo>
                  <a:lnTo>
                    <a:pt x="0" y="541909"/>
                  </a:lnTo>
                  <a:close/>
                </a:path>
              </a:pathLst>
            </a:custGeom>
            <a:solidFill>
              <a:srgbClr val="3C8C9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0" y="0"/>
              <a:ext cx="13018263" cy="555371"/>
            </a:xfrm>
            <a:custGeom>
              <a:avLst/>
              <a:gdLst/>
              <a:ahLst/>
              <a:cxnLst/>
              <a:rect l="l" t="t" r="r" b="b"/>
              <a:pathLst>
                <a:path w="13018263" h="555371">
                  <a:moveTo>
                    <a:pt x="6731" y="0"/>
                  </a:moveTo>
                  <a:lnTo>
                    <a:pt x="13011531" y="0"/>
                  </a:lnTo>
                  <a:cubicBezTo>
                    <a:pt x="13015213" y="0"/>
                    <a:pt x="13018263" y="3048"/>
                    <a:pt x="13018263" y="6731"/>
                  </a:cubicBezTo>
                  <a:lnTo>
                    <a:pt x="13018263" y="548640"/>
                  </a:lnTo>
                  <a:cubicBezTo>
                    <a:pt x="13018263" y="552323"/>
                    <a:pt x="13015213" y="555371"/>
                    <a:pt x="13011531" y="555371"/>
                  </a:cubicBezTo>
                  <a:lnTo>
                    <a:pt x="6731" y="555371"/>
                  </a:lnTo>
                  <a:cubicBezTo>
                    <a:pt x="3048" y="555371"/>
                    <a:pt x="0" y="552323"/>
                    <a:pt x="0" y="548640"/>
                  </a:cubicBezTo>
                  <a:lnTo>
                    <a:pt x="0" y="6731"/>
                  </a:lnTo>
                  <a:cubicBezTo>
                    <a:pt x="0" y="3048"/>
                    <a:pt x="3048" y="0"/>
                    <a:pt x="6731" y="0"/>
                  </a:cubicBezTo>
                  <a:moveTo>
                    <a:pt x="6731" y="13589"/>
                  </a:moveTo>
                  <a:lnTo>
                    <a:pt x="6731" y="6731"/>
                  </a:lnTo>
                  <a:lnTo>
                    <a:pt x="13462" y="6731"/>
                  </a:lnTo>
                  <a:lnTo>
                    <a:pt x="13462" y="548640"/>
                  </a:lnTo>
                  <a:lnTo>
                    <a:pt x="6731" y="548640"/>
                  </a:lnTo>
                  <a:lnTo>
                    <a:pt x="6731" y="541909"/>
                  </a:lnTo>
                  <a:lnTo>
                    <a:pt x="13011531" y="541909"/>
                  </a:lnTo>
                  <a:lnTo>
                    <a:pt x="13011531" y="548640"/>
                  </a:lnTo>
                  <a:lnTo>
                    <a:pt x="13004800" y="548640"/>
                  </a:lnTo>
                  <a:lnTo>
                    <a:pt x="13004800" y="6731"/>
                  </a:lnTo>
                  <a:lnTo>
                    <a:pt x="13011531" y="6731"/>
                  </a:lnTo>
                  <a:lnTo>
                    <a:pt x="13011531" y="13462"/>
                  </a:lnTo>
                  <a:lnTo>
                    <a:pt x="6731" y="134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Freeform 13" descr="C:\Users\rehin99\Desktop\bilg-logo.png"/>
          <p:cNvSpPr/>
          <p:nvPr/>
        </p:nvSpPr>
        <p:spPr>
          <a:xfrm>
            <a:off x="87246" y="6258560"/>
            <a:ext cx="1050674" cy="1050674"/>
          </a:xfrm>
          <a:custGeom>
            <a:avLst/>
            <a:gdLst/>
            <a:ahLst/>
            <a:cxnLst/>
            <a:rect l="l" t="t" r="r" b="b"/>
            <a:pathLst>
              <a:path w="1050674" h="1050674">
                <a:moveTo>
                  <a:pt x="0" y="0"/>
                </a:moveTo>
                <a:lnTo>
                  <a:pt x="1050674" y="0"/>
                </a:lnTo>
                <a:lnTo>
                  <a:pt x="1050674" y="1050674"/>
                </a:lnTo>
                <a:lnTo>
                  <a:pt x="0" y="10506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1700146" y="6967052"/>
            <a:ext cx="3579666" cy="221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97"/>
              </a:lnSpc>
            </a:pPr>
            <a:r>
              <a:rPr lang="en-US" sz="1284" spc="26">
                <a:solidFill>
                  <a:srgbClr val="FFFFFF"/>
                </a:solidFill>
                <a:latin typeface="IBM Plex Sans"/>
              </a:rPr>
              <a:t>GTU COMPUTER ENGINEERING DEPARTMENT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180706" y="6965833"/>
            <a:ext cx="2841374" cy="205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97"/>
              </a:lnSpc>
            </a:pPr>
            <a:r>
              <a:rPr lang="en-US" sz="1284" spc="26">
                <a:solidFill>
                  <a:srgbClr val="FFFFFF"/>
                </a:solidFill>
                <a:latin typeface="IBM Plex Sans"/>
              </a:rPr>
              <a:t>CSE 496 GRADUATION PROJECT 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080" y="6105"/>
            <a:ext cx="9763760" cy="822960"/>
            <a:chOff x="0" y="0"/>
            <a:chExt cx="13018347" cy="1097280"/>
          </a:xfrm>
        </p:grpSpPr>
        <p:sp>
          <p:nvSpPr>
            <p:cNvPr id="3" name="Freeform 3"/>
            <p:cNvSpPr/>
            <p:nvPr/>
          </p:nvSpPr>
          <p:spPr>
            <a:xfrm>
              <a:off x="6731" y="6731"/>
              <a:ext cx="13004800" cy="1083818"/>
            </a:xfrm>
            <a:custGeom>
              <a:avLst/>
              <a:gdLst/>
              <a:ahLst/>
              <a:cxnLst/>
              <a:rect l="l" t="t" r="r" b="b"/>
              <a:pathLst>
                <a:path w="13004800" h="1083818">
                  <a:moveTo>
                    <a:pt x="0" y="0"/>
                  </a:moveTo>
                  <a:lnTo>
                    <a:pt x="13004800" y="0"/>
                  </a:lnTo>
                  <a:lnTo>
                    <a:pt x="13004800" y="1083818"/>
                  </a:lnTo>
                  <a:lnTo>
                    <a:pt x="0" y="1083818"/>
                  </a:lnTo>
                  <a:close/>
                </a:path>
              </a:pathLst>
            </a:custGeom>
            <a:gradFill rotWithShape="1">
              <a:gsLst>
                <a:gs pos="0">
                  <a:srgbClr val="72BFC5">
                    <a:alpha val="100000"/>
                  </a:srgbClr>
                </a:gs>
                <a:gs pos="100000">
                  <a:srgbClr val="4597A0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13018263" cy="1097280"/>
            </a:xfrm>
            <a:custGeom>
              <a:avLst/>
              <a:gdLst/>
              <a:ahLst/>
              <a:cxnLst/>
              <a:rect l="l" t="t" r="r" b="b"/>
              <a:pathLst>
                <a:path w="13018263" h="1097280">
                  <a:moveTo>
                    <a:pt x="6731" y="0"/>
                  </a:moveTo>
                  <a:lnTo>
                    <a:pt x="13011531" y="0"/>
                  </a:lnTo>
                  <a:cubicBezTo>
                    <a:pt x="13015213" y="0"/>
                    <a:pt x="13018263" y="3048"/>
                    <a:pt x="13018263" y="6731"/>
                  </a:cubicBezTo>
                  <a:lnTo>
                    <a:pt x="13018263" y="1090549"/>
                  </a:lnTo>
                  <a:cubicBezTo>
                    <a:pt x="13018263" y="1094232"/>
                    <a:pt x="13015213" y="1097280"/>
                    <a:pt x="13011531" y="1097280"/>
                  </a:cubicBezTo>
                  <a:lnTo>
                    <a:pt x="6731" y="1097280"/>
                  </a:lnTo>
                  <a:cubicBezTo>
                    <a:pt x="3048" y="1097280"/>
                    <a:pt x="0" y="1094232"/>
                    <a:pt x="0" y="1090549"/>
                  </a:cubicBezTo>
                  <a:lnTo>
                    <a:pt x="0" y="6731"/>
                  </a:lnTo>
                  <a:cubicBezTo>
                    <a:pt x="0" y="3048"/>
                    <a:pt x="3048" y="0"/>
                    <a:pt x="6731" y="0"/>
                  </a:cubicBezTo>
                  <a:moveTo>
                    <a:pt x="6731" y="13589"/>
                  </a:moveTo>
                  <a:lnTo>
                    <a:pt x="6731" y="6731"/>
                  </a:lnTo>
                  <a:lnTo>
                    <a:pt x="13462" y="6731"/>
                  </a:lnTo>
                  <a:lnTo>
                    <a:pt x="13462" y="1090549"/>
                  </a:lnTo>
                  <a:lnTo>
                    <a:pt x="6731" y="1090549"/>
                  </a:lnTo>
                  <a:lnTo>
                    <a:pt x="6731" y="1083818"/>
                  </a:lnTo>
                  <a:lnTo>
                    <a:pt x="13011531" y="1083818"/>
                  </a:lnTo>
                  <a:lnTo>
                    <a:pt x="13011531" y="1090549"/>
                  </a:lnTo>
                  <a:lnTo>
                    <a:pt x="13004800" y="1090549"/>
                  </a:lnTo>
                  <a:lnTo>
                    <a:pt x="13004800" y="6731"/>
                  </a:lnTo>
                  <a:lnTo>
                    <a:pt x="13011531" y="6731"/>
                  </a:lnTo>
                  <a:lnTo>
                    <a:pt x="13011531" y="13462"/>
                  </a:lnTo>
                  <a:lnTo>
                    <a:pt x="6731" y="134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Freeform 5" descr="C:\Users\rehin99\Desktop\gtu-logo.png"/>
          <p:cNvSpPr/>
          <p:nvPr/>
        </p:nvSpPr>
        <p:spPr>
          <a:xfrm>
            <a:off x="8534400" y="46885"/>
            <a:ext cx="1184046" cy="741398"/>
          </a:xfrm>
          <a:custGeom>
            <a:avLst/>
            <a:gdLst/>
            <a:ahLst/>
            <a:cxnLst/>
            <a:rect l="l" t="t" r="r" b="b"/>
            <a:pathLst>
              <a:path w="1184046" h="741398">
                <a:moveTo>
                  <a:pt x="0" y="0"/>
                </a:moveTo>
                <a:lnTo>
                  <a:pt x="1184046" y="0"/>
                </a:lnTo>
                <a:lnTo>
                  <a:pt x="1184046" y="741399"/>
                </a:lnTo>
                <a:lnTo>
                  <a:pt x="0" y="7413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1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635760" y="6989328"/>
            <a:ext cx="3149600" cy="232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5"/>
              </a:lnSpc>
            </a:pPr>
            <a:r>
              <a:rPr lang="en-US" sz="1279">
                <a:solidFill>
                  <a:srgbClr val="FFFFFF"/>
                </a:solidFill>
                <a:latin typeface="Arial Bold"/>
              </a:rPr>
              <a:t>GTÜ - Bilgisayar Mühendisliği Bölümü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-5080" y="6903720"/>
            <a:ext cx="9763760" cy="416560"/>
            <a:chOff x="0" y="0"/>
            <a:chExt cx="13018347" cy="555413"/>
          </a:xfrm>
        </p:grpSpPr>
        <p:sp>
          <p:nvSpPr>
            <p:cNvPr id="8" name="Freeform 8"/>
            <p:cNvSpPr/>
            <p:nvPr/>
          </p:nvSpPr>
          <p:spPr>
            <a:xfrm>
              <a:off x="6731" y="6731"/>
              <a:ext cx="13004800" cy="541909"/>
            </a:xfrm>
            <a:custGeom>
              <a:avLst/>
              <a:gdLst/>
              <a:ahLst/>
              <a:cxnLst/>
              <a:rect l="l" t="t" r="r" b="b"/>
              <a:pathLst>
                <a:path w="13004800" h="541909">
                  <a:moveTo>
                    <a:pt x="0" y="0"/>
                  </a:moveTo>
                  <a:lnTo>
                    <a:pt x="13004800" y="0"/>
                  </a:lnTo>
                  <a:lnTo>
                    <a:pt x="13004800" y="541909"/>
                  </a:lnTo>
                  <a:lnTo>
                    <a:pt x="0" y="541909"/>
                  </a:lnTo>
                  <a:close/>
                </a:path>
              </a:pathLst>
            </a:custGeom>
            <a:solidFill>
              <a:srgbClr val="3C8C9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9"/>
            <p:cNvSpPr/>
            <p:nvPr/>
          </p:nvSpPr>
          <p:spPr>
            <a:xfrm>
              <a:off x="0" y="0"/>
              <a:ext cx="13018263" cy="555371"/>
            </a:xfrm>
            <a:custGeom>
              <a:avLst/>
              <a:gdLst/>
              <a:ahLst/>
              <a:cxnLst/>
              <a:rect l="l" t="t" r="r" b="b"/>
              <a:pathLst>
                <a:path w="13018263" h="555371">
                  <a:moveTo>
                    <a:pt x="6731" y="0"/>
                  </a:moveTo>
                  <a:lnTo>
                    <a:pt x="13011531" y="0"/>
                  </a:lnTo>
                  <a:cubicBezTo>
                    <a:pt x="13015213" y="0"/>
                    <a:pt x="13018263" y="3048"/>
                    <a:pt x="13018263" y="6731"/>
                  </a:cubicBezTo>
                  <a:lnTo>
                    <a:pt x="13018263" y="548640"/>
                  </a:lnTo>
                  <a:cubicBezTo>
                    <a:pt x="13018263" y="552323"/>
                    <a:pt x="13015213" y="555371"/>
                    <a:pt x="13011531" y="555371"/>
                  </a:cubicBezTo>
                  <a:lnTo>
                    <a:pt x="6731" y="555371"/>
                  </a:lnTo>
                  <a:cubicBezTo>
                    <a:pt x="3048" y="555371"/>
                    <a:pt x="0" y="552323"/>
                    <a:pt x="0" y="548640"/>
                  </a:cubicBezTo>
                  <a:lnTo>
                    <a:pt x="0" y="6731"/>
                  </a:lnTo>
                  <a:cubicBezTo>
                    <a:pt x="0" y="3048"/>
                    <a:pt x="3048" y="0"/>
                    <a:pt x="6731" y="0"/>
                  </a:cubicBezTo>
                  <a:moveTo>
                    <a:pt x="6731" y="13589"/>
                  </a:moveTo>
                  <a:lnTo>
                    <a:pt x="6731" y="6731"/>
                  </a:lnTo>
                  <a:lnTo>
                    <a:pt x="13462" y="6731"/>
                  </a:lnTo>
                  <a:lnTo>
                    <a:pt x="13462" y="548640"/>
                  </a:lnTo>
                  <a:lnTo>
                    <a:pt x="6731" y="548640"/>
                  </a:lnTo>
                  <a:lnTo>
                    <a:pt x="6731" y="541909"/>
                  </a:lnTo>
                  <a:lnTo>
                    <a:pt x="13011531" y="541909"/>
                  </a:lnTo>
                  <a:lnTo>
                    <a:pt x="13011531" y="548640"/>
                  </a:lnTo>
                  <a:lnTo>
                    <a:pt x="13004800" y="548640"/>
                  </a:lnTo>
                  <a:lnTo>
                    <a:pt x="13004800" y="6731"/>
                  </a:lnTo>
                  <a:lnTo>
                    <a:pt x="13011531" y="6731"/>
                  </a:lnTo>
                  <a:lnTo>
                    <a:pt x="13011531" y="13462"/>
                  </a:lnTo>
                  <a:lnTo>
                    <a:pt x="6731" y="134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Freeform 10" descr="C:\Users\rehin99\Desktop\bilg-logo.png"/>
          <p:cNvSpPr/>
          <p:nvPr/>
        </p:nvSpPr>
        <p:spPr>
          <a:xfrm>
            <a:off x="87246" y="6258560"/>
            <a:ext cx="1050674" cy="1050674"/>
          </a:xfrm>
          <a:custGeom>
            <a:avLst/>
            <a:gdLst/>
            <a:ahLst/>
            <a:cxnLst/>
            <a:rect l="l" t="t" r="r" b="b"/>
            <a:pathLst>
              <a:path w="1050674" h="1050674">
                <a:moveTo>
                  <a:pt x="0" y="0"/>
                </a:moveTo>
                <a:lnTo>
                  <a:pt x="1050674" y="0"/>
                </a:lnTo>
                <a:lnTo>
                  <a:pt x="1050674" y="1050674"/>
                </a:lnTo>
                <a:lnTo>
                  <a:pt x="0" y="10506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731520" y="1255395"/>
            <a:ext cx="8290560" cy="4715990"/>
          </a:xfrm>
          <a:custGeom>
            <a:avLst/>
            <a:gdLst/>
            <a:ahLst/>
            <a:cxnLst/>
            <a:rect l="l" t="t" r="r" b="b"/>
            <a:pathLst>
              <a:path w="8290560" h="4715990">
                <a:moveTo>
                  <a:pt x="0" y="0"/>
                </a:moveTo>
                <a:lnTo>
                  <a:pt x="8290560" y="0"/>
                </a:lnTo>
                <a:lnTo>
                  <a:pt x="8290560" y="4715990"/>
                </a:lnTo>
                <a:lnTo>
                  <a:pt x="0" y="47159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254000" y="3387"/>
            <a:ext cx="8188960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0"/>
              </a:lnSpc>
            </a:pPr>
            <a:r>
              <a:rPr lang="en-US" sz="4266">
                <a:solidFill>
                  <a:srgbClr val="FFFFFF"/>
                </a:solidFill>
                <a:latin typeface="Arial"/>
              </a:rPr>
              <a:t>Timeline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700146" y="6967052"/>
            <a:ext cx="3579666" cy="221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97"/>
              </a:lnSpc>
            </a:pPr>
            <a:r>
              <a:rPr lang="en-US" sz="1284" spc="26">
                <a:solidFill>
                  <a:srgbClr val="FFFFFF"/>
                </a:solidFill>
                <a:latin typeface="IBM Plex Sans"/>
              </a:rPr>
              <a:t>GTU COMPUTER ENGINEERING DEPARTMENT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180706" y="6965833"/>
            <a:ext cx="2841374" cy="205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97"/>
              </a:lnSpc>
            </a:pPr>
            <a:r>
              <a:rPr lang="en-US" sz="1284" spc="26">
                <a:solidFill>
                  <a:srgbClr val="FFFFFF"/>
                </a:solidFill>
                <a:latin typeface="IBM Plex Sans"/>
              </a:rPr>
              <a:t>CSE 496 GRADUATION PROJECT 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080" y="6105"/>
            <a:ext cx="9763760" cy="822960"/>
            <a:chOff x="0" y="0"/>
            <a:chExt cx="13018347" cy="1097280"/>
          </a:xfrm>
        </p:grpSpPr>
        <p:sp>
          <p:nvSpPr>
            <p:cNvPr id="3" name="Freeform 3"/>
            <p:cNvSpPr/>
            <p:nvPr/>
          </p:nvSpPr>
          <p:spPr>
            <a:xfrm>
              <a:off x="6731" y="6731"/>
              <a:ext cx="13004800" cy="1083818"/>
            </a:xfrm>
            <a:custGeom>
              <a:avLst/>
              <a:gdLst/>
              <a:ahLst/>
              <a:cxnLst/>
              <a:rect l="l" t="t" r="r" b="b"/>
              <a:pathLst>
                <a:path w="13004800" h="1083818">
                  <a:moveTo>
                    <a:pt x="0" y="0"/>
                  </a:moveTo>
                  <a:lnTo>
                    <a:pt x="13004800" y="0"/>
                  </a:lnTo>
                  <a:lnTo>
                    <a:pt x="13004800" y="1083818"/>
                  </a:lnTo>
                  <a:lnTo>
                    <a:pt x="0" y="1083818"/>
                  </a:lnTo>
                  <a:close/>
                </a:path>
              </a:pathLst>
            </a:custGeom>
            <a:gradFill rotWithShape="1">
              <a:gsLst>
                <a:gs pos="0">
                  <a:srgbClr val="72BFC5">
                    <a:alpha val="100000"/>
                  </a:srgbClr>
                </a:gs>
                <a:gs pos="100000">
                  <a:srgbClr val="4597A0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13018263" cy="1097280"/>
            </a:xfrm>
            <a:custGeom>
              <a:avLst/>
              <a:gdLst/>
              <a:ahLst/>
              <a:cxnLst/>
              <a:rect l="l" t="t" r="r" b="b"/>
              <a:pathLst>
                <a:path w="13018263" h="1097280">
                  <a:moveTo>
                    <a:pt x="6731" y="0"/>
                  </a:moveTo>
                  <a:lnTo>
                    <a:pt x="13011531" y="0"/>
                  </a:lnTo>
                  <a:cubicBezTo>
                    <a:pt x="13015213" y="0"/>
                    <a:pt x="13018263" y="3048"/>
                    <a:pt x="13018263" y="6731"/>
                  </a:cubicBezTo>
                  <a:lnTo>
                    <a:pt x="13018263" y="1090549"/>
                  </a:lnTo>
                  <a:cubicBezTo>
                    <a:pt x="13018263" y="1094232"/>
                    <a:pt x="13015213" y="1097280"/>
                    <a:pt x="13011531" y="1097280"/>
                  </a:cubicBezTo>
                  <a:lnTo>
                    <a:pt x="6731" y="1097280"/>
                  </a:lnTo>
                  <a:cubicBezTo>
                    <a:pt x="3048" y="1097280"/>
                    <a:pt x="0" y="1094232"/>
                    <a:pt x="0" y="1090549"/>
                  </a:cubicBezTo>
                  <a:lnTo>
                    <a:pt x="0" y="6731"/>
                  </a:lnTo>
                  <a:cubicBezTo>
                    <a:pt x="0" y="3048"/>
                    <a:pt x="3048" y="0"/>
                    <a:pt x="6731" y="0"/>
                  </a:cubicBezTo>
                  <a:moveTo>
                    <a:pt x="6731" y="13589"/>
                  </a:moveTo>
                  <a:lnTo>
                    <a:pt x="6731" y="6731"/>
                  </a:lnTo>
                  <a:lnTo>
                    <a:pt x="13462" y="6731"/>
                  </a:lnTo>
                  <a:lnTo>
                    <a:pt x="13462" y="1090549"/>
                  </a:lnTo>
                  <a:lnTo>
                    <a:pt x="6731" y="1090549"/>
                  </a:lnTo>
                  <a:lnTo>
                    <a:pt x="6731" y="1083818"/>
                  </a:lnTo>
                  <a:lnTo>
                    <a:pt x="13011531" y="1083818"/>
                  </a:lnTo>
                  <a:lnTo>
                    <a:pt x="13011531" y="1090549"/>
                  </a:lnTo>
                  <a:lnTo>
                    <a:pt x="13004800" y="1090549"/>
                  </a:lnTo>
                  <a:lnTo>
                    <a:pt x="13004800" y="6731"/>
                  </a:lnTo>
                  <a:lnTo>
                    <a:pt x="13011531" y="6731"/>
                  </a:lnTo>
                  <a:lnTo>
                    <a:pt x="13011531" y="13462"/>
                  </a:lnTo>
                  <a:lnTo>
                    <a:pt x="6731" y="134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635760" y="6989328"/>
            <a:ext cx="3149600" cy="232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5"/>
              </a:lnSpc>
            </a:pPr>
            <a:r>
              <a:rPr lang="en-US" sz="1279">
                <a:solidFill>
                  <a:srgbClr val="FFFFFF"/>
                </a:solidFill>
                <a:latin typeface="Arial Bold"/>
              </a:rPr>
              <a:t>GTÜ - Bilgisayar Mühendisliği Bölümü</a:t>
            </a:r>
          </a:p>
        </p:txBody>
      </p:sp>
      <p:sp>
        <p:nvSpPr>
          <p:cNvPr id="6" name="Freeform 6" descr="C:\Users\rehin99\Desktop\gtu-logo.png"/>
          <p:cNvSpPr/>
          <p:nvPr/>
        </p:nvSpPr>
        <p:spPr>
          <a:xfrm>
            <a:off x="8534400" y="46885"/>
            <a:ext cx="1184046" cy="741398"/>
          </a:xfrm>
          <a:custGeom>
            <a:avLst/>
            <a:gdLst/>
            <a:ahLst/>
            <a:cxnLst/>
            <a:rect l="l" t="t" r="r" b="b"/>
            <a:pathLst>
              <a:path w="1184046" h="741398">
                <a:moveTo>
                  <a:pt x="0" y="0"/>
                </a:moveTo>
                <a:lnTo>
                  <a:pt x="1184046" y="0"/>
                </a:lnTo>
                <a:lnTo>
                  <a:pt x="1184046" y="741399"/>
                </a:lnTo>
                <a:lnTo>
                  <a:pt x="0" y="7413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1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4968240" y="6981412"/>
            <a:ext cx="3149600" cy="232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5"/>
              </a:lnSpc>
            </a:pPr>
            <a:r>
              <a:rPr lang="en-US" sz="1279">
                <a:solidFill>
                  <a:srgbClr val="FFFFFF"/>
                </a:solidFill>
                <a:latin typeface="Arial Bold"/>
              </a:rPr>
              <a:t>BİL 495/496 Bitirme Projesi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54000" y="3387"/>
            <a:ext cx="8188960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0"/>
              </a:lnSpc>
            </a:pPr>
            <a:r>
              <a:rPr lang="en-US" sz="4266">
                <a:solidFill>
                  <a:srgbClr val="FFFFFF"/>
                </a:solidFill>
                <a:latin typeface="Arial"/>
              </a:rPr>
              <a:t>Success Criteria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53365" y="1179195"/>
            <a:ext cx="9129542" cy="4329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80"/>
              </a:lnSpc>
            </a:pPr>
            <a:r>
              <a:rPr lang="en-US" sz="2600" spc="13" dirty="0">
                <a:solidFill>
                  <a:srgbClr val="000000"/>
                </a:solidFill>
                <a:latin typeface="Arial"/>
              </a:rPr>
              <a:t>   Success criteria for the Turkish Text Corrector Plugin are;</a:t>
            </a:r>
          </a:p>
          <a:p>
            <a:pPr marL="561341" lvl="1" indent="-280670" algn="just">
              <a:lnSpc>
                <a:spcPts val="3380"/>
              </a:lnSpc>
              <a:buAutoNum type="arabicPeriod"/>
            </a:pPr>
            <a:r>
              <a:rPr lang="tr-TR" sz="2600" u="sng" spc="13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600" u="sng" spc="13" dirty="0">
                <a:solidFill>
                  <a:srgbClr val="000000"/>
                </a:solidFill>
                <a:latin typeface="Arial"/>
              </a:rPr>
              <a:t>Trivial Words Correction</a:t>
            </a:r>
            <a:r>
              <a:rPr lang="en-US" sz="2600" spc="13" dirty="0">
                <a:solidFill>
                  <a:srgbClr val="000000"/>
                </a:solidFill>
                <a:latin typeface="Arial"/>
              </a:rPr>
              <a:t>: Achieve a </a:t>
            </a:r>
            <a:r>
              <a:rPr lang="en-US" sz="2600" spc="13" dirty="0">
                <a:solidFill>
                  <a:srgbClr val="000000"/>
                </a:solidFill>
                <a:latin typeface="Arial Bold"/>
              </a:rPr>
              <a:t>success rate of 100% </a:t>
            </a:r>
            <a:r>
              <a:rPr lang="en-US" sz="2600" spc="13" dirty="0">
                <a:solidFill>
                  <a:srgbClr val="000000"/>
                </a:solidFill>
                <a:latin typeface="Arial"/>
              </a:rPr>
              <a:t>for correcting trivial words which are in corpus.</a:t>
            </a:r>
          </a:p>
          <a:p>
            <a:pPr marL="561341" lvl="1" indent="-280670" algn="just">
              <a:lnSpc>
                <a:spcPts val="3380"/>
              </a:lnSpc>
              <a:buAutoNum type="arabicPeriod"/>
            </a:pPr>
            <a:r>
              <a:rPr lang="tr-TR" sz="2600" u="sng" spc="13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600" u="sng" spc="13" dirty="0">
                <a:solidFill>
                  <a:srgbClr val="000000"/>
                </a:solidFill>
                <a:latin typeface="Arial"/>
              </a:rPr>
              <a:t>Non-Trivial Words Correction</a:t>
            </a:r>
            <a:r>
              <a:rPr lang="en-US" sz="2600" spc="13" dirty="0">
                <a:solidFill>
                  <a:srgbClr val="000000"/>
                </a:solidFill>
                <a:latin typeface="Arial"/>
              </a:rPr>
              <a:t>: Achieve </a:t>
            </a:r>
            <a:r>
              <a:rPr lang="en-US" sz="2600" spc="13" dirty="0">
                <a:solidFill>
                  <a:srgbClr val="000000"/>
                </a:solidFill>
                <a:latin typeface="Arial Bold"/>
              </a:rPr>
              <a:t>a success rate of 60% or higher</a:t>
            </a:r>
            <a:r>
              <a:rPr lang="en-US" sz="2600" spc="13" dirty="0">
                <a:solidFill>
                  <a:srgbClr val="000000"/>
                </a:solidFill>
                <a:latin typeface="Arial"/>
              </a:rPr>
              <a:t> in accurately correcting non-trivial words, which encompass words that may consist of multiple words or are absent from the corpus.</a:t>
            </a:r>
          </a:p>
          <a:p>
            <a:pPr marL="561341" lvl="1" indent="-280670" algn="just">
              <a:lnSpc>
                <a:spcPts val="3380"/>
              </a:lnSpc>
              <a:buAutoNum type="arabicPeriod"/>
            </a:pPr>
            <a:r>
              <a:rPr lang="tr-TR" sz="2600" u="sng" spc="13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600" u="sng" spc="13" dirty="0">
                <a:solidFill>
                  <a:srgbClr val="000000"/>
                </a:solidFill>
                <a:latin typeface="Arial"/>
              </a:rPr>
              <a:t>Timeliness</a:t>
            </a:r>
            <a:r>
              <a:rPr lang="en-US" sz="2600" spc="13" dirty="0">
                <a:solidFill>
                  <a:srgbClr val="000000"/>
                </a:solidFill>
                <a:latin typeface="Arial"/>
              </a:rPr>
              <a:t>: Find the incorrect words and make the necessary corrections within </a:t>
            </a:r>
            <a:r>
              <a:rPr lang="en-US" sz="2600" spc="13" dirty="0">
                <a:solidFill>
                  <a:srgbClr val="000000"/>
                </a:solidFill>
                <a:latin typeface="Arial Bold"/>
              </a:rPr>
              <a:t>3 seconds</a:t>
            </a:r>
            <a:r>
              <a:rPr lang="en-US" sz="2600" spc="13" dirty="0">
                <a:solidFill>
                  <a:srgbClr val="000000"/>
                </a:solidFill>
                <a:latin typeface="Arial"/>
              </a:rPr>
              <a:t> after the completion of the sentence.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-5080" y="6903720"/>
            <a:ext cx="9763760" cy="416560"/>
            <a:chOff x="0" y="0"/>
            <a:chExt cx="13018347" cy="555413"/>
          </a:xfrm>
        </p:grpSpPr>
        <p:sp>
          <p:nvSpPr>
            <p:cNvPr id="11" name="Freeform 11"/>
            <p:cNvSpPr/>
            <p:nvPr/>
          </p:nvSpPr>
          <p:spPr>
            <a:xfrm>
              <a:off x="6731" y="6731"/>
              <a:ext cx="13004800" cy="541909"/>
            </a:xfrm>
            <a:custGeom>
              <a:avLst/>
              <a:gdLst/>
              <a:ahLst/>
              <a:cxnLst/>
              <a:rect l="l" t="t" r="r" b="b"/>
              <a:pathLst>
                <a:path w="13004800" h="541909">
                  <a:moveTo>
                    <a:pt x="0" y="0"/>
                  </a:moveTo>
                  <a:lnTo>
                    <a:pt x="13004800" y="0"/>
                  </a:lnTo>
                  <a:lnTo>
                    <a:pt x="13004800" y="541909"/>
                  </a:lnTo>
                  <a:lnTo>
                    <a:pt x="0" y="541909"/>
                  </a:lnTo>
                  <a:close/>
                </a:path>
              </a:pathLst>
            </a:custGeom>
            <a:solidFill>
              <a:srgbClr val="3C8C9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0" y="0"/>
              <a:ext cx="13018263" cy="555371"/>
            </a:xfrm>
            <a:custGeom>
              <a:avLst/>
              <a:gdLst/>
              <a:ahLst/>
              <a:cxnLst/>
              <a:rect l="l" t="t" r="r" b="b"/>
              <a:pathLst>
                <a:path w="13018263" h="555371">
                  <a:moveTo>
                    <a:pt x="6731" y="0"/>
                  </a:moveTo>
                  <a:lnTo>
                    <a:pt x="13011531" y="0"/>
                  </a:lnTo>
                  <a:cubicBezTo>
                    <a:pt x="13015213" y="0"/>
                    <a:pt x="13018263" y="3048"/>
                    <a:pt x="13018263" y="6731"/>
                  </a:cubicBezTo>
                  <a:lnTo>
                    <a:pt x="13018263" y="548640"/>
                  </a:lnTo>
                  <a:cubicBezTo>
                    <a:pt x="13018263" y="552323"/>
                    <a:pt x="13015213" y="555371"/>
                    <a:pt x="13011531" y="555371"/>
                  </a:cubicBezTo>
                  <a:lnTo>
                    <a:pt x="6731" y="555371"/>
                  </a:lnTo>
                  <a:cubicBezTo>
                    <a:pt x="3048" y="555371"/>
                    <a:pt x="0" y="552323"/>
                    <a:pt x="0" y="548640"/>
                  </a:cubicBezTo>
                  <a:lnTo>
                    <a:pt x="0" y="6731"/>
                  </a:lnTo>
                  <a:cubicBezTo>
                    <a:pt x="0" y="3048"/>
                    <a:pt x="3048" y="0"/>
                    <a:pt x="6731" y="0"/>
                  </a:cubicBezTo>
                  <a:moveTo>
                    <a:pt x="6731" y="13589"/>
                  </a:moveTo>
                  <a:lnTo>
                    <a:pt x="6731" y="6731"/>
                  </a:lnTo>
                  <a:lnTo>
                    <a:pt x="13462" y="6731"/>
                  </a:lnTo>
                  <a:lnTo>
                    <a:pt x="13462" y="548640"/>
                  </a:lnTo>
                  <a:lnTo>
                    <a:pt x="6731" y="548640"/>
                  </a:lnTo>
                  <a:lnTo>
                    <a:pt x="6731" y="541909"/>
                  </a:lnTo>
                  <a:lnTo>
                    <a:pt x="13011531" y="541909"/>
                  </a:lnTo>
                  <a:lnTo>
                    <a:pt x="13011531" y="548640"/>
                  </a:lnTo>
                  <a:lnTo>
                    <a:pt x="13004800" y="548640"/>
                  </a:lnTo>
                  <a:lnTo>
                    <a:pt x="13004800" y="6731"/>
                  </a:lnTo>
                  <a:lnTo>
                    <a:pt x="13011531" y="6731"/>
                  </a:lnTo>
                  <a:lnTo>
                    <a:pt x="13011531" y="13462"/>
                  </a:lnTo>
                  <a:lnTo>
                    <a:pt x="6731" y="134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Freeform 13" descr="C:\Users\rehin99\Desktop\bilg-logo.png"/>
          <p:cNvSpPr/>
          <p:nvPr/>
        </p:nvSpPr>
        <p:spPr>
          <a:xfrm>
            <a:off x="87246" y="6258560"/>
            <a:ext cx="1050674" cy="1050674"/>
          </a:xfrm>
          <a:custGeom>
            <a:avLst/>
            <a:gdLst/>
            <a:ahLst/>
            <a:cxnLst/>
            <a:rect l="l" t="t" r="r" b="b"/>
            <a:pathLst>
              <a:path w="1050674" h="1050674">
                <a:moveTo>
                  <a:pt x="0" y="0"/>
                </a:moveTo>
                <a:lnTo>
                  <a:pt x="1050674" y="0"/>
                </a:lnTo>
                <a:lnTo>
                  <a:pt x="1050674" y="1050674"/>
                </a:lnTo>
                <a:lnTo>
                  <a:pt x="0" y="10506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1700146" y="6967052"/>
            <a:ext cx="3579666" cy="221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97"/>
              </a:lnSpc>
            </a:pPr>
            <a:r>
              <a:rPr lang="en-US" sz="1284" spc="26">
                <a:solidFill>
                  <a:srgbClr val="FFFFFF"/>
                </a:solidFill>
                <a:latin typeface="IBM Plex Sans"/>
              </a:rPr>
              <a:t>GTU COMPUTER ENGINEERING DEPARTMENT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180706" y="6965833"/>
            <a:ext cx="2841374" cy="205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97"/>
              </a:lnSpc>
            </a:pPr>
            <a:r>
              <a:rPr lang="en-US" sz="1284" spc="26">
                <a:solidFill>
                  <a:srgbClr val="FFFFFF"/>
                </a:solidFill>
                <a:latin typeface="IBM Plex Sans"/>
              </a:rPr>
              <a:t>CSE 496 GRADUATION PROJECT 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080" y="6105"/>
            <a:ext cx="9763760" cy="822960"/>
            <a:chOff x="0" y="0"/>
            <a:chExt cx="13018347" cy="1097280"/>
          </a:xfrm>
        </p:grpSpPr>
        <p:sp>
          <p:nvSpPr>
            <p:cNvPr id="3" name="Freeform 3"/>
            <p:cNvSpPr/>
            <p:nvPr/>
          </p:nvSpPr>
          <p:spPr>
            <a:xfrm>
              <a:off x="6731" y="6731"/>
              <a:ext cx="13004800" cy="1083818"/>
            </a:xfrm>
            <a:custGeom>
              <a:avLst/>
              <a:gdLst/>
              <a:ahLst/>
              <a:cxnLst/>
              <a:rect l="l" t="t" r="r" b="b"/>
              <a:pathLst>
                <a:path w="13004800" h="1083818">
                  <a:moveTo>
                    <a:pt x="0" y="0"/>
                  </a:moveTo>
                  <a:lnTo>
                    <a:pt x="13004800" y="0"/>
                  </a:lnTo>
                  <a:lnTo>
                    <a:pt x="13004800" y="1083818"/>
                  </a:lnTo>
                  <a:lnTo>
                    <a:pt x="0" y="1083818"/>
                  </a:lnTo>
                  <a:close/>
                </a:path>
              </a:pathLst>
            </a:custGeom>
            <a:gradFill rotWithShape="1">
              <a:gsLst>
                <a:gs pos="0">
                  <a:srgbClr val="72BFC5">
                    <a:alpha val="100000"/>
                  </a:srgbClr>
                </a:gs>
                <a:gs pos="100000">
                  <a:srgbClr val="4597A0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13018263" cy="1097280"/>
            </a:xfrm>
            <a:custGeom>
              <a:avLst/>
              <a:gdLst/>
              <a:ahLst/>
              <a:cxnLst/>
              <a:rect l="l" t="t" r="r" b="b"/>
              <a:pathLst>
                <a:path w="13018263" h="1097280">
                  <a:moveTo>
                    <a:pt x="6731" y="0"/>
                  </a:moveTo>
                  <a:lnTo>
                    <a:pt x="13011531" y="0"/>
                  </a:lnTo>
                  <a:cubicBezTo>
                    <a:pt x="13015213" y="0"/>
                    <a:pt x="13018263" y="3048"/>
                    <a:pt x="13018263" y="6731"/>
                  </a:cubicBezTo>
                  <a:lnTo>
                    <a:pt x="13018263" y="1090549"/>
                  </a:lnTo>
                  <a:cubicBezTo>
                    <a:pt x="13018263" y="1094232"/>
                    <a:pt x="13015213" y="1097280"/>
                    <a:pt x="13011531" y="1097280"/>
                  </a:cubicBezTo>
                  <a:lnTo>
                    <a:pt x="6731" y="1097280"/>
                  </a:lnTo>
                  <a:cubicBezTo>
                    <a:pt x="3048" y="1097280"/>
                    <a:pt x="0" y="1094232"/>
                    <a:pt x="0" y="1090549"/>
                  </a:cubicBezTo>
                  <a:lnTo>
                    <a:pt x="0" y="6731"/>
                  </a:lnTo>
                  <a:cubicBezTo>
                    <a:pt x="0" y="3048"/>
                    <a:pt x="3048" y="0"/>
                    <a:pt x="6731" y="0"/>
                  </a:cubicBezTo>
                  <a:moveTo>
                    <a:pt x="6731" y="13589"/>
                  </a:moveTo>
                  <a:lnTo>
                    <a:pt x="6731" y="6731"/>
                  </a:lnTo>
                  <a:lnTo>
                    <a:pt x="13462" y="6731"/>
                  </a:lnTo>
                  <a:lnTo>
                    <a:pt x="13462" y="1090549"/>
                  </a:lnTo>
                  <a:lnTo>
                    <a:pt x="6731" y="1090549"/>
                  </a:lnTo>
                  <a:lnTo>
                    <a:pt x="6731" y="1083818"/>
                  </a:lnTo>
                  <a:lnTo>
                    <a:pt x="13011531" y="1083818"/>
                  </a:lnTo>
                  <a:lnTo>
                    <a:pt x="13011531" y="1090549"/>
                  </a:lnTo>
                  <a:lnTo>
                    <a:pt x="13004800" y="1090549"/>
                  </a:lnTo>
                  <a:lnTo>
                    <a:pt x="13004800" y="6731"/>
                  </a:lnTo>
                  <a:lnTo>
                    <a:pt x="13011531" y="6731"/>
                  </a:lnTo>
                  <a:lnTo>
                    <a:pt x="13011531" y="13462"/>
                  </a:lnTo>
                  <a:lnTo>
                    <a:pt x="6731" y="134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635760" y="6989328"/>
            <a:ext cx="3149600" cy="232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5"/>
              </a:lnSpc>
            </a:pPr>
            <a:r>
              <a:rPr lang="en-US" sz="1279">
                <a:solidFill>
                  <a:srgbClr val="FFFFFF"/>
                </a:solidFill>
                <a:latin typeface="Arial Bold"/>
              </a:rPr>
              <a:t>GTÜ - Bilgisayar Mühendisliği Bölümü</a:t>
            </a:r>
          </a:p>
        </p:txBody>
      </p:sp>
      <p:sp>
        <p:nvSpPr>
          <p:cNvPr id="6" name="Freeform 6" descr="C:\Users\rehin99\Desktop\gtu-logo.png"/>
          <p:cNvSpPr/>
          <p:nvPr/>
        </p:nvSpPr>
        <p:spPr>
          <a:xfrm>
            <a:off x="8534400" y="46885"/>
            <a:ext cx="1184046" cy="741398"/>
          </a:xfrm>
          <a:custGeom>
            <a:avLst/>
            <a:gdLst/>
            <a:ahLst/>
            <a:cxnLst/>
            <a:rect l="l" t="t" r="r" b="b"/>
            <a:pathLst>
              <a:path w="1184046" h="741398">
                <a:moveTo>
                  <a:pt x="0" y="0"/>
                </a:moveTo>
                <a:lnTo>
                  <a:pt x="1184046" y="0"/>
                </a:lnTo>
                <a:lnTo>
                  <a:pt x="1184046" y="741399"/>
                </a:lnTo>
                <a:lnTo>
                  <a:pt x="0" y="7413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1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4968240" y="6981412"/>
            <a:ext cx="3149600" cy="232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5"/>
              </a:lnSpc>
            </a:pPr>
            <a:r>
              <a:rPr lang="en-US" sz="1279">
                <a:solidFill>
                  <a:srgbClr val="FFFFFF"/>
                </a:solidFill>
                <a:latin typeface="Arial Bold"/>
              </a:rPr>
              <a:t>BİL 495/496 Bitirme Projesi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54000" y="3387"/>
            <a:ext cx="8188960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0"/>
              </a:lnSpc>
            </a:pPr>
            <a:r>
              <a:rPr lang="en-US" sz="4266">
                <a:solidFill>
                  <a:srgbClr val="FFFFFF"/>
                </a:solidFill>
                <a:latin typeface="Arial"/>
              </a:rPr>
              <a:t>Resources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53365" y="1179195"/>
            <a:ext cx="9135020" cy="2614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41" lvl="1" indent="-280670" algn="l">
              <a:lnSpc>
                <a:spcPts val="3380"/>
              </a:lnSpc>
              <a:buFont typeface="Arial"/>
              <a:buChar char="•"/>
            </a:pPr>
            <a:r>
              <a:rPr lang="en-US" sz="2600" spc="13" dirty="0">
                <a:solidFill>
                  <a:srgbClr val="000000"/>
                </a:solidFill>
                <a:latin typeface="Arial"/>
              </a:rPr>
              <a:t>https://www.aarp.org/home-family/personal-technology/info-2022/web-browser-extensions.html [Browser Extension Image]</a:t>
            </a:r>
          </a:p>
          <a:p>
            <a:pPr marL="561341" lvl="1" indent="-280670" algn="l">
              <a:lnSpc>
                <a:spcPts val="3380"/>
              </a:lnSpc>
              <a:buFont typeface="Arial"/>
              <a:buChar char="•"/>
            </a:pPr>
            <a:r>
              <a:rPr lang="en-US" sz="2600" spc="13" dirty="0">
                <a:solidFill>
                  <a:srgbClr val="000000"/>
                </a:solidFill>
                <a:latin typeface="Arial"/>
              </a:rPr>
              <a:t>http://www.nyiniyu.com/?en_text-correction-and-translation,46 [Text Correction Image]</a:t>
            </a:r>
          </a:p>
          <a:p>
            <a:pPr marL="561341" lvl="1" indent="-280670" algn="l">
              <a:lnSpc>
                <a:spcPts val="3380"/>
              </a:lnSpc>
              <a:buFont typeface="Arial"/>
              <a:buChar char="•"/>
            </a:pPr>
            <a:r>
              <a:rPr lang="en-US" sz="2600" spc="13" dirty="0">
                <a:solidFill>
                  <a:srgbClr val="000000"/>
                </a:solidFill>
                <a:latin typeface="Arial"/>
              </a:rPr>
              <a:t>https://www.drawio.com/ [Design Plan Images]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-5080" y="6903720"/>
            <a:ext cx="9763760" cy="416560"/>
            <a:chOff x="0" y="0"/>
            <a:chExt cx="13018347" cy="555413"/>
          </a:xfrm>
        </p:grpSpPr>
        <p:sp>
          <p:nvSpPr>
            <p:cNvPr id="11" name="Freeform 11"/>
            <p:cNvSpPr/>
            <p:nvPr/>
          </p:nvSpPr>
          <p:spPr>
            <a:xfrm>
              <a:off x="6731" y="6731"/>
              <a:ext cx="13004800" cy="541909"/>
            </a:xfrm>
            <a:custGeom>
              <a:avLst/>
              <a:gdLst/>
              <a:ahLst/>
              <a:cxnLst/>
              <a:rect l="l" t="t" r="r" b="b"/>
              <a:pathLst>
                <a:path w="13004800" h="541909">
                  <a:moveTo>
                    <a:pt x="0" y="0"/>
                  </a:moveTo>
                  <a:lnTo>
                    <a:pt x="13004800" y="0"/>
                  </a:lnTo>
                  <a:lnTo>
                    <a:pt x="13004800" y="541909"/>
                  </a:lnTo>
                  <a:lnTo>
                    <a:pt x="0" y="541909"/>
                  </a:lnTo>
                  <a:close/>
                </a:path>
              </a:pathLst>
            </a:custGeom>
            <a:solidFill>
              <a:srgbClr val="3C8C9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0" y="0"/>
              <a:ext cx="13018263" cy="555371"/>
            </a:xfrm>
            <a:custGeom>
              <a:avLst/>
              <a:gdLst/>
              <a:ahLst/>
              <a:cxnLst/>
              <a:rect l="l" t="t" r="r" b="b"/>
              <a:pathLst>
                <a:path w="13018263" h="555371">
                  <a:moveTo>
                    <a:pt x="6731" y="0"/>
                  </a:moveTo>
                  <a:lnTo>
                    <a:pt x="13011531" y="0"/>
                  </a:lnTo>
                  <a:cubicBezTo>
                    <a:pt x="13015213" y="0"/>
                    <a:pt x="13018263" y="3048"/>
                    <a:pt x="13018263" y="6731"/>
                  </a:cubicBezTo>
                  <a:lnTo>
                    <a:pt x="13018263" y="548640"/>
                  </a:lnTo>
                  <a:cubicBezTo>
                    <a:pt x="13018263" y="552323"/>
                    <a:pt x="13015213" y="555371"/>
                    <a:pt x="13011531" y="555371"/>
                  </a:cubicBezTo>
                  <a:lnTo>
                    <a:pt x="6731" y="555371"/>
                  </a:lnTo>
                  <a:cubicBezTo>
                    <a:pt x="3048" y="555371"/>
                    <a:pt x="0" y="552323"/>
                    <a:pt x="0" y="548640"/>
                  </a:cubicBezTo>
                  <a:lnTo>
                    <a:pt x="0" y="6731"/>
                  </a:lnTo>
                  <a:cubicBezTo>
                    <a:pt x="0" y="3048"/>
                    <a:pt x="3048" y="0"/>
                    <a:pt x="6731" y="0"/>
                  </a:cubicBezTo>
                  <a:moveTo>
                    <a:pt x="6731" y="13589"/>
                  </a:moveTo>
                  <a:lnTo>
                    <a:pt x="6731" y="6731"/>
                  </a:lnTo>
                  <a:lnTo>
                    <a:pt x="13462" y="6731"/>
                  </a:lnTo>
                  <a:lnTo>
                    <a:pt x="13462" y="548640"/>
                  </a:lnTo>
                  <a:lnTo>
                    <a:pt x="6731" y="548640"/>
                  </a:lnTo>
                  <a:lnTo>
                    <a:pt x="6731" y="541909"/>
                  </a:lnTo>
                  <a:lnTo>
                    <a:pt x="13011531" y="541909"/>
                  </a:lnTo>
                  <a:lnTo>
                    <a:pt x="13011531" y="548640"/>
                  </a:lnTo>
                  <a:lnTo>
                    <a:pt x="13004800" y="548640"/>
                  </a:lnTo>
                  <a:lnTo>
                    <a:pt x="13004800" y="6731"/>
                  </a:lnTo>
                  <a:lnTo>
                    <a:pt x="13011531" y="6731"/>
                  </a:lnTo>
                  <a:lnTo>
                    <a:pt x="13011531" y="13462"/>
                  </a:lnTo>
                  <a:lnTo>
                    <a:pt x="6731" y="134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Freeform 13" descr="C:\Users\rehin99\Desktop\bilg-logo.png"/>
          <p:cNvSpPr/>
          <p:nvPr/>
        </p:nvSpPr>
        <p:spPr>
          <a:xfrm>
            <a:off x="87246" y="6258560"/>
            <a:ext cx="1050674" cy="1050674"/>
          </a:xfrm>
          <a:custGeom>
            <a:avLst/>
            <a:gdLst/>
            <a:ahLst/>
            <a:cxnLst/>
            <a:rect l="l" t="t" r="r" b="b"/>
            <a:pathLst>
              <a:path w="1050674" h="1050674">
                <a:moveTo>
                  <a:pt x="0" y="0"/>
                </a:moveTo>
                <a:lnTo>
                  <a:pt x="1050674" y="0"/>
                </a:lnTo>
                <a:lnTo>
                  <a:pt x="1050674" y="1050674"/>
                </a:lnTo>
                <a:lnTo>
                  <a:pt x="0" y="10506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1700146" y="6967052"/>
            <a:ext cx="3579666" cy="221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97"/>
              </a:lnSpc>
            </a:pPr>
            <a:r>
              <a:rPr lang="en-US" sz="1284" spc="26">
                <a:solidFill>
                  <a:srgbClr val="FFFFFF"/>
                </a:solidFill>
                <a:latin typeface="IBM Plex Sans"/>
              </a:rPr>
              <a:t>GTU COMPUTER ENGINEERING DEPARTMENT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180706" y="6965833"/>
            <a:ext cx="2841374" cy="205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97"/>
              </a:lnSpc>
            </a:pPr>
            <a:r>
              <a:rPr lang="en-US" sz="1284" spc="26">
                <a:solidFill>
                  <a:srgbClr val="FFFFFF"/>
                </a:solidFill>
                <a:latin typeface="IBM Plex Sans"/>
              </a:rPr>
              <a:t>CSE 496 GRADUATION PROJECT 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080" y="6105"/>
            <a:ext cx="9763760" cy="822960"/>
            <a:chOff x="0" y="0"/>
            <a:chExt cx="13018347" cy="1097280"/>
          </a:xfrm>
        </p:grpSpPr>
        <p:sp>
          <p:nvSpPr>
            <p:cNvPr id="3" name="Freeform 3"/>
            <p:cNvSpPr/>
            <p:nvPr/>
          </p:nvSpPr>
          <p:spPr>
            <a:xfrm>
              <a:off x="6731" y="6731"/>
              <a:ext cx="13004800" cy="1083818"/>
            </a:xfrm>
            <a:custGeom>
              <a:avLst/>
              <a:gdLst/>
              <a:ahLst/>
              <a:cxnLst/>
              <a:rect l="l" t="t" r="r" b="b"/>
              <a:pathLst>
                <a:path w="13004800" h="1083818">
                  <a:moveTo>
                    <a:pt x="0" y="0"/>
                  </a:moveTo>
                  <a:lnTo>
                    <a:pt x="13004800" y="0"/>
                  </a:lnTo>
                  <a:lnTo>
                    <a:pt x="13004800" y="1083818"/>
                  </a:lnTo>
                  <a:lnTo>
                    <a:pt x="0" y="1083818"/>
                  </a:lnTo>
                  <a:close/>
                </a:path>
              </a:pathLst>
            </a:custGeom>
            <a:gradFill rotWithShape="1">
              <a:gsLst>
                <a:gs pos="0">
                  <a:srgbClr val="72BFC5">
                    <a:alpha val="100000"/>
                  </a:srgbClr>
                </a:gs>
                <a:gs pos="100000">
                  <a:srgbClr val="4597A0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13018263" cy="1097280"/>
            </a:xfrm>
            <a:custGeom>
              <a:avLst/>
              <a:gdLst/>
              <a:ahLst/>
              <a:cxnLst/>
              <a:rect l="l" t="t" r="r" b="b"/>
              <a:pathLst>
                <a:path w="13018263" h="1097280">
                  <a:moveTo>
                    <a:pt x="6731" y="0"/>
                  </a:moveTo>
                  <a:lnTo>
                    <a:pt x="13011531" y="0"/>
                  </a:lnTo>
                  <a:cubicBezTo>
                    <a:pt x="13015213" y="0"/>
                    <a:pt x="13018263" y="3048"/>
                    <a:pt x="13018263" y="6731"/>
                  </a:cubicBezTo>
                  <a:lnTo>
                    <a:pt x="13018263" y="1090549"/>
                  </a:lnTo>
                  <a:cubicBezTo>
                    <a:pt x="13018263" y="1094232"/>
                    <a:pt x="13015213" y="1097280"/>
                    <a:pt x="13011531" y="1097280"/>
                  </a:cubicBezTo>
                  <a:lnTo>
                    <a:pt x="6731" y="1097280"/>
                  </a:lnTo>
                  <a:cubicBezTo>
                    <a:pt x="3048" y="1097280"/>
                    <a:pt x="0" y="1094232"/>
                    <a:pt x="0" y="1090549"/>
                  </a:cubicBezTo>
                  <a:lnTo>
                    <a:pt x="0" y="6731"/>
                  </a:lnTo>
                  <a:cubicBezTo>
                    <a:pt x="0" y="3048"/>
                    <a:pt x="3048" y="0"/>
                    <a:pt x="6731" y="0"/>
                  </a:cubicBezTo>
                  <a:moveTo>
                    <a:pt x="6731" y="13589"/>
                  </a:moveTo>
                  <a:lnTo>
                    <a:pt x="6731" y="6731"/>
                  </a:lnTo>
                  <a:lnTo>
                    <a:pt x="13462" y="6731"/>
                  </a:lnTo>
                  <a:lnTo>
                    <a:pt x="13462" y="1090549"/>
                  </a:lnTo>
                  <a:lnTo>
                    <a:pt x="6731" y="1090549"/>
                  </a:lnTo>
                  <a:lnTo>
                    <a:pt x="6731" y="1083818"/>
                  </a:lnTo>
                  <a:lnTo>
                    <a:pt x="13011531" y="1083818"/>
                  </a:lnTo>
                  <a:lnTo>
                    <a:pt x="13011531" y="1090549"/>
                  </a:lnTo>
                  <a:lnTo>
                    <a:pt x="13004800" y="1090549"/>
                  </a:lnTo>
                  <a:lnTo>
                    <a:pt x="13004800" y="6731"/>
                  </a:lnTo>
                  <a:lnTo>
                    <a:pt x="13011531" y="6731"/>
                  </a:lnTo>
                  <a:lnTo>
                    <a:pt x="13011531" y="13462"/>
                  </a:lnTo>
                  <a:lnTo>
                    <a:pt x="6731" y="134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635760" y="6989328"/>
            <a:ext cx="3149600" cy="232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5"/>
              </a:lnSpc>
            </a:pPr>
            <a:r>
              <a:rPr lang="en-US" sz="1279">
                <a:solidFill>
                  <a:srgbClr val="FFFFFF"/>
                </a:solidFill>
                <a:latin typeface="Arial Bold"/>
              </a:rPr>
              <a:t>GTÜ - Bilgisayar Mühendisliği Bölümü</a:t>
            </a:r>
          </a:p>
        </p:txBody>
      </p:sp>
      <p:sp>
        <p:nvSpPr>
          <p:cNvPr id="6" name="Freeform 6" descr="C:\Users\rehin99\Desktop\gtu-logo.png"/>
          <p:cNvSpPr/>
          <p:nvPr/>
        </p:nvSpPr>
        <p:spPr>
          <a:xfrm>
            <a:off x="8534400" y="46885"/>
            <a:ext cx="1184046" cy="741398"/>
          </a:xfrm>
          <a:custGeom>
            <a:avLst/>
            <a:gdLst/>
            <a:ahLst/>
            <a:cxnLst/>
            <a:rect l="l" t="t" r="r" b="b"/>
            <a:pathLst>
              <a:path w="1184046" h="741398">
                <a:moveTo>
                  <a:pt x="0" y="0"/>
                </a:moveTo>
                <a:lnTo>
                  <a:pt x="1184046" y="0"/>
                </a:lnTo>
                <a:lnTo>
                  <a:pt x="1184046" y="741399"/>
                </a:lnTo>
                <a:lnTo>
                  <a:pt x="0" y="7413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1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4968240" y="6981412"/>
            <a:ext cx="3149600" cy="232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5"/>
              </a:lnSpc>
            </a:pPr>
            <a:r>
              <a:rPr lang="en-US" sz="1279">
                <a:solidFill>
                  <a:srgbClr val="FFFFFF"/>
                </a:solidFill>
                <a:latin typeface="Arial Bold"/>
              </a:rPr>
              <a:t>BİL 495/496 Bitirme Projesi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947000" y="3024499"/>
            <a:ext cx="5859600" cy="12281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38"/>
              </a:lnSpc>
            </a:pPr>
            <a:r>
              <a:rPr lang="en-US" sz="3798" spc="18">
                <a:solidFill>
                  <a:srgbClr val="000000"/>
                </a:solidFill>
                <a:latin typeface="Open Sans Bold"/>
              </a:rPr>
              <a:t>THANK YOU FOR LISTENING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-5080" y="6903720"/>
            <a:ext cx="9763760" cy="416560"/>
            <a:chOff x="0" y="0"/>
            <a:chExt cx="13018347" cy="555413"/>
          </a:xfrm>
        </p:grpSpPr>
        <p:sp>
          <p:nvSpPr>
            <p:cNvPr id="10" name="Freeform 10"/>
            <p:cNvSpPr/>
            <p:nvPr/>
          </p:nvSpPr>
          <p:spPr>
            <a:xfrm>
              <a:off x="6731" y="6731"/>
              <a:ext cx="13004800" cy="541909"/>
            </a:xfrm>
            <a:custGeom>
              <a:avLst/>
              <a:gdLst/>
              <a:ahLst/>
              <a:cxnLst/>
              <a:rect l="l" t="t" r="r" b="b"/>
              <a:pathLst>
                <a:path w="13004800" h="541909">
                  <a:moveTo>
                    <a:pt x="0" y="0"/>
                  </a:moveTo>
                  <a:lnTo>
                    <a:pt x="13004800" y="0"/>
                  </a:lnTo>
                  <a:lnTo>
                    <a:pt x="13004800" y="541909"/>
                  </a:lnTo>
                  <a:lnTo>
                    <a:pt x="0" y="541909"/>
                  </a:lnTo>
                  <a:close/>
                </a:path>
              </a:pathLst>
            </a:custGeom>
            <a:solidFill>
              <a:srgbClr val="3C8C9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0" y="0"/>
              <a:ext cx="13018263" cy="555371"/>
            </a:xfrm>
            <a:custGeom>
              <a:avLst/>
              <a:gdLst/>
              <a:ahLst/>
              <a:cxnLst/>
              <a:rect l="l" t="t" r="r" b="b"/>
              <a:pathLst>
                <a:path w="13018263" h="555371">
                  <a:moveTo>
                    <a:pt x="6731" y="0"/>
                  </a:moveTo>
                  <a:lnTo>
                    <a:pt x="13011531" y="0"/>
                  </a:lnTo>
                  <a:cubicBezTo>
                    <a:pt x="13015213" y="0"/>
                    <a:pt x="13018263" y="3048"/>
                    <a:pt x="13018263" y="6731"/>
                  </a:cubicBezTo>
                  <a:lnTo>
                    <a:pt x="13018263" y="548640"/>
                  </a:lnTo>
                  <a:cubicBezTo>
                    <a:pt x="13018263" y="552323"/>
                    <a:pt x="13015213" y="555371"/>
                    <a:pt x="13011531" y="555371"/>
                  </a:cubicBezTo>
                  <a:lnTo>
                    <a:pt x="6731" y="555371"/>
                  </a:lnTo>
                  <a:cubicBezTo>
                    <a:pt x="3048" y="555371"/>
                    <a:pt x="0" y="552323"/>
                    <a:pt x="0" y="548640"/>
                  </a:cubicBezTo>
                  <a:lnTo>
                    <a:pt x="0" y="6731"/>
                  </a:lnTo>
                  <a:cubicBezTo>
                    <a:pt x="0" y="3048"/>
                    <a:pt x="3048" y="0"/>
                    <a:pt x="6731" y="0"/>
                  </a:cubicBezTo>
                  <a:moveTo>
                    <a:pt x="6731" y="13589"/>
                  </a:moveTo>
                  <a:lnTo>
                    <a:pt x="6731" y="6731"/>
                  </a:lnTo>
                  <a:lnTo>
                    <a:pt x="13462" y="6731"/>
                  </a:lnTo>
                  <a:lnTo>
                    <a:pt x="13462" y="548640"/>
                  </a:lnTo>
                  <a:lnTo>
                    <a:pt x="6731" y="548640"/>
                  </a:lnTo>
                  <a:lnTo>
                    <a:pt x="6731" y="541909"/>
                  </a:lnTo>
                  <a:lnTo>
                    <a:pt x="13011531" y="541909"/>
                  </a:lnTo>
                  <a:lnTo>
                    <a:pt x="13011531" y="548640"/>
                  </a:lnTo>
                  <a:lnTo>
                    <a:pt x="13004800" y="548640"/>
                  </a:lnTo>
                  <a:lnTo>
                    <a:pt x="13004800" y="6731"/>
                  </a:lnTo>
                  <a:lnTo>
                    <a:pt x="13011531" y="6731"/>
                  </a:lnTo>
                  <a:lnTo>
                    <a:pt x="13011531" y="13462"/>
                  </a:lnTo>
                  <a:lnTo>
                    <a:pt x="6731" y="134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Freeform 12" descr="C:\Users\rehin99\Desktop\bilg-logo.png"/>
          <p:cNvSpPr/>
          <p:nvPr/>
        </p:nvSpPr>
        <p:spPr>
          <a:xfrm>
            <a:off x="87246" y="6258560"/>
            <a:ext cx="1050674" cy="1050674"/>
          </a:xfrm>
          <a:custGeom>
            <a:avLst/>
            <a:gdLst/>
            <a:ahLst/>
            <a:cxnLst/>
            <a:rect l="l" t="t" r="r" b="b"/>
            <a:pathLst>
              <a:path w="1050674" h="1050674">
                <a:moveTo>
                  <a:pt x="0" y="0"/>
                </a:moveTo>
                <a:lnTo>
                  <a:pt x="1050674" y="0"/>
                </a:lnTo>
                <a:lnTo>
                  <a:pt x="1050674" y="1050674"/>
                </a:lnTo>
                <a:lnTo>
                  <a:pt x="0" y="10506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700146" y="6967052"/>
            <a:ext cx="3579666" cy="221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97"/>
              </a:lnSpc>
            </a:pPr>
            <a:r>
              <a:rPr lang="en-US" sz="1284" spc="26">
                <a:solidFill>
                  <a:srgbClr val="FFFFFF"/>
                </a:solidFill>
                <a:latin typeface="IBM Plex Sans"/>
              </a:rPr>
              <a:t>GTU COMPUTER ENGINEERING DEPARTMENT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180706" y="6965833"/>
            <a:ext cx="2841374" cy="205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97"/>
              </a:lnSpc>
            </a:pPr>
            <a:r>
              <a:rPr lang="en-US" sz="1284" spc="26">
                <a:solidFill>
                  <a:srgbClr val="FFFFFF"/>
                </a:solidFill>
                <a:latin typeface="IBM Plex Sans"/>
              </a:rPr>
              <a:t>CSE 496 GRADUATION PROJECT 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080" y="6903720"/>
            <a:ext cx="9763760" cy="416560"/>
            <a:chOff x="0" y="0"/>
            <a:chExt cx="13018347" cy="555413"/>
          </a:xfrm>
        </p:grpSpPr>
        <p:sp>
          <p:nvSpPr>
            <p:cNvPr id="3" name="Freeform 3"/>
            <p:cNvSpPr/>
            <p:nvPr/>
          </p:nvSpPr>
          <p:spPr>
            <a:xfrm>
              <a:off x="6731" y="6731"/>
              <a:ext cx="13004800" cy="541909"/>
            </a:xfrm>
            <a:custGeom>
              <a:avLst/>
              <a:gdLst/>
              <a:ahLst/>
              <a:cxnLst/>
              <a:rect l="l" t="t" r="r" b="b"/>
              <a:pathLst>
                <a:path w="13004800" h="541909">
                  <a:moveTo>
                    <a:pt x="0" y="0"/>
                  </a:moveTo>
                  <a:lnTo>
                    <a:pt x="13004800" y="0"/>
                  </a:lnTo>
                  <a:lnTo>
                    <a:pt x="13004800" y="541909"/>
                  </a:lnTo>
                  <a:lnTo>
                    <a:pt x="0" y="541909"/>
                  </a:lnTo>
                  <a:close/>
                </a:path>
              </a:pathLst>
            </a:custGeom>
            <a:solidFill>
              <a:srgbClr val="3C8C9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13018263" cy="555371"/>
            </a:xfrm>
            <a:custGeom>
              <a:avLst/>
              <a:gdLst/>
              <a:ahLst/>
              <a:cxnLst/>
              <a:rect l="l" t="t" r="r" b="b"/>
              <a:pathLst>
                <a:path w="13018263" h="555371">
                  <a:moveTo>
                    <a:pt x="6731" y="0"/>
                  </a:moveTo>
                  <a:lnTo>
                    <a:pt x="13011531" y="0"/>
                  </a:lnTo>
                  <a:cubicBezTo>
                    <a:pt x="13015213" y="0"/>
                    <a:pt x="13018263" y="3048"/>
                    <a:pt x="13018263" y="6731"/>
                  </a:cubicBezTo>
                  <a:lnTo>
                    <a:pt x="13018263" y="548640"/>
                  </a:lnTo>
                  <a:cubicBezTo>
                    <a:pt x="13018263" y="552323"/>
                    <a:pt x="13015213" y="555371"/>
                    <a:pt x="13011531" y="555371"/>
                  </a:cubicBezTo>
                  <a:lnTo>
                    <a:pt x="6731" y="555371"/>
                  </a:lnTo>
                  <a:cubicBezTo>
                    <a:pt x="3048" y="555371"/>
                    <a:pt x="0" y="552323"/>
                    <a:pt x="0" y="548640"/>
                  </a:cubicBezTo>
                  <a:lnTo>
                    <a:pt x="0" y="6731"/>
                  </a:lnTo>
                  <a:cubicBezTo>
                    <a:pt x="0" y="3048"/>
                    <a:pt x="3048" y="0"/>
                    <a:pt x="6731" y="0"/>
                  </a:cubicBezTo>
                  <a:moveTo>
                    <a:pt x="6731" y="13589"/>
                  </a:moveTo>
                  <a:lnTo>
                    <a:pt x="6731" y="6731"/>
                  </a:lnTo>
                  <a:lnTo>
                    <a:pt x="13462" y="6731"/>
                  </a:lnTo>
                  <a:lnTo>
                    <a:pt x="13462" y="548640"/>
                  </a:lnTo>
                  <a:lnTo>
                    <a:pt x="6731" y="548640"/>
                  </a:lnTo>
                  <a:lnTo>
                    <a:pt x="6731" y="541909"/>
                  </a:lnTo>
                  <a:lnTo>
                    <a:pt x="13011531" y="541909"/>
                  </a:lnTo>
                  <a:lnTo>
                    <a:pt x="13011531" y="548640"/>
                  </a:lnTo>
                  <a:lnTo>
                    <a:pt x="13004800" y="548640"/>
                  </a:lnTo>
                  <a:lnTo>
                    <a:pt x="13004800" y="6731"/>
                  </a:lnTo>
                  <a:lnTo>
                    <a:pt x="13011531" y="6731"/>
                  </a:lnTo>
                  <a:lnTo>
                    <a:pt x="13011531" y="13462"/>
                  </a:lnTo>
                  <a:lnTo>
                    <a:pt x="6731" y="134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080" y="6105"/>
            <a:ext cx="9763760" cy="822960"/>
            <a:chOff x="0" y="0"/>
            <a:chExt cx="13018347" cy="1097280"/>
          </a:xfrm>
        </p:grpSpPr>
        <p:sp>
          <p:nvSpPr>
            <p:cNvPr id="6" name="Freeform 6"/>
            <p:cNvSpPr/>
            <p:nvPr/>
          </p:nvSpPr>
          <p:spPr>
            <a:xfrm>
              <a:off x="6731" y="6731"/>
              <a:ext cx="13004800" cy="1083818"/>
            </a:xfrm>
            <a:custGeom>
              <a:avLst/>
              <a:gdLst/>
              <a:ahLst/>
              <a:cxnLst/>
              <a:rect l="l" t="t" r="r" b="b"/>
              <a:pathLst>
                <a:path w="13004800" h="1083818">
                  <a:moveTo>
                    <a:pt x="0" y="0"/>
                  </a:moveTo>
                  <a:lnTo>
                    <a:pt x="13004800" y="0"/>
                  </a:lnTo>
                  <a:lnTo>
                    <a:pt x="13004800" y="1083818"/>
                  </a:lnTo>
                  <a:lnTo>
                    <a:pt x="0" y="1083818"/>
                  </a:lnTo>
                  <a:close/>
                </a:path>
              </a:pathLst>
            </a:custGeom>
            <a:gradFill rotWithShape="1">
              <a:gsLst>
                <a:gs pos="0">
                  <a:srgbClr val="72BFC5">
                    <a:alpha val="100000"/>
                  </a:srgbClr>
                </a:gs>
                <a:gs pos="100000">
                  <a:srgbClr val="4597A0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7"/>
            <p:cNvSpPr/>
            <p:nvPr/>
          </p:nvSpPr>
          <p:spPr>
            <a:xfrm>
              <a:off x="0" y="0"/>
              <a:ext cx="13018263" cy="1097280"/>
            </a:xfrm>
            <a:custGeom>
              <a:avLst/>
              <a:gdLst/>
              <a:ahLst/>
              <a:cxnLst/>
              <a:rect l="l" t="t" r="r" b="b"/>
              <a:pathLst>
                <a:path w="13018263" h="1097280">
                  <a:moveTo>
                    <a:pt x="6731" y="0"/>
                  </a:moveTo>
                  <a:lnTo>
                    <a:pt x="13011531" y="0"/>
                  </a:lnTo>
                  <a:cubicBezTo>
                    <a:pt x="13015213" y="0"/>
                    <a:pt x="13018263" y="3048"/>
                    <a:pt x="13018263" y="6731"/>
                  </a:cubicBezTo>
                  <a:lnTo>
                    <a:pt x="13018263" y="1090549"/>
                  </a:lnTo>
                  <a:cubicBezTo>
                    <a:pt x="13018263" y="1094232"/>
                    <a:pt x="13015213" y="1097280"/>
                    <a:pt x="13011531" y="1097280"/>
                  </a:cubicBezTo>
                  <a:lnTo>
                    <a:pt x="6731" y="1097280"/>
                  </a:lnTo>
                  <a:cubicBezTo>
                    <a:pt x="3048" y="1097280"/>
                    <a:pt x="0" y="1094232"/>
                    <a:pt x="0" y="1090549"/>
                  </a:cubicBezTo>
                  <a:lnTo>
                    <a:pt x="0" y="6731"/>
                  </a:lnTo>
                  <a:cubicBezTo>
                    <a:pt x="0" y="3048"/>
                    <a:pt x="3048" y="0"/>
                    <a:pt x="6731" y="0"/>
                  </a:cubicBezTo>
                  <a:moveTo>
                    <a:pt x="6731" y="13589"/>
                  </a:moveTo>
                  <a:lnTo>
                    <a:pt x="6731" y="6731"/>
                  </a:lnTo>
                  <a:lnTo>
                    <a:pt x="13462" y="6731"/>
                  </a:lnTo>
                  <a:lnTo>
                    <a:pt x="13462" y="1090549"/>
                  </a:lnTo>
                  <a:lnTo>
                    <a:pt x="6731" y="1090549"/>
                  </a:lnTo>
                  <a:lnTo>
                    <a:pt x="6731" y="1083818"/>
                  </a:lnTo>
                  <a:lnTo>
                    <a:pt x="13011531" y="1083818"/>
                  </a:lnTo>
                  <a:lnTo>
                    <a:pt x="13011531" y="1090549"/>
                  </a:lnTo>
                  <a:lnTo>
                    <a:pt x="13004800" y="1090549"/>
                  </a:lnTo>
                  <a:lnTo>
                    <a:pt x="13004800" y="6731"/>
                  </a:lnTo>
                  <a:lnTo>
                    <a:pt x="13011531" y="6731"/>
                  </a:lnTo>
                  <a:lnTo>
                    <a:pt x="13011531" y="13462"/>
                  </a:lnTo>
                  <a:lnTo>
                    <a:pt x="6731" y="134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Freeform 8" descr="C:\Users\rehin99\Desktop\bilg-logo.png"/>
          <p:cNvSpPr/>
          <p:nvPr/>
        </p:nvSpPr>
        <p:spPr>
          <a:xfrm>
            <a:off x="87246" y="6258560"/>
            <a:ext cx="1050674" cy="1050674"/>
          </a:xfrm>
          <a:custGeom>
            <a:avLst/>
            <a:gdLst/>
            <a:ahLst/>
            <a:cxnLst/>
            <a:rect l="l" t="t" r="r" b="b"/>
            <a:pathLst>
              <a:path w="1050674" h="1050674">
                <a:moveTo>
                  <a:pt x="0" y="0"/>
                </a:moveTo>
                <a:lnTo>
                  <a:pt x="1050674" y="0"/>
                </a:lnTo>
                <a:lnTo>
                  <a:pt x="1050674" y="1050674"/>
                </a:lnTo>
                <a:lnTo>
                  <a:pt x="0" y="10506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 descr="C:\Users\rehin99\Desktop\gtu-logo.png"/>
          <p:cNvSpPr/>
          <p:nvPr/>
        </p:nvSpPr>
        <p:spPr>
          <a:xfrm>
            <a:off x="8534400" y="46885"/>
            <a:ext cx="1184046" cy="741398"/>
          </a:xfrm>
          <a:custGeom>
            <a:avLst/>
            <a:gdLst/>
            <a:ahLst/>
            <a:cxnLst/>
            <a:rect l="l" t="t" r="r" b="b"/>
            <a:pathLst>
              <a:path w="1184046" h="741398">
                <a:moveTo>
                  <a:pt x="0" y="0"/>
                </a:moveTo>
                <a:lnTo>
                  <a:pt x="1184046" y="0"/>
                </a:lnTo>
                <a:lnTo>
                  <a:pt x="1184046" y="741399"/>
                </a:lnTo>
                <a:lnTo>
                  <a:pt x="0" y="74139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11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253365" y="1055370"/>
            <a:ext cx="7782560" cy="5907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34493" lvl="1" indent="-167246" algn="l">
              <a:lnSpc>
                <a:spcPts val="4680"/>
              </a:lnSpc>
              <a:buFont typeface="Arial"/>
              <a:buChar char="•"/>
            </a:pPr>
            <a:r>
              <a:rPr lang="en-US" sz="2600" spc="13">
                <a:solidFill>
                  <a:srgbClr val="000000"/>
                </a:solidFill>
                <a:latin typeface="Arial"/>
              </a:rPr>
              <a:t>Review</a:t>
            </a:r>
          </a:p>
          <a:p>
            <a:pPr marL="334493" lvl="1" indent="-167246" algn="l">
              <a:lnSpc>
                <a:spcPts val="4680"/>
              </a:lnSpc>
              <a:buFont typeface="Arial"/>
              <a:buChar char="•"/>
            </a:pPr>
            <a:r>
              <a:rPr lang="en-US" sz="2600" spc="13">
                <a:solidFill>
                  <a:srgbClr val="000000"/>
                </a:solidFill>
                <a:latin typeface="Arial"/>
              </a:rPr>
              <a:t>Design Plan</a:t>
            </a:r>
          </a:p>
          <a:p>
            <a:pPr marL="334493" lvl="1" indent="-167246" algn="l">
              <a:lnSpc>
                <a:spcPts val="4680"/>
              </a:lnSpc>
              <a:buFont typeface="Arial"/>
              <a:buChar char="•"/>
            </a:pPr>
            <a:r>
              <a:rPr lang="en-US" sz="2600" spc="13">
                <a:solidFill>
                  <a:srgbClr val="000000"/>
                </a:solidFill>
                <a:latin typeface="Arial"/>
              </a:rPr>
              <a:t>Completed Tasks</a:t>
            </a:r>
          </a:p>
          <a:p>
            <a:pPr marL="334493" lvl="1" indent="-167246" algn="l">
              <a:lnSpc>
                <a:spcPts val="4680"/>
              </a:lnSpc>
              <a:buFont typeface="Arial"/>
              <a:buChar char="•"/>
            </a:pPr>
            <a:r>
              <a:rPr lang="en-US" sz="2600" spc="13">
                <a:solidFill>
                  <a:srgbClr val="000000"/>
                </a:solidFill>
                <a:latin typeface="Arial"/>
              </a:rPr>
              <a:t>Challanges and Reconsiderations</a:t>
            </a:r>
          </a:p>
          <a:p>
            <a:pPr marL="334493" lvl="1" indent="-167246" algn="l">
              <a:lnSpc>
                <a:spcPts val="4680"/>
              </a:lnSpc>
              <a:buFont typeface="Arial"/>
              <a:buChar char="•"/>
            </a:pPr>
            <a:r>
              <a:rPr lang="en-US" sz="2600" spc="13">
                <a:solidFill>
                  <a:srgbClr val="000000"/>
                </a:solidFill>
                <a:latin typeface="Arial"/>
              </a:rPr>
              <a:t>Future Plans</a:t>
            </a:r>
          </a:p>
          <a:p>
            <a:pPr marL="334493" lvl="1" indent="-167246" algn="l">
              <a:lnSpc>
                <a:spcPts val="4680"/>
              </a:lnSpc>
              <a:buFont typeface="Arial"/>
              <a:buChar char="•"/>
            </a:pPr>
            <a:r>
              <a:rPr lang="en-US" sz="2600" spc="13">
                <a:solidFill>
                  <a:srgbClr val="000000"/>
                </a:solidFill>
                <a:latin typeface="Arial"/>
              </a:rPr>
              <a:t>Requirements</a:t>
            </a:r>
          </a:p>
          <a:p>
            <a:pPr marL="334493" lvl="1" indent="-167246" algn="l">
              <a:lnSpc>
                <a:spcPts val="4680"/>
              </a:lnSpc>
              <a:buFont typeface="Arial"/>
              <a:buChar char="•"/>
            </a:pPr>
            <a:r>
              <a:rPr lang="en-US" sz="2600" spc="13">
                <a:solidFill>
                  <a:srgbClr val="000000"/>
                </a:solidFill>
                <a:latin typeface="Arial"/>
              </a:rPr>
              <a:t>Timeline</a:t>
            </a:r>
          </a:p>
          <a:p>
            <a:pPr marL="334493" lvl="1" indent="-167246" algn="l">
              <a:lnSpc>
                <a:spcPts val="4680"/>
              </a:lnSpc>
              <a:buFont typeface="Arial"/>
              <a:buChar char="•"/>
            </a:pPr>
            <a:r>
              <a:rPr lang="en-US" sz="2600" spc="13">
                <a:solidFill>
                  <a:srgbClr val="000000"/>
                </a:solidFill>
                <a:latin typeface="Arial"/>
              </a:rPr>
              <a:t>Success Criteria</a:t>
            </a:r>
          </a:p>
          <a:p>
            <a:pPr marL="334603" lvl="1" indent="-167301" algn="l">
              <a:lnSpc>
                <a:spcPts val="4680"/>
              </a:lnSpc>
              <a:buFont typeface="Arial"/>
              <a:buChar char="•"/>
            </a:pPr>
            <a:r>
              <a:rPr lang="en-US" sz="2600" spc="13">
                <a:solidFill>
                  <a:srgbClr val="000000"/>
                </a:solidFill>
                <a:latin typeface="Arial"/>
              </a:rPr>
              <a:t>Resources</a:t>
            </a:r>
          </a:p>
          <a:p>
            <a:pPr algn="l">
              <a:lnSpc>
                <a:spcPts val="4680"/>
              </a:lnSpc>
            </a:pPr>
            <a:endParaRPr lang="en-US" sz="2600" spc="13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54000" y="3387"/>
            <a:ext cx="8188960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0"/>
              </a:lnSpc>
            </a:pPr>
            <a:r>
              <a:rPr lang="en-US" sz="4266">
                <a:solidFill>
                  <a:srgbClr val="FFFFFF"/>
                </a:solidFill>
                <a:latin typeface="Arial"/>
              </a:rPr>
              <a:t>Contents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700146" y="6967052"/>
            <a:ext cx="3579666" cy="221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97"/>
              </a:lnSpc>
            </a:pPr>
            <a:r>
              <a:rPr lang="en-US" sz="1284" spc="26">
                <a:solidFill>
                  <a:srgbClr val="FFFFFF"/>
                </a:solidFill>
                <a:latin typeface="IBM Plex Sans"/>
              </a:rPr>
              <a:t>GTU COMPUTER ENGINEERING DEPARTMENT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180706" y="6965833"/>
            <a:ext cx="2841374" cy="205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97"/>
              </a:lnSpc>
            </a:pPr>
            <a:r>
              <a:rPr lang="en-US" sz="1284" spc="26">
                <a:solidFill>
                  <a:srgbClr val="FFFFFF"/>
                </a:solidFill>
                <a:latin typeface="IBM Plex Sans"/>
              </a:rPr>
              <a:t>CSE 496 GRADUATION PROJECT 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080" y="6105"/>
            <a:ext cx="9763760" cy="822960"/>
            <a:chOff x="0" y="0"/>
            <a:chExt cx="13018347" cy="1097280"/>
          </a:xfrm>
        </p:grpSpPr>
        <p:sp>
          <p:nvSpPr>
            <p:cNvPr id="3" name="Freeform 3"/>
            <p:cNvSpPr/>
            <p:nvPr/>
          </p:nvSpPr>
          <p:spPr>
            <a:xfrm>
              <a:off x="6731" y="6731"/>
              <a:ext cx="13004800" cy="1083818"/>
            </a:xfrm>
            <a:custGeom>
              <a:avLst/>
              <a:gdLst/>
              <a:ahLst/>
              <a:cxnLst/>
              <a:rect l="l" t="t" r="r" b="b"/>
              <a:pathLst>
                <a:path w="13004800" h="1083818">
                  <a:moveTo>
                    <a:pt x="0" y="0"/>
                  </a:moveTo>
                  <a:lnTo>
                    <a:pt x="13004800" y="0"/>
                  </a:lnTo>
                  <a:lnTo>
                    <a:pt x="13004800" y="1083818"/>
                  </a:lnTo>
                  <a:lnTo>
                    <a:pt x="0" y="1083818"/>
                  </a:lnTo>
                  <a:close/>
                </a:path>
              </a:pathLst>
            </a:custGeom>
            <a:gradFill rotWithShape="1">
              <a:gsLst>
                <a:gs pos="0">
                  <a:srgbClr val="72BFC5">
                    <a:alpha val="100000"/>
                  </a:srgbClr>
                </a:gs>
                <a:gs pos="100000">
                  <a:srgbClr val="4597A0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13018263" cy="1097280"/>
            </a:xfrm>
            <a:custGeom>
              <a:avLst/>
              <a:gdLst/>
              <a:ahLst/>
              <a:cxnLst/>
              <a:rect l="l" t="t" r="r" b="b"/>
              <a:pathLst>
                <a:path w="13018263" h="1097280">
                  <a:moveTo>
                    <a:pt x="6731" y="0"/>
                  </a:moveTo>
                  <a:lnTo>
                    <a:pt x="13011531" y="0"/>
                  </a:lnTo>
                  <a:cubicBezTo>
                    <a:pt x="13015213" y="0"/>
                    <a:pt x="13018263" y="3048"/>
                    <a:pt x="13018263" y="6731"/>
                  </a:cubicBezTo>
                  <a:lnTo>
                    <a:pt x="13018263" y="1090549"/>
                  </a:lnTo>
                  <a:cubicBezTo>
                    <a:pt x="13018263" y="1094232"/>
                    <a:pt x="13015213" y="1097280"/>
                    <a:pt x="13011531" y="1097280"/>
                  </a:cubicBezTo>
                  <a:lnTo>
                    <a:pt x="6731" y="1097280"/>
                  </a:lnTo>
                  <a:cubicBezTo>
                    <a:pt x="3048" y="1097280"/>
                    <a:pt x="0" y="1094232"/>
                    <a:pt x="0" y="1090549"/>
                  </a:cubicBezTo>
                  <a:lnTo>
                    <a:pt x="0" y="6731"/>
                  </a:lnTo>
                  <a:cubicBezTo>
                    <a:pt x="0" y="3048"/>
                    <a:pt x="3048" y="0"/>
                    <a:pt x="6731" y="0"/>
                  </a:cubicBezTo>
                  <a:moveTo>
                    <a:pt x="6731" y="13589"/>
                  </a:moveTo>
                  <a:lnTo>
                    <a:pt x="6731" y="6731"/>
                  </a:lnTo>
                  <a:lnTo>
                    <a:pt x="13462" y="6731"/>
                  </a:lnTo>
                  <a:lnTo>
                    <a:pt x="13462" y="1090549"/>
                  </a:lnTo>
                  <a:lnTo>
                    <a:pt x="6731" y="1090549"/>
                  </a:lnTo>
                  <a:lnTo>
                    <a:pt x="6731" y="1083818"/>
                  </a:lnTo>
                  <a:lnTo>
                    <a:pt x="13011531" y="1083818"/>
                  </a:lnTo>
                  <a:lnTo>
                    <a:pt x="13011531" y="1090549"/>
                  </a:lnTo>
                  <a:lnTo>
                    <a:pt x="13004800" y="1090549"/>
                  </a:lnTo>
                  <a:lnTo>
                    <a:pt x="13004800" y="6731"/>
                  </a:lnTo>
                  <a:lnTo>
                    <a:pt x="13011531" y="6731"/>
                  </a:lnTo>
                  <a:lnTo>
                    <a:pt x="13011531" y="13462"/>
                  </a:lnTo>
                  <a:lnTo>
                    <a:pt x="6731" y="134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Freeform 5" descr="C:\Users\rehin99\Desktop\gtu-logo.png"/>
          <p:cNvSpPr/>
          <p:nvPr/>
        </p:nvSpPr>
        <p:spPr>
          <a:xfrm>
            <a:off x="8534400" y="46885"/>
            <a:ext cx="1184046" cy="741398"/>
          </a:xfrm>
          <a:custGeom>
            <a:avLst/>
            <a:gdLst/>
            <a:ahLst/>
            <a:cxnLst/>
            <a:rect l="l" t="t" r="r" b="b"/>
            <a:pathLst>
              <a:path w="1184046" h="741398">
                <a:moveTo>
                  <a:pt x="0" y="0"/>
                </a:moveTo>
                <a:lnTo>
                  <a:pt x="1184046" y="0"/>
                </a:lnTo>
                <a:lnTo>
                  <a:pt x="1184046" y="741399"/>
                </a:lnTo>
                <a:lnTo>
                  <a:pt x="0" y="7413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1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253365" y="1179073"/>
            <a:ext cx="5927341" cy="4307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80"/>
              </a:lnSpc>
            </a:pPr>
            <a:r>
              <a:rPr lang="en-US" sz="2600" spc="13">
                <a:solidFill>
                  <a:srgbClr val="000000"/>
                </a:solidFill>
                <a:latin typeface="Arial"/>
              </a:rPr>
              <a:t>   Turkish Text Corrector Plugin is a browser extension intended to correct errors that arise when users type </a:t>
            </a:r>
            <a:r>
              <a:rPr lang="en-US" sz="2600" spc="13">
                <a:solidFill>
                  <a:srgbClr val="000000"/>
                </a:solidFill>
                <a:latin typeface="Arial Bold"/>
              </a:rPr>
              <a:t>Turkish words</a:t>
            </a:r>
            <a:r>
              <a:rPr lang="en-US" sz="2600" spc="13">
                <a:solidFill>
                  <a:srgbClr val="000000"/>
                </a:solidFill>
                <a:latin typeface="Arial"/>
              </a:rPr>
              <a:t> using an </a:t>
            </a:r>
            <a:r>
              <a:rPr lang="en-US" sz="2600" spc="13">
                <a:solidFill>
                  <a:srgbClr val="000000"/>
                </a:solidFill>
                <a:latin typeface="Arial Bold"/>
              </a:rPr>
              <a:t>English keyboard layout</a:t>
            </a:r>
            <a:r>
              <a:rPr lang="en-US" sz="2600" spc="13">
                <a:solidFill>
                  <a:srgbClr val="000000"/>
                </a:solidFill>
                <a:latin typeface="Arial"/>
              </a:rPr>
              <a:t>. This tool boosts typing accuracy and speed, especially for users who often need to type Turkish text but face limitations due to keyboard layout constraints.</a:t>
            </a:r>
          </a:p>
          <a:p>
            <a:pPr algn="just">
              <a:lnSpc>
                <a:spcPts val="3120"/>
              </a:lnSpc>
            </a:pPr>
            <a:endParaRPr lang="en-US" sz="2600" spc="13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635760" y="6989328"/>
            <a:ext cx="3149600" cy="232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5"/>
              </a:lnSpc>
            </a:pPr>
            <a:r>
              <a:rPr lang="en-US" sz="1279">
                <a:solidFill>
                  <a:srgbClr val="FFFFFF"/>
                </a:solidFill>
                <a:latin typeface="Arial Bold"/>
              </a:rPr>
              <a:t>GTÜ - Bilgisayar Mühendisliği Bölümü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968240" y="6981412"/>
            <a:ext cx="3149600" cy="232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5"/>
              </a:lnSpc>
            </a:pPr>
            <a:r>
              <a:rPr lang="en-US" sz="1279">
                <a:solidFill>
                  <a:srgbClr val="FFFFFF"/>
                </a:solidFill>
                <a:latin typeface="Arial Bold"/>
              </a:rPr>
              <a:t>BİL 495/496 Bitirme Projesi 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-5080" y="6903720"/>
            <a:ext cx="9763760" cy="416560"/>
            <a:chOff x="0" y="0"/>
            <a:chExt cx="13018347" cy="555413"/>
          </a:xfrm>
        </p:grpSpPr>
        <p:sp>
          <p:nvSpPr>
            <p:cNvPr id="10" name="Freeform 10"/>
            <p:cNvSpPr/>
            <p:nvPr/>
          </p:nvSpPr>
          <p:spPr>
            <a:xfrm>
              <a:off x="6731" y="6731"/>
              <a:ext cx="13004800" cy="541909"/>
            </a:xfrm>
            <a:custGeom>
              <a:avLst/>
              <a:gdLst/>
              <a:ahLst/>
              <a:cxnLst/>
              <a:rect l="l" t="t" r="r" b="b"/>
              <a:pathLst>
                <a:path w="13004800" h="541909">
                  <a:moveTo>
                    <a:pt x="0" y="0"/>
                  </a:moveTo>
                  <a:lnTo>
                    <a:pt x="13004800" y="0"/>
                  </a:lnTo>
                  <a:lnTo>
                    <a:pt x="13004800" y="541909"/>
                  </a:lnTo>
                  <a:lnTo>
                    <a:pt x="0" y="541909"/>
                  </a:lnTo>
                  <a:close/>
                </a:path>
              </a:pathLst>
            </a:custGeom>
            <a:solidFill>
              <a:srgbClr val="3C8C9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0" y="0"/>
              <a:ext cx="13018263" cy="555371"/>
            </a:xfrm>
            <a:custGeom>
              <a:avLst/>
              <a:gdLst/>
              <a:ahLst/>
              <a:cxnLst/>
              <a:rect l="l" t="t" r="r" b="b"/>
              <a:pathLst>
                <a:path w="13018263" h="555371">
                  <a:moveTo>
                    <a:pt x="6731" y="0"/>
                  </a:moveTo>
                  <a:lnTo>
                    <a:pt x="13011531" y="0"/>
                  </a:lnTo>
                  <a:cubicBezTo>
                    <a:pt x="13015213" y="0"/>
                    <a:pt x="13018263" y="3048"/>
                    <a:pt x="13018263" y="6731"/>
                  </a:cubicBezTo>
                  <a:lnTo>
                    <a:pt x="13018263" y="548640"/>
                  </a:lnTo>
                  <a:cubicBezTo>
                    <a:pt x="13018263" y="552323"/>
                    <a:pt x="13015213" y="555371"/>
                    <a:pt x="13011531" y="555371"/>
                  </a:cubicBezTo>
                  <a:lnTo>
                    <a:pt x="6731" y="555371"/>
                  </a:lnTo>
                  <a:cubicBezTo>
                    <a:pt x="3048" y="555371"/>
                    <a:pt x="0" y="552323"/>
                    <a:pt x="0" y="548640"/>
                  </a:cubicBezTo>
                  <a:lnTo>
                    <a:pt x="0" y="6731"/>
                  </a:lnTo>
                  <a:cubicBezTo>
                    <a:pt x="0" y="3048"/>
                    <a:pt x="3048" y="0"/>
                    <a:pt x="6731" y="0"/>
                  </a:cubicBezTo>
                  <a:moveTo>
                    <a:pt x="6731" y="13589"/>
                  </a:moveTo>
                  <a:lnTo>
                    <a:pt x="6731" y="6731"/>
                  </a:lnTo>
                  <a:lnTo>
                    <a:pt x="13462" y="6731"/>
                  </a:lnTo>
                  <a:lnTo>
                    <a:pt x="13462" y="548640"/>
                  </a:lnTo>
                  <a:lnTo>
                    <a:pt x="6731" y="548640"/>
                  </a:lnTo>
                  <a:lnTo>
                    <a:pt x="6731" y="541909"/>
                  </a:lnTo>
                  <a:lnTo>
                    <a:pt x="13011531" y="541909"/>
                  </a:lnTo>
                  <a:lnTo>
                    <a:pt x="13011531" y="548640"/>
                  </a:lnTo>
                  <a:lnTo>
                    <a:pt x="13004800" y="548640"/>
                  </a:lnTo>
                  <a:lnTo>
                    <a:pt x="13004800" y="6731"/>
                  </a:lnTo>
                  <a:lnTo>
                    <a:pt x="13011531" y="6731"/>
                  </a:lnTo>
                  <a:lnTo>
                    <a:pt x="13011531" y="13462"/>
                  </a:lnTo>
                  <a:lnTo>
                    <a:pt x="6731" y="134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Freeform 12" descr="C:\Users\rehin99\Desktop\bilg-logo.png"/>
          <p:cNvSpPr/>
          <p:nvPr/>
        </p:nvSpPr>
        <p:spPr>
          <a:xfrm>
            <a:off x="87246" y="6258560"/>
            <a:ext cx="1050674" cy="1050674"/>
          </a:xfrm>
          <a:custGeom>
            <a:avLst/>
            <a:gdLst/>
            <a:ahLst/>
            <a:cxnLst/>
            <a:rect l="l" t="t" r="r" b="b"/>
            <a:pathLst>
              <a:path w="1050674" h="1050674">
                <a:moveTo>
                  <a:pt x="0" y="0"/>
                </a:moveTo>
                <a:lnTo>
                  <a:pt x="1050674" y="0"/>
                </a:lnTo>
                <a:lnTo>
                  <a:pt x="1050674" y="1050674"/>
                </a:lnTo>
                <a:lnTo>
                  <a:pt x="0" y="10506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254000" y="3387"/>
            <a:ext cx="8188960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0"/>
              </a:lnSpc>
            </a:pPr>
            <a:r>
              <a:rPr lang="en-US" sz="4266">
                <a:solidFill>
                  <a:srgbClr val="FFFFFF"/>
                </a:solidFill>
                <a:latin typeface="Arial"/>
              </a:rPr>
              <a:t>Review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700146" y="6967052"/>
            <a:ext cx="3579666" cy="221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97"/>
              </a:lnSpc>
            </a:pPr>
            <a:r>
              <a:rPr lang="en-US" sz="1284" spc="26">
                <a:solidFill>
                  <a:srgbClr val="FFFFFF"/>
                </a:solidFill>
                <a:latin typeface="IBM Plex Sans"/>
              </a:rPr>
              <a:t>GTU COMPUTER ENGINEERING DEPARTMENT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180706" y="6965833"/>
            <a:ext cx="2841374" cy="205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97"/>
              </a:lnSpc>
            </a:pPr>
            <a:r>
              <a:rPr lang="en-US" sz="1284" spc="26">
                <a:solidFill>
                  <a:srgbClr val="FFFFFF"/>
                </a:solidFill>
                <a:latin typeface="IBM Plex Sans"/>
              </a:rPr>
              <a:t>CSE 496 GRADUATION PROJECT 2</a:t>
            </a:r>
          </a:p>
        </p:txBody>
      </p:sp>
      <p:sp>
        <p:nvSpPr>
          <p:cNvPr id="16" name="Freeform 16"/>
          <p:cNvSpPr/>
          <p:nvPr/>
        </p:nvSpPr>
        <p:spPr>
          <a:xfrm>
            <a:off x="6469577" y="3879578"/>
            <a:ext cx="3248869" cy="1607335"/>
          </a:xfrm>
          <a:custGeom>
            <a:avLst/>
            <a:gdLst/>
            <a:ahLst/>
            <a:cxnLst/>
            <a:rect l="l" t="t" r="r" b="b"/>
            <a:pathLst>
              <a:path w="3248869" h="1607335">
                <a:moveTo>
                  <a:pt x="0" y="0"/>
                </a:moveTo>
                <a:lnTo>
                  <a:pt x="3248869" y="0"/>
                </a:lnTo>
                <a:lnTo>
                  <a:pt x="3248869" y="1607335"/>
                </a:lnTo>
                <a:lnTo>
                  <a:pt x="0" y="16073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>
            <a:off x="6818032" y="1255273"/>
            <a:ext cx="2599616" cy="2467483"/>
          </a:xfrm>
          <a:custGeom>
            <a:avLst/>
            <a:gdLst/>
            <a:ahLst/>
            <a:cxnLst/>
            <a:rect l="l" t="t" r="r" b="b"/>
            <a:pathLst>
              <a:path w="2599616" h="2467483">
                <a:moveTo>
                  <a:pt x="0" y="0"/>
                </a:moveTo>
                <a:lnTo>
                  <a:pt x="2599616" y="0"/>
                </a:lnTo>
                <a:lnTo>
                  <a:pt x="2599616" y="2467483"/>
                </a:lnTo>
                <a:lnTo>
                  <a:pt x="0" y="246748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47830" t="-9487" r="-47830" b="-8950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080" y="6105"/>
            <a:ext cx="9763760" cy="822960"/>
            <a:chOff x="0" y="0"/>
            <a:chExt cx="13018347" cy="1097280"/>
          </a:xfrm>
        </p:grpSpPr>
        <p:sp>
          <p:nvSpPr>
            <p:cNvPr id="3" name="Freeform 3"/>
            <p:cNvSpPr/>
            <p:nvPr/>
          </p:nvSpPr>
          <p:spPr>
            <a:xfrm>
              <a:off x="6731" y="6731"/>
              <a:ext cx="13004800" cy="1083818"/>
            </a:xfrm>
            <a:custGeom>
              <a:avLst/>
              <a:gdLst/>
              <a:ahLst/>
              <a:cxnLst/>
              <a:rect l="l" t="t" r="r" b="b"/>
              <a:pathLst>
                <a:path w="13004800" h="1083818">
                  <a:moveTo>
                    <a:pt x="0" y="0"/>
                  </a:moveTo>
                  <a:lnTo>
                    <a:pt x="13004800" y="0"/>
                  </a:lnTo>
                  <a:lnTo>
                    <a:pt x="13004800" y="1083818"/>
                  </a:lnTo>
                  <a:lnTo>
                    <a:pt x="0" y="1083818"/>
                  </a:lnTo>
                  <a:close/>
                </a:path>
              </a:pathLst>
            </a:custGeom>
            <a:gradFill rotWithShape="1">
              <a:gsLst>
                <a:gs pos="0">
                  <a:srgbClr val="72BFC5">
                    <a:alpha val="100000"/>
                  </a:srgbClr>
                </a:gs>
                <a:gs pos="100000">
                  <a:srgbClr val="4597A0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13018263" cy="1097280"/>
            </a:xfrm>
            <a:custGeom>
              <a:avLst/>
              <a:gdLst/>
              <a:ahLst/>
              <a:cxnLst/>
              <a:rect l="l" t="t" r="r" b="b"/>
              <a:pathLst>
                <a:path w="13018263" h="1097280">
                  <a:moveTo>
                    <a:pt x="6731" y="0"/>
                  </a:moveTo>
                  <a:lnTo>
                    <a:pt x="13011531" y="0"/>
                  </a:lnTo>
                  <a:cubicBezTo>
                    <a:pt x="13015213" y="0"/>
                    <a:pt x="13018263" y="3048"/>
                    <a:pt x="13018263" y="6731"/>
                  </a:cubicBezTo>
                  <a:lnTo>
                    <a:pt x="13018263" y="1090549"/>
                  </a:lnTo>
                  <a:cubicBezTo>
                    <a:pt x="13018263" y="1094232"/>
                    <a:pt x="13015213" y="1097280"/>
                    <a:pt x="13011531" y="1097280"/>
                  </a:cubicBezTo>
                  <a:lnTo>
                    <a:pt x="6731" y="1097280"/>
                  </a:lnTo>
                  <a:cubicBezTo>
                    <a:pt x="3048" y="1097280"/>
                    <a:pt x="0" y="1094232"/>
                    <a:pt x="0" y="1090549"/>
                  </a:cubicBezTo>
                  <a:lnTo>
                    <a:pt x="0" y="6731"/>
                  </a:lnTo>
                  <a:cubicBezTo>
                    <a:pt x="0" y="3048"/>
                    <a:pt x="3048" y="0"/>
                    <a:pt x="6731" y="0"/>
                  </a:cubicBezTo>
                  <a:moveTo>
                    <a:pt x="6731" y="13589"/>
                  </a:moveTo>
                  <a:lnTo>
                    <a:pt x="6731" y="6731"/>
                  </a:lnTo>
                  <a:lnTo>
                    <a:pt x="13462" y="6731"/>
                  </a:lnTo>
                  <a:lnTo>
                    <a:pt x="13462" y="1090549"/>
                  </a:lnTo>
                  <a:lnTo>
                    <a:pt x="6731" y="1090549"/>
                  </a:lnTo>
                  <a:lnTo>
                    <a:pt x="6731" y="1083818"/>
                  </a:lnTo>
                  <a:lnTo>
                    <a:pt x="13011531" y="1083818"/>
                  </a:lnTo>
                  <a:lnTo>
                    <a:pt x="13011531" y="1090549"/>
                  </a:lnTo>
                  <a:lnTo>
                    <a:pt x="13004800" y="1090549"/>
                  </a:lnTo>
                  <a:lnTo>
                    <a:pt x="13004800" y="6731"/>
                  </a:lnTo>
                  <a:lnTo>
                    <a:pt x="13011531" y="6731"/>
                  </a:lnTo>
                  <a:lnTo>
                    <a:pt x="13011531" y="13462"/>
                  </a:lnTo>
                  <a:lnTo>
                    <a:pt x="6731" y="134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635760" y="6989328"/>
            <a:ext cx="3149600" cy="232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5"/>
              </a:lnSpc>
            </a:pPr>
            <a:r>
              <a:rPr lang="en-US" sz="1279">
                <a:solidFill>
                  <a:srgbClr val="FFFFFF"/>
                </a:solidFill>
                <a:latin typeface="Arial Bold"/>
              </a:rPr>
              <a:t>GTÜ - Bilgisayar Mühendisliği Bölümü</a:t>
            </a:r>
          </a:p>
        </p:txBody>
      </p:sp>
      <p:sp>
        <p:nvSpPr>
          <p:cNvPr id="6" name="Freeform 6" descr="C:\Users\rehin99\Desktop\gtu-logo.png"/>
          <p:cNvSpPr/>
          <p:nvPr/>
        </p:nvSpPr>
        <p:spPr>
          <a:xfrm>
            <a:off x="8534400" y="46885"/>
            <a:ext cx="1184046" cy="741398"/>
          </a:xfrm>
          <a:custGeom>
            <a:avLst/>
            <a:gdLst/>
            <a:ahLst/>
            <a:cxnLst/>
            <a:rect l="l" t="t" r="r" b="b"/>
            <a:pathLst>
              <a:path w="1184046" h="741398">
                <a:moveTo>
                  <a:pt x="0" y="0"/>
                </a:moveTo>
                <a:lnTo>
                  <a:pt x="1184046" y="0"/>
                </a:lnTo>
                <a:lnTo>
                  <a:pt x="1184046" y="741399"/>
                </a:lnTo>
                <a:lnTo>
                  <a:pt x="0" y="7413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1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4968240" y="6981412"/>
            <a:ext cx="3149600" cy="232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5"/>
              </a:lnSpc>
            </a:pPr>
            <a:r>
              <a:rPr lang="en-US" sz="1279">
                <a:solidFill>
                  <a:srgbClr val="FFFFFF"/>
                </a:solidFill>
                <a:latin typeface="Arial Bold"/>
              </a:rPr>
              <a:t>BİL 495/496 Bitirme Projesi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53365" y="1179073"/>
            <a:ext cx="8768715" cy="3900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80"/>
              </a:lnSpc>
            </a:pPr>
            <a:r>
              <a:rPr lang="en-US" sz="2600" spc="13" dirty="0">
                <a:solidFill>
                  <a:srgbClr val="000000"/>
                </a:solidFill>
                <a:latin typeface="Arial"/>
              </a:rPr>
              <a:t>   This project consists of 3 main steps:</a:t>
            </a:r>
          </a:p>
          <a:p>
            <a:pPr marL="561341" lvl="1" indent="-280670" algn="just">
              <a:lnSpc>
                <a:spcPts val="3380"/>
              </a:lnSpc>
              <a:buAutoNum type="arabicPeriod"/>
            </a:pPr>
            <a:r>
              <a:rPr lang="tr-TR" sz="2600" spc="13" dirty="0">
                <a:solidFill>
                  <a:srgbClr val="000000"/>
                </a:solidFill>
                <a:latin typeface="Arial Bold"/>
              </a:rPr>
              <a:t> </a:t>
            </a:r>
            <a:r>
              <a:rPr lang="en-US" sz="2600" spc="13" dirty="0">
                <a:solidFill>
                  <a:srgbClr val="000000"/>
                </a:solidFill>
                <a:latin typeface="Arial Bold"/>
              </a:rPr>
              <a:t>Character Substitution</a:t>
            </a:r>
            <a:r>
              <a:rPr lang="en-US" sz="2600" spc="13" dirty="0">
                <a:solidFill>
                  <a:srgbClr val="000000"/>
                </a:solidFill>
                <a:latin typeface="Arial"/>
              </a:rPr>
              <a:t>: Substituting 'c' with 'ç', 'g' with 'ğ', '</a:t>
            </a:r>
            <a:r>
              <a:rPr lang="en-US" sz="2600" spc="13" dirty="0" err="1">
                <a:solidFill>
                  <a:srgbClr val="000000"/>
                </a:solidFill>
                <a:latin typeface="Arial"/>
              </a:rPr>
              <a:t>i</a:t>
            </a:r>
            <a:r>
              <a:rPr lang="en-US" sz="2600" spc="13" dirty="0">
                <a:solidFill>
                  <a:srgbClr val="000000"/>
                </a:solidFill>
                <a:latin typeface="Arial"/>
              </a:rPr>
              <a:t>' with 'ı', etc.</a:t>
            </a:r>
          </a:p>
          <a:p>
            <a:pPr marL="561341" lvl="1" indent="-280670" algn="just">
              <a:lnSpc>
                <a:spcPts val="3380"/>
              </a:lnSpc>
              <a:buAutoNum type="arabicPeriod"/>
            </a:pPr>
            <a:r>
              <a:rPr lang="tr-TR" sz="2600" spc="13" dirty="0">
                <a:solidFill>
                  <a:srgbClr val="000000"/>
                </a:solidFill>
                <a:latin typeface="Arial Bold"/>
              </a:rPr>
              <a:t> </a:t>
            </a:r>
            <a:r>
              <a:rPr lang="en-US" sz="2600" spc="13" dirty="0">
                <a:solidFill>
                  <a:srgbClr val="000000"/>
                </a:solidFill>
                <a:latin typeface="Arial Bold"/>
              </a:rPr>
              <a:t>Dictionary Lookup</a:t>
            </a:r>
            <a:r>
              <a:rPr lang="en-US" sz="2600" spc="13" dirty="0">
                <a:solidFill>
                  <a:srgbClr val="000000"/>
                </a:solidFill>
                <a:latin typeface="Arial"/>
              </a:rPr>
              <a:t>: Verifying words against a Turkish dictionary.</a:t>
            </a:r>
          </a:p>
          <a:p>
            <a:pPr marL="561341" lvl="1" indent="-280670" algn="just">
              <a:lnSpc>
                <a:spcPts val="3380"/>
              </a:lnSpc>
              <a:buAutoNum type="arabicPeriod"/>
            </a:pPr>
            <a:r>
              <a:rPr lang="tr-TR" sz="2600" spc="13" dirty="0">
                <a:solidFill>
                  <a:srgbClr val="000000"/>
                </a:solidFill>
                <a:latin typeface="Arial Bold"/>
              </a:rPr>
              <a:t> </a:t>
            </a:r>
            <a:r>
              <a:rPr lang="en-US" sz="2600" spc="13" dirty="0">
                <a:solidFill>
                  <a:srgbClr val="000000"/>
                </a:solidFill>
                <a:latin typeface="Arial Bold"/>
              </a:rPr>
              <a:t>Proper Sentence Analysis</a:t>
            </a:r>
            <a:r>
              <a:rPr lang="en-US" sz="2600" spc="13" dirty="0">
                <a:solidFill>
                  <a:srgbClr val="000000"/>
                </a:solidFill>
                <a:latin typeface="Arial"/>
              </a:rPr>
              <a:t>:  Composing the sentences using the most proper words and selecting most proper sentence.</a:t>
            </a:r>
          </a:p>
          <a:p>
            <a:pPr algn="just">
              <a:lnSpc>
                <a:spcPts val="3380"/>
              </a:lnSpc>
            </a:pPr>
            <a:endParaRPr lang="en-US" sz="2600" spc="13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-5080" y="6903720"/>
            <a:ext cx="9763760" cy="416560"/>
            <a:chOff x="0" y="0"/>
            <a:chExt cx="13018347" cy="555413"/>
          </a:xfrm>
        </p:grpSpPr>
        <p:sp>
          <p:nvSpPr>
            <p:cNvPr id="10" name="Freeform 10"/>
            <p:cNvSpPr/>
            <p:nvPr/>
          </p:nvSpPr>
          <p:spPr>
            <a:xfrm>
              <a:off x="6731" y="6731"/>
              <a:ext cx="13004800" cy="541909"/>
            </a:xfrm>
            <a:custGeom>
              <a:avLst/>
              <a:gdLst/>
              <a:ahLst/>
              <a:cxnLst/>
              <a:rect l="l" t="t" r="r" b="b"/>
              <a:pathLst>
                <a:path w="13004800" h="541909">
                  <a:moveTo>
                    <a:pt x="0" y="0"/>
                  </a:moveTo>
                  <a:lnTo>
                    <a:pt x="13004800" y="0"/>
                  </a:lnTo>
                  <a:lnTo>
                    <a:pt x="13004800" y="541909"/>
                  </a:lnTo>
                  <a:lnTo>
                    <a:pt x="0" y="541909"/>
                  </a:lnTo>
                  <a:close/>
                </a:path>
              </a:pathLst>
            </a:custGeom>
            <a:solidFill>
              <a:srgbClr val="3C8C9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0" y="0"/>
              <a:ext cx="13018263" cy="555371"/>
            </a:xfrm>
            <a:custGeom>
              <a:avLst/>
              <a:gdLst/>
              <a:ahLst/>
              <a:cxnLst/>
              <a:rect l="l" t="t" r="r" b="b"/>
              <a:pathLst>
                <a:path w="13018263" h="555371">
                  <a:moveTo>
                    <a:pt x="6731" y="0"/>
                  </a:moveTo>
                  <a:lnTo>
                    <a:pt x="13011531" y="0"/>
                  </a:lnTo>
                  <a:cubicBezTo>
                    <a:pt x="13015213" y="0"/>
                    <a:pt x="13018263" y="3048"/>
                    <a:pt x="13018263" y="6731"/>
                  </a:cubicBezTo>
                  <a:lnTo>
                    <a:pt x="13018263" y="548640"/>
                  </a:lnTo>
                  <a:cubicBezTo>
                    <a:pt x="13018263" y="552323"/>
                    <a:pt x="13015213" y="555371"/>
                    <a:pt x="13011531" y="555371"/>
                  </a:cubicBezTo>
                  <a:lnTo>
                    <a:pt x="6731" y="555371"/>
                  </a:lnTo>
                  <a:cubicBezTo>
                    <a:pt x="3048" y="555371"/>
                    <a:pt x="0" y="552323"/>
                    <a:pt x="0" y="548640"/>
                  </a:cubicBezTo>
                  <a:lnTo>
                    <a:pt x="0" y="6731"/>
                  </a:lnTo>
                  <a:cubicBezTo>
                    <a:pt x="0" y="3048"/>
                    <a:pt x="3048" y="0"/>
                    <a:pt x="6731" y="0"/>
                  </a:cubicBezTo>
                  <a:moveTo>
                    <a:pt x="6731" y="13589"/>
                  </a:moveTo>
                  <a:lnTo>
                    <a:pt x="6731" y="6731"/>
                  </a:lnTo>
                  <a:lnTo>
                    <a:pt x="13462" y="6731"/>
                  </a:lnTo>
                  <a:lnTo>
                    <a:pt x="13462" y="548640"/>
                  </a:lnTo>
                  <a:lnTo>
                    <a:pt x="6731" y="548640"/>
                  </a:lnTo>
                  <a:lnTo>
                    <a:pt x="6731" y="541909"/>
                  </a:lnTo>
                  <a:lnTo>
                    <a:pt x="13011531" y="541909"/>
                  </a:lnTo>
                  <a:lnTo>
                    <a:pt x="13011531" y="548640"/>
                  </a:lnTo>
                  <a:lnTo>
                    <a:pt x="13004800" y="548640"/>
                  </a:lnTo>
                  <a:lnTo>
                    <a:pt x="13004800" y="6731"/>
                  </a:lnTo>
                  <a:lnTo>
                    <a:pt x="13011531" y="6731"/>
                  </a:lnTo>
                  <a:lnTo>
                    <a:pt x="13011531" y="13462"/>
                  </a:lnTo>
                  <a:lnTo>
                    <a:pt x="6731" y="134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Freeform 12" descr="C:\Users\rehin99\Desktop\bilg-logo.png"/>
          <p:cNvSpPr/>
          <p:nvPr/>
        </p:nvSpPr>
        <p:spPr>
          <a:xfrm>
            <a:off x="87246" y="6258560"/>
            <a:ext cx="1050674" cy="1050674"/>
          </a:xfrm>
          <a:custGeom>
            <a:avLst/>
            <a:gdLst/>
            <a:ahLst/>
            <a:cxnLst/>
            <a:rect l="l" t="t" r="r" b="b"/>
            <a:pathLst>
              <a:path w="1050674" h="1050674">
                <a:moveTo>
                  <a:pt x="0" y="0"/>
                </a:moveTo>
                <a:lnTo>
                  <a:pt x="1050674" y="0"/>
                </a:lnTo>
                <a:lnTo>
                  <a:pt x="1050674" y="1050674"/>
                </a:lnTo>
                <a:lnTo>
                  <a:pt x="0" y="10506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700146" y="6967052"/>
            <a:ext cx="3579666" cy="221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97"/>
              </a:lnSpc>
            </a:pPr>
            <a:r>
              <a:rPr lang="en-US" sz="1284" spc="26">
                <a:solidFill>
                  <a:srgbClr val="FFFFFF"/>
                </a:solidFill>
                <a:latin typeface="IBM Plex Sans"/>
              </a:rPr>
              <a:t>GTU COMPUTER ENGINEERING DEPARTMENT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54000" y="3387"/>
            <a:ext cx="9164320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0"/>
              </a:lnSpc>
            </a:pPr>
            <a:r>
              <a:rPr lang="en-US" sz="4266">
                <a:solidFill>
                  <a:srgbClr val="FFFFFF"/>
                </a:solidFill>
                <a:latin typeface="Arial"/>
              </a:rPr>
              <a:t>Design Plan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180706" y="6965833"/>
            <a:ext cx="2841374" cy="205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97"/>
              </a:lnSpc>
            </a:pPr>
            <a:r>
              <a:rPr lang="en-US" sz="1284" spc="26">
                <a:solidFill>
                  <a:srgbClr val="FFFFFF"/>
                </a:solidFill>
                <a:latin typeface="IBM Plex Sans"/>
              </a:rPr>
              <a:t>CSE 496 GRADUATION PROJECT 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080" y="6105"/>
            <a:ext cx="9763760" cy="822960"/>
            <a:chOff x="0" y="0"/>
            <a:chExt cx="13018347" cy="1097280"/>
          </a:xfrm>
        </p:grpSpPr>
        <p:sp>
          <p:nvSpPr>
            <p:cNvPr id="3" name="Freeform 3"/>
            <p:cNvSpPr/>
            <p:nvPr/>
          </p:nvSpPr>
          <p:spPr>
            <a:xfrm>
              <a:off x="6731" y="6731"/>
              <a:ext cx="13004800" cy="1083818"/>
            </a:xfrm>
            <a:custGeom>
              <a:avLst/>
              <a:gdLst/>
              <a:ahLst/>
              <a:cxnLst/>
              <a:rect l="l" t="t" r="r" b="b"/>
              <a:pathLst>
                <a:path w="13004800" h="1083818">
                  <a:moveTo>
                    <a:pt x="0" y="0"/>
                  </a:moveTo>
                  <a:lnTo>
                    <a:pt x="13004800" y="0"/>
                  </a:lnTo>
                  <a:lnTo>
                    <a:pt x="13004800" y="1083818"/>
                  </a:lnTo>
                  <a:lnTo>
                    <a:pt x="0" y="1083818"/>
                  </a:lnTo>
                  <a:close/>
                </a:path>
              </a:pathLst>
            </a:custGeom>
            <a:gradFill rotWithShape="1">
              <a:gsLst>
                <a:gs pos="0">
                  <a:srgbClr val="72BFC5">
                    <a:alpha val="100000"/>
                  </a:srgbClr>
                </a:gs>
                <a:gs pos="100000">
                  <a:srgbClr val="4597A0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13018263" cy="1097280"/>
            </a:xfrm>
            <a:custGeom>
              <a:avLst/>
              <a:gdLst/>
              <a:ahLst/>
              <a:cxnLst/>
              <a:rect l="l" t="t" r="r" b="b"/>
              <a:pathLst>
                <a:path w="13018263" h="1097280">
                  <a:moveTo>
                    <a:pt x="6731" y="0"/>
                  </a:moveTo>
                  <a:lnTo>
                    <a:pt x="13011531" y="0"/>
                  </a:lnTo>
                  <a:cubicBezTo>
                    <a:pt x="13015213" y="0"/>
                    <a:pt x="13018263" y="3048"/>
                    <a:pt x="13018263" y="6731"/>
                  </a:cubicBezTo>
                  <a:lnTo>
                    <a:pt x="13018263" y="1090549"/>
                  </a:lnTo>
                  <a:cubicBezTo>
                    <a:pt x="13018263" y="1094232"/>
                    <a:pt x="13015213" y="1097280"/>
                    <a:pt x="13011531" y="1097280"/>
                  </a:cubicBezTo>
                  <a:lnTo>
                    <a:pt x="6731" y="1097280"/>
                  </a:lnTo>
                  <a:cubicBezTo>
                    <a:pt x="3048" y="1097280"/>
                    <a:pt x="0" y="1094232"/>
                    <a:pt x="0" y="1090549"/>
                  </a:cubicBezTo>
                  <a:lnTo>
                    <a:pt x="0" y="6731"/>
                  </a:lnTo>
                  <a:cubicBezTo>
                    <a:pt x="0" y="3048"/>
                    <a:pt x="3048" y="0"/>
                    <a:pt x="6731" y="0"/>
                  </a:cubicBezTo>
                  <a:moveTo>
                    <a:pt x="6731" y="13589"/>
                  </a:moveTo>
                  <a:lnTo>
                    <a:pt x="6731" y="6731"/>
                  </a:lnTo>
                  <a:lnTo>
                    <a:pt x="13462" y="6731"/>
                  </a:lnTo>
                  <a:lnTo>
                    <a:pt x="13462" y="1090549"/>
                  </a:lnTo>
                  <a:lnTo>
                    <a:pt x="6731" y="1090549"/>
                  </a:lnTo>
                  <a:lnTo>
                    <a:pt x="6731" y="1083818"/>
                  </a:lnTo>
                  <a:lnTo>
                    <a:pt x="13011531" y="1083818"/>
                  </a:lnTo>
                  <a:lnTo>
                    <a:pt x="13011531" y="1090549"/>
                  </a:lnTo>
                  <a:lnTo>
                    <a:pt x="13004800" y="1090549"/>
                  </a:lnTo>
                  <a:lnTo>
                    <a:pt x="13004800" y="6731"/>
                  </a:lnTo>
                  <a:lnTo>
                    <a:pt x="13011531" y="6731"/>
                  </a:lnTo>
                  <a:lnTo>
                    <a:pt x="13011531" y="13462"/>
                  </a:lnTo>
                  <a:lnTo>
                    <a:pt x="6731" y="134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635760" y="6989328"/>
            <a:ext cx="3149600" cy="232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5"/>
              </a:lnSpc>
            </a:pPr>
            <a:r>
              <a:rPr lang="en-US" sz="1279">
                <a:solidFill>
                  <a:srgbClr val="FFFFFF"/>
                </a:solidFill>
                <a:latin typeface="Arial Bold"/>
              </a:rPr>
              <a:t>GTÜ - Bilgisayar Mühendisliği Bölümü</a:t>
            </a:r>
          </a:p>
        </p:txBody>
      </p:sp>
      <p:sp>
        <p:nvSpPr>
          <p:cNvPr id="6" name="Freeform 6" descr="C:\Users\rehin99\Desktop\gtu-logo.png"/>
          <p:cNvSpPr/>
          <p:nvPr/>
        </p:nvSpPr>
        <p:spPr>
          <a:xfrm>
            <a:off x="8534400" y="46885"/>
            <a:ext cx="1184046" cy="741398"/>
          </a:xfrm>
          <a:custGeom>
            <a:avLst/>
            <a:gdLst/>
            <a:ahLst/>
            <a:cxnLst/>
            <a:rect l="l" t="t" r="r" b="b"/>
            <a:pathLst>
              <a:path w="1184046" h="741398">
                <a:moveTo>
                  <a:pt x="0" y="0"/>
                </a:moveTo>
                <a:lnTo>
                  <a:pt x="1184046" y="0"/>
                </a:lnTo>
                <a:lnTo>
                  <a:pt x="1184046" y="741399"/>
                </a:lnTo>
                <a:lnTo>
                  <a:pt x="0" y="7413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1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4968240" y="6981412"/>
            <a:ext cx="3149600" cy="232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5"/>
              </a:lnSpc>
            </a:pPr>
            <a:r>
              <a:rPr lang="en-US" sz="1279">
                <a:solidFill>
                  <a:srgbClr val="FFFFFF"/>
                </a:solidFill>
                <a:latin typeface="Arial Bold"/>
              </a:rPr>
              <a:t>BİL 495/496 Bitirme Projesi 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-5080" y="6903720"/>
            <a:ext cx="9763760" cy="416560"/>
            <a:chOff x="0" y="0"/>
            <a:chExt cx="13018347" cy="555413"/>
          </a:xfrm>
        </p:grpSpPr>
        <p:sp>
          <p:nvSpPr>
            <p:cNvPr id="9" name="Freeform 9"/>
            <p:cNvSpPr/>
            <p:nvPr/>
          </p:nvSpPr>
          <p:spPr>
            <a:xfrm>
              <a:off x="6731" y="6731"/>
              <a:ext cx="13004800" cy="541909"/>
            </a:xfrm>
            <a:custGeom>
              <a:avLst/>
              <a:gdLst/>
              <a:ahLst/>
              <a:cxnLst/>
              <a:rect l="l" t="t" r="r" b="b"/>
              <a:pathLst>
                <a:path w="13004800" h="541909">
                  <a:moveTo>
                    <a:pt x="0" y="0"/>
                  </a:moveTo>
                  <a:lnTo>
                    <a:pt x="13004800" y="0"/>
                  </a:lnTo>
                  <a:lnTo>
                    <a:pt x="13004800" y="541909"/>
                  </a:lnTo>
                  <a:lnTo>
                    <a:pt x="0" y="541909"/>
                  </a:lnTo>
                  <a:close/>
                </a:path>
              </a:pathLst>
            </a:custGeom>
            <a:solidFill>
              <a:srgbClr val="3C8C9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0" y="0"/>
              <a:ext cx="13018263" cy="555371"/>
            </a:xfrm>
            <a:custGeom>
              <a:avLst/>
              <a:gdLst/>
              <a:ahLst/>
              <a:cxnLst/>
              <a:rect l="l" t="t" r="r" b="b"/>
              <a:pathLst>
                <a:path w="13018263" h="555371">
                  <a:moveTo>
                    <a:pt x="6731" y="0"/>
                  </a:moveTo>
                  <a:lnTo>
                    <a:pt x="13011531" y="0"/>
                  </a:lnTo>
                  <a:cubicBezTo>
                    <a:pt x="13015213" y="0"/>
                    <a:pt x="13018263" y="3048"/>
                    <a:pt x="13018263" y="6731"/>
                  </a:cubicBezTo>
                  <a:lnTo>
                    <a:pt x="13018263" y="548640"/>
                  </a:lnTo>
                  <a:cubicBezTo>
                    <a:pt x="13018263" y="552323"/>
                    <a:pt x="13015213" y="555371"/>
                    <a:pt x="13011531" y="555371"/>
                  </a:cubicBezTo>
                  <a:lnTo>
                    <a:pt x="6731" y="555371"/>
                  </a:lnTo>
                  <a:cubicBezTo>
                    <a:pt x="3048" y="555371"/>
                    <a:pt x="0" y="552323"/>
                    <a:pt x="0" y="548640"/>
                  </a:cubicBezTo>
                  <a:lnTo>
                    <a:pt x="0" y="6731"/>
                  </a:lnTo>
                  <a:cubicBezTo>
                    <a:pt x="0" y="3048"/>
                    <a:pt x="3048" y="0"/>
                    <a:pt x="6731" y="0"/>
                  </a:cubicBezTo>
                  <a:moveTo>
                    <a:pt x="6731" y="13589"/>
                  </a:moveTo>
                  <a:lnTo>
                    <a:pt x="6731" y="6731"/>
                  </a:lnTo>
                  <a:lnTo>
                    <a:pt x="13462" y="6731"/>
                  </a:lnTo>
                  <a:lnTo>
                    <a:pt x="13462" y="548640"/>
                  </a:lnTo>
                  <a:lnTo>
                    <a:pt x="6731" y="548640"/>
                  </a:lnTo>
                  <a:lnTo>
                    <a:pt x="6731" y="541909"/>
                  </a:lnTo>
                  <a:lnTo>
                    <a:pt x="13011531" y="541909"/>
                  </a:lnTo>
                  <a:lnTo>
                    <a:pt x="13011531" y="548640"/>
                  </a:lnTo>
                  <a:lnTo>
                    <a:pt x="13004800" y="548640"/>
                  </a:lnTo>
                  <a:lnTo>
                    <a:pt x="13004800" y="6731"/>
                  </a:lnTo>
                  <a:lnTo>
                    <a:pt x="13011531" y="6731"/>
                  </a:lnTo>
                  <a:lnTo>
                    <a:pt x="13011531" y="13462"/>
                  </a:lnTo>
                  <a:lnTo>
                    <a:pt x="6731" y="134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Freeform 11" descr="C:\Users\rehin99\Desktop\bilg-logo.png"/>
          <p:cNvSpPr/>
          <p:nvPr/>
        </p:nvSpPr>
        <p:spPr>
          <a:xfrm>
            <a:off x="87246" y="6258560"/>
            <a:ext cx="1050674" cy="1050674"/>
          </a:xfrm>
          <a:custGeom>
            <a:avLst/>
            <a:gdLst/>
            <a:ahLst/>
            <a:cxnLst/>
            <a:rect l="l" t="t" r="r" b="b"/>
            <a:pathLst>
              <a:path w="1050674" h="1050674">
                <a:moveTo>
                  <a:pt x="0" y="0"/>
                </a:moveTo>
                <a:lnTo>
                  <a:pt x="1050674" y="0"/>
                </a:lnTo>
                <a:lnTo>
                  <a:pt x="1050674" y="1050674"/>
                </a:lnTo>
                <a:lnTo>
                  <a:pt x="0" y="10506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1511988" y="888977"/>
            <a:ext cx="6729624" cy="5954832"/>
          </a:xfrm>
          <a:custGeom>
            <a:avLst/>
            <a:gdLst/>
            <a:ahLst/>
            <a:cxnLst/>
            <a:rect l="l" t="t" r="r" b="b"/>
            <a:pathLst>
              <a:path w="6729624" h="5954832">
                <a:moveTo>
                  <a:pt x="0" y="0"/>
                </a:moveTo>
                <a:lnTo>
                  <a:pt x="6729624" y="0"/>
                </a:lnTo>
                <a:lnTo>
                  <a:pt x="6729624" y="5954832"/>
                </a:lnTo>
                <a:lnTo>
                  <a:pt x="0" y="595483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700146" y="6967052"/>
            <a:ext cx="3579666" cy="221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97"/>
              </a:lnSpc>
            </a:pPr>
            <a:r>
              <a:rPr lang="en-US" sz="1284" spc="26">
                <a:solidFill>
                  <a:srgbClr val="FFFFFF"/>
                </a:solidFill>
                <a:latin typeface="IBM Plex Sans"/>
              </a:rPr>
              <a:t>GTU COMPUTER ENGINEERING DEPARTMENT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54000" y="3387"/>
            <a:ext cx="9164320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0"/>
              </a:lnSpc>
            </a:pPr>
            <a:r>
              <a:rPr lang="en-US" sz="4266">
                <a:solidFill>
                  <a:srgbClr val="FFFFFF"/>
                </a:solidFill>
                <a:latin typeface="Arial"/>
              </a:rPr>
              <a:t>Design Plan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180706" y="6965833"/>
            <a:ext cx="2841374" cy="205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97"/>
              </a:lnSpc>
            </a:pPr>
            <a:r>
              <a:rPr lang="en-US" sz="1284" spc="26">
                <a:solidFill>
                  <a:srgbClr val="FFFFFF"/>
                </a:solidFill>
                <a:latin typeface="IBM Plex Sans"/>
              </a:rPr>
              <a:t>CSE 496 GRADUATION PROJECT 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080" y="6105"/>
            <a:ext cx="9763760" cy="822960"/>
            <a:chOff x="0" y="0"/>
            <a:chExt cx="13018347" cy="1097280"/>
          </a:xfrm>
        </p:grpSpPr>
        <p:sp>
          <p:nvSpPr>
            <p:cNvPr id="3" name="Freeform 3"/>
            <p:cNvSpPr/>
            <p:nvPr/>
          </p:nvSpPr>
          <p:spPr>
            <a:xfrm>
              <a:off x="6731" y="6731"/>
              <a:ext cx="13004800" cy="1083818"/>
            </a:xfrm>
            <a:custGeom>
              <a:avLst/>
              <a:gdLst/>
              <a:ahLst/>
              <a:cxnLst/>
              <a:rect l="l" t="t" r="r" b="b"/>
              <a:pathLst>
                <a:path w="13004800" h="1083818">
                  <a:moveTo>
                    <a:pt x="0" y="0"/>
                  </a:moveTo>
                  <a:lnTo>
                    <a:pt x="13004800" y="0"/>
                  </a:lnTo>
                  <a:lnTo>
                    <a:pt x="13004800" y="1083818"/>
                  </a:lnTo>
                  <a:lnTo>
                    <a:pt x="0" y="1083818"/>
                  </a:lnTo>
                  <a:close/>
                </a:path>
              </a:pathLst>
            </a:custGeom>
            <a:gradFill rotWithShape="1">
              <a:gsLst>
                <a:gs pos="0">
                  <a:srgbClr val="72BFC5">
                    <a:alpha val="100000"/>
                  </a:srgbClr>
                </a:gs>
                <a:gs pos="100000">
                  <a:srgbClr val="4597A0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13018263" cy="1097280"/>
            </a:xfrm>
            <a:custGeom>
              <a:avLst/>
              <a:gdLst/>
              <a:ahLst/>
              <a:cxnLst/>
              <a:rect l="l" t="t" r="r" b="b"/>
              <a:pathLst>
                <a:path w="13018263" h="1097280">
                  <a:moveTo>
                    <a:pt x="6731" y="0"/>
                  </a:moveTo>
                  <a:lnTo>
                    <a:pt x="13011531" y="0"/>
                  </a:lnTo>
                  <a:cubicBezTo>
                    <a:pt x="13015213" y="0"/>
                    <a:pt x="13018263" y="3048"/>
                    <a:pt x="13018263" y="6731"/>
                  </a:cubicBezTo>
                  <a:lnTo>
                    <a:pt x="13018263" y="1090549"/>
                  </a:lnTo>
                  <a:cubicBezTo>
                    <a:pt x="13018263" y="1094232"/>
                    <a:pt x="13015213" y="1097280"/>
                    <a:pt x="13011531" y="1097280"/>
                  </a:cubicBezTo>
                  <a:lnTo>
                    <a:pt x="6731" y="1097280"/>
                  </a:lnTo>
                  <a:cubicBezTo>
                    <a:pt x="3048" y="1097280"/>
                    <a:pt x="0" y="1094232"/>
                    <a:pt x="0" y="1090549"/>
                  </a:cubicBezTo>
                  <a:lnTo>
                    <a:pt x="0" y="6731"/>
                  </a:lnTo>
                  <a:cubicBezTo>
                    <a:pt x="0" y="3048"/>
                    <a:pt x="3048" y="0"/>
                    <a:pt x="6731" y="0"/>
                  </a:cubicBezTo>
                  <a:moveTo>
                    <a:pt x="6731" y="13589"/>
                  </a:moveTo>
                  <a:lnTo>
                    <a:pt x="6731" y="6731"/>
                  </a:lnTo>
                  <a:lnTo>
                    <a:pt x="13462" y="6731"/>
                  </a:lnTo>
                  <a:lnTo>
                    <a:pt x="13462" y="1090549"/>
                  </a:lnTo>
                  <a:lnTo>
                    <a:pt x="6731" y="1090549"/>
                  </a:lnTo>
                  <a:lnTo>
                    <a:pt x="6731" y="1083818"/>
                  </a:lnTo>
                  <a:lnTo>
                    <a:pt x="13011531" y="1083818"/>
                  </a:lnTo>
                  <a:lnTo>
                    <a:pt x="13011531" y="1090549"/>
                  </a:lnTo>
                  <a:lnTo>
                    <a:pt x="13004800" y="1090549"/>
                  </a:lnTo>
                  <a:lnTo>
                    <a:pt x="13004800" y="6731"/>
                  </a:lnTo>
                  <a:lnTo>
                    <a:pt x="13011531" y="6731"/>
                  </a:lnTo>
                  <a:lnTo>
                    <a:pt x="13011531" y="13462"/>
                  </a:lnTo>
                  <a:lnTo>
                    <a:pt x="6731" y="134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635760" y="6989328"/>
            <a:ext cx="3149600" cy="232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5"/>
              </a:lnSpc>
            </a:pPr>
            <a:r>
              <a:rPr lang="en-US" sz="1279">
                <a:solidFill>
                  <a:srgbClr val="FFFFFF"/>
                </a:solidFill>
                <a:latin typeface="Arial Bold"/>
              </a:rPr>
              <a:t>GTÜ - Bilgisayar Mühendisliği Bölümü</a:t>
            </a:r>
          </a:p>
        </p:txBody>
      </p:sp>
      <p:sp>
        <p:nvSpPr>
          <p:cNvPr id="6" name="Freeform 6" descr="C:\Users\rehin99\Desktop\gtu-logo.png"/>
          <p:cNvSpPr/>
          <p:nvPr/>
        </p:nvSpPr>
        <p:spPr>
          <a:xfrm>
            <a:off x="8534400" y="46885"/>
            <a:ext cx="1184046" cy="741398"/>
          </a:xfrm>
          <a:custGeom>
            <a:avLst/>
            <a:gdLst/>
            <a:ahLst/>
            <a:cxnLst/>
            <a:rect l="l" t="t" r="r" b="b"/>
            <a:pathLst>
              <a:path w="1184046" h="741398">
                <a:moveTo>
                  <a:pt x="0" y="0"/>
                </a:moveTo>
                <a:lnTo>
                  <a:pt x="1184046" y="0"/>
                </a:lnTo>
                <a:lnTo>
                  <a:pt x="1184046" y="741399"/>
                </a:lnTo>
                <a:lnTo>
                  <a:pt x="0" y="7413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1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4968240" y="6981412"/>
            <a:ext cx="3149600" cy="232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5"/>
              </a:lnSpc>
            </a:pPr>
            <a:r>
              <a:rPr lang="en-US" sz="1279">
                <a:solidFill>
                  <a:srgbClr val="FFFFFF"/>
                </a:solidFill>
                <a:latin typeface="Arial Bold"/>
              </a:rPr>
              <a:t>BİL 495/496 Bitirme Projesi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53609" y="1179073"/>
            <a:ext cx="9164711" cy="3472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80"/>
              </a:lnSpc>
            </a:pPr>
            <a:r>
              <a:rPr lang="en-US" sz="2600" spc="13" dirty="0">
                <a:solidFill>
                  <a:srgbClr val="000000"/>
                </a:solidFill>
                <a:latin typeface="Arial"/>
              </a:rPr>
              <a:t>   What things has been done so far;</a:t>
            </a:r>
          </a:p>
          <a:p>
            <a:pPr marL="561341" lvl="1" indent="-280670" algn="just">
              <a:lnSpc>
                <a:spcPts val="3380"/>
              </a:lnSpc>
              <a:buAutoNum type="arabicPeriod"/>
            </a:pPr>
            <a:r>
              <a:rPr lang="tr-TR" sz="2600" spc="13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600" spc="13" dirty="0">
                <a:solidFill>
                  <a:srgbClr val="000000"/>
                </a:solidFill>
                <a:latin typeface="Arial"/>
              </a:rPr>
              <a:t>A </a:t>
            </a:r>
            <a:r>
              <a:rPr lang="en-US" sz="2600" spc="13" dirty="0">
                <a:solidFill>
                  <a:srgbClr val="000000"/>
                </a:solidFill>
                <a:latin typeface="Arial Bold"/>
              </a:rPr>
              <a:t>vocabulary dataset</a:t>
            </a:r>
            <a:r>
              <a:rPr lang="en-US" sz="2600" spc="13" dirty="0">
                <a:solidFill>
                  <a:srgbClr val="000000"/>
                </a:solidFill>
                <a:latin typeface="Arial"/>
              </a:rPr>
              <a:t> has been collected.</a:t>
            </a:r>
          </a:p>
          <a:p>
            <a:pPr marL="561341" lvl="1" indent="-280670" algn="just">
              <a:lnSpc>
                <a:spcPts val="3380"/>
              </a:lnSpc>
              <a:buAutoNum type="arabicPeriod"/>
            </a:pPr>
            <a:r>
              <a:rPr lang="tr-TR" sz="2600" spc="13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600" spc="13" dirty="0">
                <a:solidFill>
                  <a:srgbClr val="000000"/>
                </a:solidFill>
                <a:latin typeface="Arial"/>
              </a:rPr>
              <a:t>An extension capable of generating new words by </a:t>
            </a:r>
            <a:r>
              <a:rPr lang="en-US" sz="2600" spc="13" dirty="0">
                <a:solidFill>
                  <a:srgbClr val="000000"/>
                </a:solidFill>
                <a:latin typeface="Arial Bold"/>
              </a:rPr>
              <a:t>character substitution</a:t>
            </a:r>
            <a:r>
              <a:rPr lang="en-US" sz="2600" spc="13" dirty="0">
                <a:solidFill>
                  <a:srgbClr val="000000"/>
                </a:solidFill>
                <a:latin typeface="Arial"/>
              </a:rPr>
              <a:t> and eliminating by </a:t>
            </a:r>
            <a:r>
              <a:rPr lang="en-US" sz="2600" spc="13" dirty="0">
                <a:solidFill>
                  <a:srgbClr val="000000"/>
                </a:solidFill>
                <a:latin typeface="Arial Bold"/>
              </a:rPr>
              <a:t>dictionary lookup</a:t>
            </a:r>
            <a:r>
              <a:rPr lang="en-US" sz="2600" spc="13" dirty="0">
                <a:solidFill>
                  <a:srgbClr val="000000"/>
                </a:solidFill>
                <a:latin typeface="Arial"/>
              </a:rPr>
              <a:t> have been created.</a:t>
            </a:r>
          </a:p>
          <a:p>
            <a:pPr marL="561341" lvl="1" indent="-280670" algn="just">
              <a:lnSpc>
                <a:spcPts val="3380"/>
              </a:lnSpc>
              <a:buAutoNum type="arabicPeriod"/>
            </a:pPr>
            <a:r>
              <a:rPr lang="tr-TR" sz="2600" spc="13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600" spc="13" dirty="0">
                <a:solidFill>
                  <a:srgbClr val="000000"/>
                </a:solidFill>
                <a:latin typeface="Arial"/>
              </a:rPr>
              <a:t>A </a:t>
            </a:r>
            <a:r>
              <a:rPr lang="en-US" sz="2600" spc="13" dirty="0">
                <a:solidFill>
                  <a:srgbClr val="000000"/>
                </a:solidFill>
                <a:latin typeface="Arial Bold"/>
              </a:rPr>
              <a:t>large dataset of sentences </a:t>
            </a:r>
            <a:r>
              <a:rPr lang="en-US" sz="2600" spc="13" dirty="0">
                <a:solidFill>
                  <a:srgbClr val="000000"/>
                </a:solidFill>
                <a:latin typeface="Arial"/>
              </a:rPr>
              <a:t>is gathered and cleaned.</a:t>
            </a:r>
          </a:p>
          <a:p>
            <a:pPr marL="561341" lvl="1" indent="-280670" algn="just">
              <a:lnSpc>
                <a:spcPts val="3380"/>
              </a:lnSpc>
              <a:buAutoNum type="arabicPeriod"/>
            </a:pPr>
            <a:r>
              <a:rPr lang="tr-TR" sz="2600" spc="13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600" spc="13" dirty="0">
                <a:solidFill>
                  <a:srgbClr val="000000"/>
                </a:solidFill>
                <a:latin typeface="Arial"/>
              </a:rPr>
              <a:t>Several </a:t>
            </a:r>
            <a:r>
              <a:rPr lang="en-US" sz="2600" spc="13" dirty="0">
                <a:solidFill>
                  <a:srgbClr val="000000"/>
                </a:solidFill>
                <a:latin typeface="Arial Bold"/>
              </a:rPr>
              <a:t>deep learning models</a:t>
            </a:r>
            <a:r>
              <a:rPr lang="en-US" sz="2600" spc="13" dirty="0">
                <a:solidFill>
                  <a:srgbClr val="000000"/>
                </a:solidFill>
                <a:latin typeface="Arial"/>
              </a:rPr>
              <a:t> have been developed and tested, but they have failed.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-5080" y="6903720"/>
            <a:ext cx="9763760" cy="416560"/>
            <a:chOff x="0" y="0"/>
            <a:chExt cx="13018347" cy="555413"/>
          </a:xfrm>
        </p:grpSpPr>
        <p:sp>
          <p:nvSpPr>
            <p:cNvPr id="10" name="Freeform 10"/>
            <p:cNvSpPr/>
            <p:nvPr/>
          </p:nvSpPr>
          <p:spPr>
            <a:xfrm>
              <a:off x="6731" y="6731"/>
              <a:ext cx="13004800" cy="541909"/>
            </a:xfrm>
            <a:custGeom>
              <a:avLst/>
              <a:gdLst/>
              <a:ahLst/>
              <a:cxnLst/>
              <a:rect l="l" t="t" r="r" b="b"/>
              <a:pathLst>
                <a:path w="13004800" h="541909">
                  <a:moveTo>
                    <a:pt x="0" y="0"/>
                  </a:moveTo>
                  <a:lnTo>
                    <a:pt x="13004800" y="0"/>
                  </a:lnTo>
                  <a:lnTo>
                    <a:pt x="13004800" y="541909"/>
                  </a:lnTo>
                  <a:lnTo>
                    <a:pt x="0" y="541909"/>
                  </a:lnTo>
                  <a:close/>
                </a:path>
              </a:pathLst>
            </a:custGeom>
            <a:solidFill>
              <a:srgbClr val="3C8C9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0" y="0"/>
              <a:ext cx="13018263" cy="555371"/>
            </a:xfrm>
            <a:custGeom>
              <a:avLst/>
              <a:gdLst/>
              <a:ahLst/>
              <a:cxnLst/>
              <a:rect l="l" t="t" r="r" b="b"/>
              <a:pathLst>
                <a:path w="13018263" h="555371">
                  <a:moveTo>
                    <a:pt x="6731" y="0"/>
                  </a:moveTo>
                  <a:lnTo>
                    <a:pt x="13011531" y="0"/>
                  </a:lnTo>
                  <a:cubicBezTo>
                    <a:pt x="13015213" y="0"/>
                    <a:pt x="13018263" y="3048"/>
                    <a:pt x="13018263" y="6731"/>
                  </a:cubicBezTo>
                  <a:lnTo>
                    <a:pt x="13018263" y="548640"/>
                  </a:lnTo>
                  <a:cubicBezTo>
                    <a:pt x="13018263" y="552323"/>
                    <a:pt x="13015213" y="555371"/>
                    <a:pt x="13011531" y="555371"/>
                  </a:cubicBezTo>
                  <a:lnTo>
                    <a:pt x="6731" y="555371"/>
                  </a:lnTo>
                  <a:cubicBezTo>
                    <a:pt x="3048" y="555371"/>
                    <a:pt x="0" y="552323"/>
                    <a:pt x="0" y="548640"/>
                  </a:cubicBezTo>
                  <a:lnTo>
                    <a:pt x="0" y="6731"/>
                  </a:lnTo>
                  <a:cubicBezTo>
                    <a:pt x="0" y="3048"/>
                    <a:pt x="3048" y="0"/>
                    <a:pt x="6731" y="0"/>
                  </a:cubicBezTo>
                  <a:moveTo>
                    <a:pt x="6731" y="13589"/>
                  </a:moveTo>
                  <a:lnTo>
                    <a:pt x="6731" y="6731"/>
                  </a:lnTo>
                  <a:lnTo>
                    <a:pt x="13462" y="6731"/>
                  </a:lnTo>
                  <a:lnTo>
                    <a:pt x="13462" y="548640"/>
                  </a:lnTo>
                  <a:lnTo>
                    <a:pt x="6731" y="548640"/>
                  </a:lnTo>
                  <a:lnTo>
                    <a:pt x="6731" y="541909"/>
                  </a:lnTo>
                  <a:lnTo>
                    <a:pt x="13011531" y="541909"/>
                  </a:lnTo>
                  <a:lnTo>
                    <a:pt x="13011531" y="548640"/>
                  </a:lnTo>
                  <a:lnTo>
                    <a:pt x="13004800" y="548640"/>
                  </a:lnTo>
                  <a:lnTo>
                    <a:pt x="13004800" y="6731"/>
                  </a:lnTo>
                  <a:lnTo>
                    <a:pt x="13011531" y="6731"/>
                  </a:lnTo>
                  <a:lnTo>
                    <a:pt x="13011531" y="13462"/>
                  </a:lnTo>
                  <a:lnTo>
                    <a:pt x="6731" y="134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Freeform 12" descr="C:\Users\rehin99\Desktop\bilg-logo.png"/>
          <p:cNvSpPr/>
          <p:nvPr/>
        </p:nvSpPr>
        <p:spPr>
          <a:xfrm>
            <a:off x="87246" y="6258560"/>
            <a:ext cx="1050674" cy="1050674"/>
          </a:xfrm>
          <a:custGeom>
            <a:avLst/>
            <a:gdLst/>
            <a:ahLst/>
            <a:cxnLst/>
            <a:rect l="l" t="t" r="r" b="b"/>
            <a:pathLst>
              <a:path w="1050674" h="1050674">
                <a:moveTo>
                  <a:pt x="0" y="0"/>
                </a:moveTo>
                <a:lnTo>
                  <a:pt x="1050674" y="0"/>
                </a:lnTo>
                <a:lnTo>
                  <a:pt x="1050674" y="1050674"/>
                </a:lnTo>
                <a:lnTo>
                  <a:pt x="0" y="10506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1030307" y="4769595"/>
            <a:ext cx="7692986" cy="1488965"/>
          </a:xfrm>
          <a:custGeom>
            <a:avLst/>
            <a:gdLst/>
            <a:ahLst/>
            <a:cxnLst/>
            <a:rect l="l" t="t" r="r" b="b"/>
            <a:pathLst>
              <a:path w="7692986" h="1488965">
                <a:moveTo>
                  <a:pt x="0" y="0"/>
                </a:moveTo>
                <a:lnTo>
                  <a:pt x="7692986" y="0"/>
                </a:lnTo>
                <a:lnTo>
                  <a:pt x="7692986" y="1488965"/>
                </a:lnTo>
                <a:lnTo>
                  <a:pt x="0" y="148896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w="38100" cap="sq">
            <a:solidFill>
              <a:srgbClr val="87929D"/>
            </a:solidFill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254000" y="3387"/>
            <a:ext cx="9164320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0"/>
              </a:lnSpc>
            </a:pPr>
            <a:r>
              <a:rPr lang="en-US" sz="4266">
                <a:solidFill>
                  <a:srgbClr val="FFFFFF"/>
                </a:solidFill>
                <a:latin typeface="Arial"/>
              </a:rPr>
              <a:t>Completed Tasks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700146" y="6967052"/>
            <a:ext cx="3579666" cy="221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97"/>
              </a:lnSpc>
            </a:pPr>
            <a:r>
              <a:rPr lang="en-US" sz="1284" spc="26">
                <a:solidFill>
                  <a:srgbClr val="FFFFFF"/>
                </a:solidFill>
                <a:latin typeface="IBM Plex Sans"/>
              </a:rPr>
              <a:t>GTU COMPUTER ENGINEERING DEPARTMENT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180706" y="6965833"/>
            <a:ext cx="2841374" cy="205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97"/>
              </a:lnSpc>
            </a:pPr>
            <a:r>
              <a:rPr lang="en-US" sz="1284" spc="26">
                <a:solidFill>
                  <a:srgbClr val="FFFFFF"/>
                </a:solidFill>
                <a:latin typeface="IBM Plex Sans"/>
              </a:rPr>
              <a:t>CSE 496 GRADUATION PROJECT 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080" y="6105"/>
            <a:ext cx="9763760" cy="822960"/>
            <a:chOff x="0" y="0"/>
            <a:chExt cx="13018347" cy="1097280"/>
          </a:xfrm>
        </p:grpSpPr>
        <p:sp>
          <p:nvSpPr>
            <p:cNvPr id="3" name="Freeform 3"/>
            <p:cNvSpPr/>
            <p:nvPr/>
          </p:nvSpPr>
          <p:spPr>
            <a:xfrm>
              <a:off x="6731" y="6731"/>
              <a:ext cx="13004800" cy="1083818"/>
            </a:xfrm>
            <a:custGeom>
              <a:avLst/>
              <a:gdLst/>
              <a:ahLst/>
              <a:cxnLst/>
              <a:rect l="l" t="t" r="r" b="b"/>
              <a:pathLst>
                <a:path w="13004800" h="1083818">
                  <a:moveTo>
                    <a:pt x="0" y="0"/>
                  </a:moveTo>
                  <a:lnTo>
                    <a:pt x="13004800" y="0"/>
                  </a:lnTo>
                  <a:lnTo>
                    <a:pt x="13004800" y="1083818"/>
                  </a:lnTo>
                  <a:lnTo>
                    <a:pt x="0" y="1083818"/>
                  </a:lnTo>
                  <a:close/>
                </a:path>
              </a:pathLst>
            </a:custGeom>
            <a:gradFill rotWithShape="1">
              <a:gsLst>
                <a:gs pos="0">
                  <a:srgbClr val="72BFC5">
                    <a:alpha val="100000"/>
                  </a:srgbClr>
                </a:gs>
                <a:gs pos="100000">
                  <a:srgbClr val="4597A0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13018263" cy="1097280"/>
            </a:xfrm>
            <a:custGeom>
              <a:avLst/>
              <a:gdLst/>
              <a:ahLst/>
              <a:cxnLst/>
              <a:rect l="l" t="t" r="r" b="b"/>
              <a:pathLst>
                <a:path w="13018263" h="1097280">
                  <a:moveTo>
                    <a:pt x="6731" y="0"/>
                  </a:moveTo>
                  <a:lnTo>
                    <a:pt x="13011531" y="0"/>
                  </a:lnTo>
                  <a:cubicBezTo>
                    <a:pt x="13015213" y="0"/>
                    <a:pt x="13018263" y="3048"/>
                    <a:pt x="13018263" y="6731"/>
                  </a:cubicBezTo>
                  <a:lnTo>
                    <a:pt x="13018263" y="1090549"/>
                  </a:lnTo>
                  <a:cubicBezTo>
                    <a:pt x="13018263" y="1094232"/>
                    <a:pt x="13015213" y="1097280"/>
                    <a:pt x="13011531" y="1097280"/>
                  </a:cubicBezTo>
                  <a:lnTo>
                    <a:pt x="6731" y="1097280"/>
                  </a:lnTo>
                  <a:cubicBezTo>
                    <a:pt x="3048" y="1097280"/>
                    <a:pt x="0" y="1094232"/>
                    <a:pt x="0" y="1090549"/>
                  </a:cubicBezTo>
                  <a:lnTo>
                    <a:pt x="0" y="6731"/>
                  </a:lnTo>
                  <a:cubicBezTo>
                    <a:pt x="0" y="3048"/>
                    <a:pt x="3048" y="0"/>
                    <a:pt x="6731" y="0"/>
                  </a:cubicBezTo>
                  <a:moveTo>
                    <a:pt x="6731" y="13589"/>
                  </a:moveTo>
                  <a:lnTo>
                    <a:pt x="6731" y="6731"/>
                  </a:lnTo>
                  <a:lnTo>
                    <a:pt x="13462" y="6731"/>
                  </a:lnTo>
                  <a:lnTo>
                    <a:pt x="13462" y="1090549"/>
                  </a:lnTo>
                  <a:lnTo>
                    <a:pt x="6731" y="1090549"/>
                  </a:lnTo>
                  <a:lnTo>
                    <a:pt x="6731" y="1083818"/>
                  </a:lnTo>
                  <a:lnTo>
                    <a:pt x="13011531" y="1083818"/>
                  </a:lnTo>
                  <a:lnTo>
                    <a:pt x="13011531" y="1090549"/>
                  </a:lnTo>
                  <a:lnTo>
                    <a:pt x="13004800" y="1090549"/>
                  </a:lnTo>
                  <a:lnTo>
                    <a:pt x="13004800" y="6731"/>
                  </a:lnTo>
                  <a:lnTo>
                    <a:pt x="13011531" y="6731"/>
                  </a:lnTo>
                  <a:lnTo>
                    <a:pt x="13011531" y="13462"/>
                  </a:lnTo>
                  <a:lnTo>
                    <a:pt x="6731" y="134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635760" y="6989328"/>
            <a:ext cx="3149600" cy="232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5"/>
              </a:lnSpc>
            </a:pPr>
            <a:r>
              <a:rPr lang="en-US" sz="1279">
                <a:solidFill>
                  <a:srgbClr val="FFFFFF"/>
                </a:solidFill>
                <a:latin typeface="Arial Bold"/>
              </a:rPr>
              <a:t>GTÜ - Bilgisayar Mühendisliği Bölümü</a:t>
            </a:r>
          </a:p>
        </p:txBody>
      </p:sp>
      <p:sp>
        <p:nvSpPr>
          <p:cNvPr id="6" name="Freeform 6" descr="C:\Users\rehin99\Desktop\gtu-logo.png"/>
          <p:cNvSpPr/>
          <p:nvPr/>
        </p:nvSpPr>
        <p:spPr>
          <a:xfrm>
            <a:off x="8534400" y="46885"/>
            <a:ext cx="1184046" cy="741398"/>
          </a:xfrm>
          <a:custGeom>
            <a:avLst/>
            <a:gdLst/>
            <a:ahLst/>
            <a:cxnLst/>
            <a:rect l="l" t="t" r="r" b="b"/>
            <a:pathLst>
              <a:path w="1184046" h="741398">
                <a:moveTo>
                  <a:pt x="0" y="0"/>
                </a:moveTo>
                <a:lnTo>
                  <a:pt x="1184046" y="0"/>
                </a:lnTo>
                <a:lnTo>
                  <a:pt x="1184046" y="741399"/>
                </a:lnTo>
                <a:lnTo>
                  <a:pt x="0" y="7413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1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4968240" y="6981412"/>
            <a:ext cx="3149600" cy="232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5"/>
              </a:lnSpc>
            </a:pPr>
            <a:r>
              <a:rPr lang="en-US" sz="1279">
                <a:solidFill>
                  <a:srgbClr val="FFFFFF"/>
                </a:solidFill>
                <a:latin typeface="Arial Bold"/>
              </a:rPr>
              <a:t>BİL 495/496 Bitirme Projesi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54000" y="3387"/>
            <a:ext cx="9164320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0"/>
              </a:lnSpc>
            </a:pPr>
            <a:r>
              <a:rPr lang="en-US" sz="4266">
                <a:solidFill>
                  <a:srgbClr val="FFFFFF"/>
                </a:solidFill>
                <a:latin typeface="Arial"/>
              </a:rPr>
              <a:t>Challanges and Reconsiderations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53609" y="1179073"/>
            <a:ext cx="9164711" cy="4758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5021" lvl="1" indent="-514350" algn="just">
              <a:lnSpc>
                <a:spcPts val="3380"/>
              </a:lnSpc>
              <a:buFont typeface="+mj-lt"/>
              <a:buAutoNum type="arabicPeriod"/>
            </a:pPr>
            <a:r>
              <a:rPr lang="tr-TR" sz="2600" spc="13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spc="13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binary classification method </a:t>
            </a:r>
            <a:r>
              <a:rPr lang="en-US" sz="2600" spc="13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aimed at selecting the most appropriate sentence for use in the project was ultimately not employed due to the absence of negative sentences.</a:t>
            </a:r>
          </a:p>
          <a:p>
            <a:pPr marL="795021" lvl="1" indent="-514350" algn="just">
              <a:lnSpc>
                <a:spcPts val="3380"/>
              </a:lnSpc>
              <a:buFont typeface="+mj-lt"/>
              <a:buAutoNum type="arabicPeriod"/>
            </a:pPr>
            <a:r>
              <a:rPr lang="tr-TR" sz="2600" spc="13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spc="13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Integrating a deep learning model </a:t>
            </a:r>
            <a:r>
              <a:rPr lang="en-US" sz="2600" spc="13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into a browser extension poses a significant challenge.</a:t>
            </a:r>
          </a:p>
          <a:p>
            <a:pPr marL="795021" lvl="1" indent="-514350" algn="just">
              <a:lnSpc>
                <a:spcPts val="3380"/>
              </a:lnSpc>
              <a:buFont typeface="+mj-lt"/>
              <a:buAutoNum type="arabicPeriod"/>
            </a:pPr>
            <a:r>
              <a:rPr lang="tr-TR" sz="2600" spc="13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spc="13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600" b="1" spc="13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r>
              <a:rPr lang="en-US" sz="2600" spc="13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process is </a:t>
            </a:r>
            <a:r>
              <a:rPr lang="en-US" sz="2600" b="1" spc="13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time-consuming</a:t>
            </a:r>
            <a:r>
              <a:rPr lang="en-US" sz="2600" spc="13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due to the extensive size of the dataset.</a:t>
            </a:r>
          </a:p>
          <a:p>
            <a:pPr marL="795021" lvl="1" indent="-514350" algn="just">
              <a:lnSpc>
                <a:spcPts val="3380"/>
              </a:lnSpc>
              <a:buFont typeface="+mj-lt"/>
              <a:buAutoNum type="arabicPeriod"/>
            </a:pPr>
            <a:r>
              <a:rPr lang="tr-TR" sz="2600" spc="13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spc="13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tr-TR" sz="2600" spc="13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spc="13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of </a:t>
            </a:r>
            <a:r>
              <a:rPr lang="en-US" sz="2600" b="1" spc="13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generating new words</a:t>
            </a:r>
            <a:r>
              <a:rPr lang="en-US" sz="2600" spc="13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through character substitution becomes increasingly </a:t>
            </a:r>
            <a:r>
              <a:rPr lang="en-US" sz="2600" b="1" spc="13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time-consuming</a:t>
            </a:r>
            <a:r>
              <a:rPr lang="en-US" sz="2600" spc="13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the length of the word increases.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-5080" y="6903720"/>
            <a:ext cx="9763760" cy="416560"/>
            <a:chOff x="0" y="0"/>
            <a:chExt cx="13018347" cy="555413"/>
          </a:xfrm>
        </p:grpSpPr>
        <p:sp>
          <p:nvSpPr>
            <p:cNvPr id="11" name="Freeform 11"/>
            <p:cNvSpPr/>
            <p:nvPr/>
          </p:nvSpPr>
          <p:spPr>
            <a:xfrm>
              <a:off x="6731" y="6731"/>
              <a:ext cx="13004800" cy="541909"/>
            </a:xfrm>
            <a:custGeom>
              <a:avLst/>
              <a:gdLst/>
              <a:ahLst/>
              <a:cxnLst/>
              <a:rect l="l" t="t" r="r" b="b"/>
              <a:pathLst>
                <a:path w="13004800" h="541909">
                  <a:moveTo>
                    <a:pt x="0" y="0"/>
                  </a:moveTo>
                  <a:lnTo>
                    <a:pt x="13004800" y="0"/>
                  </a:lnTo>
                  <a:lnTo>
                    <a:pt x="13004800" y="541909"/>
                  </a:lnTo>
                  <a:lnTo>
                    <a:pt x="0" y="541909"/>
                  </a:lnTo>
                  <a:close/>
                </a:path>
              </a:pathLst>
            </a:custGeom>
            <a:solidFill>
              <a:srgbClr val="3C8C9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0" y="0"/>
              <a:ext cx="13018263" cy="555371"/>
            </a:xfrm>
            <a:custGeom>
              <a:avLst/>
              <a:gdLst/>
              <a:ahLst/>
              <a:cxnLst/>
              <a:rect l="l" t="t" r="r" b="b"/>
              <a:pathLst>
                <a:path w="13018263" h="555371">
                  <a:moveTo>
                    <a:pt x="6731" y="0"/>
                  </a:moveTo>
                  <a:lnTo>
                    <a:pt x="13011531" y="0"/>
                  </a:lnTo>
                  <a:cubicBezTo>
                    <a:pt x="13015213" y="0"/>
                    <a:pt x="13018263" y="3048"/>
                    <a:pt x="13018263" y="6731"/>
                  </a:cubicBezTo>
                  <a:lnTo>
                    <a:pt x="13018263" y="548640"/>
                  </a:lnTo>
                  <a:cubicBezTo>
                    <a:pt x="13018263" y="552323"/>
                    <a:pt x="13015213" y="555371"/>
                    <a:pt x="13011531" y="555371"/>
                  </a:cubicBezTo>
                  <a:lnTo>
                    <a:pt x="6731" y="555371"/>
                  </a:lnTo>
                  <a:cubicBezTo>
                    <a:pt x="3048" y="555371"/>
                    <a:pt x="0" y="552323"/>
                    <a:pt x="0" y="548640"/>
                  </a:cubicBezTo>
                  <a:lnTo>
                    <a:pt x="0" y="6731"/>
                  </a:lnTo>
                  <a:cubicBezTo>
                    <a:pt x="0" y="3048"/>
                    <a:pt x="3048" y="0"/>
                    <a:pt x="6731" y="0"/>
                  </a:cubicBezTo>
                  <a:moveTo>
                    <a:pt x="6731" y="13589"/>
                  </a:moveTo>
                  <a:lnTo>
                    <a:pt x="6731" y="6731"/>
                  </a:lnTo>
                  <a:lnTo>
                    <a:pt x="13462" y="6731"/>
                  </a:lnTo>
                  <a:lnTo>
                    <a:pt x="13462" y="548640"/>
                  </a:lnTo>
                  <a:lnTo>
                    <a:pt x="6731" y="548640"/>
                  </a:lnTo>
                  <a:lnTo>
                    <a:pt x="6731" y="541909"/>
                  </a:lnTo>
                  <a:lnTo>
                    <a:pt x="13011531" y="541909"/>
                  </a:lnTo>
                  <a:lnTo>
                    <a:pt x="13011531" y="548640"/>
                  </a:lnTo>
                  <a:lnTo>
                    <a:pt x="13004800" y="548640"/>
                  </a:lnTo>
                  <a:lnTo>
                    <a:pt x="13004800" y="6731"/>
                  </a:lnTo>
                  <a:lnTo>
                    <a:pt x="13011531" y="6731"/>
                  </a:lnTo>
                  <a:lnTo>
                    <a:pt x="13011531" y="13462"/>
                  </a:lnTo>
                  <a:lnTo>
                    <a:pt x="6731" y="134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Freeform 13" descr="C:\Users\rehin99\Desktop\bilg-logo.png"/>
          <p:cNvSpPr/>
          <p:nvPr/>
        </p:nvSpPr>
        <p:spPr>
          <a:xfrm>
            <a:off x="87246" y="6258560"/>
            <a:ext cx="1050674" cy="1050674"/>
          </a:xfrm>
          <a:custGeom>
            <a:avLst/>
            <a:gdLst/>
            <a:ahLst/>
            <a:cxnLst/>
            <a:rect l="l" t="t" r="r" b="b"/>
            <a:pathLst>
              <a:path w="1050674" h="1050674">
                <a:moveTo>
                  <a:pt x="0" y="0"/>
                </a:moveTo>
                <a:lnTo>
                  <a:pt x="1050674" y="0"/>
                </a:lnTo>
                <a:lnTo>
                  <a:pt x="1050674" y="1050674"/>
                </a:lnTo>
                <a:lnTo>
                  <a:pt x="0" y="10506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1700146" y="6967052"/>
            <a:ext cx="3579666" cy="221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97"/>
              </a:lnSpc>
            </a:pPr>
            <a:r>
              <a:rPr lang="en-US" sz="1284" spc="26">
                <a:solidFill>
                  <a:srgbClr val="FFFFFF"/>
                </a:solidFill>
                <a:latin typeface="IBM Plex Sans"/>
              </a:rPr>
              <a:t>GTU COMPUTER ENGINEERING DEPARTMENT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180706" y="6965833"/>
            <a:ext cx="2841374" cy="205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97"/>
              </a:lnSpc>
            </a:pPr>
            <a:r>
              <a:rPr lang="en-US" sz="1284" spc="26">
                <a:solidFill>
                  <a:srgbClr val="FFFFFF"/>
                </a:solidFill>
                <a:latin typeface="IBM Plex Sans"/>
              </a:rPr>
              <a:t>CSE 496 GRADUATION PROJECT 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080" y="6105"/>
            <a:ext cx="9763760" cy="822960"/>
            <a:chOff x="0" y="0"/>
            <a:chExt cx="13018347" cy="1097280"/>
          </a:xfrm>
        </p:grpSpPr>
        <p:sp>
          <p:nvSpPr>
            <p:cNvPr id="3" name="Freeform 3"/>
            <p:cNvSpPr/>
            <p:nvPr/>
          </p:nvSpPr>
          <p:spPr>
            <a:xfrm>
              <a:off x="6731" y="6731"/>
              <a:ext cx="13004800" cy="1083818"/>
            </a:xfrm>
            <a:custGeom>
              <a:avLst/>
              <a:gdLst/>
              <a:ahLst/>
              <a:cxnLst/>
              <a:rect l="l" t="t" r="r" b="b"/>
              <a:pathLst>
                <a:path w="13004800" h="1083818">
                  <a:moveTo>
                    <a:pt x="0" y="0"/>
                  </a:moveTo>
                  <a:lnTo>
                    <a:pt x="13004800" y="0"/>
                  </a:lnTo>
                  <a:lnTo>
                    <a:pt x="13004800" y="1083818"/>
                  </a:lnTo>
                  <a:lnTo>
                    <a:pt x="0" y="1083818"/>
                  </a:lnTo>
                  <a:close/>
                </a:path>
              </a:pathLst>
            </a:custGeom>
            <a:gradFill rotWithShape="1">
              <a:gsLst>
                <a:gs pos="0">
                  <a:srgbClr val="72BFC5">
                    <a:alpha val="100000"/>
                  </a:srgbClr>
                </a:gs>
                <a:gs pos="100000">
                  <a:srgbClr val="4597A0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13018263" cy="1097280"/>
            </a:xfrm>
            <a:custGeom>
              <a:avLst/>
              <a:gdLst/>
              <a:ahLst/>
              <a:cxnLst/>
              <a:rect l="l" t="t" r="r" b="b"/>
              <a:pathLst>
                <a:path w="13018263" h="1097280">
                  <a:moveTo>
                    <a:pt x="6731" y="0"/>
                  </a:moveTo>
                  <a:lnTo>
                    <a:pt x="13011531" y="0"/>
                  </a:lnTo>
                  <a:cubicBezTo>
                    <a:pt x="13015213" y="0"/>
                    <a:pt x="13018263" y="3048"/>
                    <a:pt x="13018263" y="6731"/>
                  </a:cubicBezTo>
                  <a:lnTo>
                    <a:pt x="13018263" y="1090549"/>
                  </a:lnTo>
                  <a:cubicBezTo>
                    <a:pt x="13018263" y="1094232"/>
                    <a:pt x="13015213" y="1097280"/>
                    <a:pt x="13011531" y="1097280"/>
                  </a:cubicBezTo>
                  <a:lnTo>
                    <a:pt x="6731" y="1097280"/>
                  </a:lnTo>
                  <a:cubicBezTo>
                    <a:pt x="3048" y="1097280"/>
                    <a:pt x="0" y="1094232"/>
                    <a:pt x="0" y="1090549"/>
                  </a:cubicBezTo>
                  <a:lnTo>
                    <a:pt x="0" y="6731"/>
                  </a:lnTo>
                  <a:cubicBezTo>
                    <a:pt x="0" y="3048"/>
                    <a:pt x="3048" y="0"/>
                    <a:pt x="6731" y="0"/>
                  </a:cubicBezTo>
                  <a:moveTo>
                    <a:pt x="6731" y="13589"/>
                  </a:moveTo>
                  <a:lnTo>
                    <a:pt x="6731" y="6731"/>
                  </a:lnTo>
                  <a:lnTo>
                    <a:pt x="13462" y="6731"/>
                  </a:lnTo>
                  <a:lnTo>
                    <a:pt x="13462" y="1090549"/>
                  </a:lnTo>
                  <a:lnTo>
                    <a:pt x="6731" y="1090549"/>
                  </a:lnTo>
                  <a:lnTo>
                    <a:pt x="6731" y="1083818"/>
                  </a:lnTo>
                  <a:lnTo>
                    <a:pt x="13011531" y="1083818"/>
                  </a:lnTo>
                  <a:lnTo>
                    <a:pt x="13011531" y="1090549"/>
                  </a:lnTo>
                  <a:lnTo>
                    <a:pt x="13004800" y="1090549"/>
                  </a:lnTo>
                  <a:lnTo>
                    <a:pt x="13004800" y="6731"/>
                  </a:lnTo>
                  <a:lnTo>
                    <a:pt x="13011531" y="6731"/>
                  </a:lnTo>
                  <a:lnTo>
                    <a:pt x="13011531" y="13462"/>
                  </a:lnTo>
                  <a:lnTo>
                    <a:pt x="6731" y="134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635760" y="6989328"/>
            <a:ext cx="3149600" cy="232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5"/>
              </a:lnSpc>
            </a:pPr>
            <a:r>
              <a:rPr lang="en-US" sz="1279">
                <a:solidFill>
                  <a:srgbClr val="FFFFFF"/>
                </a:solidFill>
                <a:latin typeface="Arial Bold"/>
              </a:rPr>
              <a:t>GTÜ - Bilgisayar Mühendisliği Bölümü</a:t>
            </a:r>
          </a:p>
        </p:txBody>
      </p:sp>
      <p:sp>
        <p:nvSpPr>
          <p:cNvPr id="6" name="Freeform 6" descr="C:\Users\rehin99\Desktop\gtu-logo.png"/>
          <p:cNvSpPr/>
          <p:nvPr/>
        </p:nvSpPr>
        <p:spPr>
          <a:xfrm>
            <a:off x="8534400" y="46885"/>
            <a:ext cx="1184046" cy="741398"/>
          </a:xfrm>
          <a:custGeom>
            <a:avLst/>
            <a:gdLst/>
            <a:ahLst/>
            <a:cxnLst/>
            <a:rect l="l" t="t" r="r" b="b"/>
            <a:pathLst>
              <a:path w="1184046" h="741398">
                <a:moveTo>
                  <a:pt x="0" y="0"/>
                </a:moveTo>
                <a:lnTo>
                  <a:pt x="1184046" y="0"/>
                </a:lnTo>
                <a:lnTo>
                  <a:pt x="1184046" y="741399"/>
                </a:lnTo>
                <a:lnTo>
                  <a:pt x="0" y="7413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1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4968240" y="6981412"/>
            <a:ext cx="3149600" cy="232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5"/>
              </a:lnSpc>
            </a:pPr>
            <a:r>
              <a:rPr lang="en-US" sz="1279">
                <a:solidFill>
                  <a:srgbClr val="FFFFFF"/>
                </a:solidFill>
                <a:latin typeface="Arial Bold"/>
              </a:rPr>
              <a:t>BİL 495/496 Bitirme Projesi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54000" y="3387"/>
            <a:ext cx="9164320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0"/>
              </a:lnSpc>
            </a:pPr>
            <a:r>
              <a:rPr lang="en-US" sz="4266" dirty="0">
                <a:solidFill>
                  <a:srgbClr val="FFFFFF"/>
                </a:solidFill>
                <a:latin typeface="Arial"/>
              </a:rPr>
              <a:t>Future Plans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53609" y="1179073"/>
            <a:ext cx="9164711" cy="3900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80"/>
              </a:lnSpc>
            </a:pPr>
            <a:r>
              <a:rPr lang="en-US" sz="2600" spc="13" dirty="0">
                <a:solidFill>
                  <a:srgbClr val="000000"/>
                </a:solidFill>
                <a:latin typeface="Arial"/>
              </a:rPr>
              <a:t>   What things are planned to do;</a:t>
            </a:r>
          </a:p>
          <a:p>
            <a:pPr marL="561341" lvl="1" indent="-280670" algn="just">
              <a:lnSpc>
                <a:spcPts val="3380"/>
              </a:lnSpc>
              <a:buAutoNum type="arabicPeriod"/>
            </a:pPr>
            <a:r>
              <a:rPr lang="tr-TR" sz="2600" spc="13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600" spc="13" dirty="0">
                <a:solidFill>
                  <a:srgbClr val="000000"/>
                </a:solidFill>
                <a:latin typeface="Arial"/>
              </a:rPr>
              <a:t>Utilize</a:t>
            </a:r>
            <a:r>
              <a:rPr lang="en-US" sz="2600" spc="13" dirty="0">
                <a:solidFill>
                  <a:srgbClr val="000000"/>
                </a:solidFill>
                <a:latin typeface="Arial Bold"/>
              </a:rPr>
              <a:t> one-class classification</a:t>
            </a:r>
            <a:r>
              <a:rPr lang="en-US" sz="2600" spc="13" dirty="0">
                <a:solidFill>
                  <a:srgbClr val="000000"/>
                </a:solidFill>
                <a:latin typeface="Arial"/>
              </a:rPr>
              <a:t> in the deep learning model.</a:t>
            </a:r>
          </a:p>
          <a:p>
            <a:pPr marL="561341" lvl="1" indent="-280670" algn="just">
              <a:lnSpc>
                <a:spcPts val="3380"/>
              </a:lnSpc>
              <a:buAutoNum type="arabicPeriod"/>
            </a:pPr>
            <a:r>
              <a:rPr lang="tr-TR" sz="2600" spc="13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spc="13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  <a:r>
              <a:rPr lang="en-US" sz="2600" spc="13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b="1" spc="13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en-US" sz="2600" spc="13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2600" b="1" spc="13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integrate</a:t>
            </a:r>
            <a:r>
              <a:rPr lang="en-US" sz="2600" spc="13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deep learning model.</a:t>
            </a:r>
          </a:p>
          <a:p>
            <a:pPr marL="561341" lvl="1" indent="-280670" algn="just">
              <a:lnSpc>
                <a:spcPts val="3380"/>
              </a:lnSpc>
              <a:buAutoNum type="arabicPeriod"/>
            </a:pPr>
            <a:r>
              <a:rPr lang="tr-TR" sz="2600" spc="13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600" spc="13" dirty="0">
                <a:solidFill>
                  <a:srgbClr val="000000"/>
                </a:solidFill>
                <a:latin typeface="Arial"/>
              </a:rPr>
              <a:t>Implement a mechanism to </a:t>
            </a:r>
            <a:r>
              <a:rPr lang="en-US" sz="2600" spc="13" dirty="0">
                <a:solidFill>
                  <a:srgbClr val="000000"/>
                </a:solidFill>
                <a:latin typeface="Arial Bold"/>
              </a:rPr>
              <a:t>handle unseen words</a:t>
            </a:r>
            <a:r>
              <a:rPr lang="en-US" sz="2600" spc="13" dirty="0">
                <a:solidFill>
                  <a:srgbClr val="000000"/>
                </a:solidFill>
                <a:latin typeface="Arial"/>
              </a:rPr>
              <a:t> (those not present in the corpus).</a:t>
            </a:r>
          </a:p>
          <a:p>
            <a:pPr marL="561341" lvl="1" indent="-280670" algn="just">
              <a:lnSpc>
                <a:spcPts val="3380"/>
              </a:lnSpc>
              <a:buAutoNum type="arabicPeriod"/>
            </a:pPr>
            <a:r>
              <a:rPr lang="tr-TR" sz="2600" spc="13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600" spc="13" dirty="0">
                <a:solidFill>
                  <a:srgbClr val="000000"/>
                </a:solidFill>
                <a:latin typeface="Arial"/>
              </a:rPr>
              <a:t>The </a:t>
            </a:r>
            <a:r>
              <a:rPr lang="en-US" sz="2600" spc="13" dirty="0">
                <a:solidFill>
                  <a:srgbClr val="000000"/>
                </a:solidFill>
                <a:latin typeface="Arial Bold"/>
              </a:rPr>
              <a:t>performance of extension</a:t>
            </a:r>
            <a:r>
              <a:rPr lang="en-US" sz="2600" spc="13" dirty="0">
                <a:solidFill>
                  <a:srgbClr val="000000"/>
                </a:solidFill>
                <a:latin typeface="Arial"/>
              </a:rPr>
              <a:t> will be evaluated using texts gathered from online forums, focusing on both time efficiency and accuracy.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-5080" y="6903720"/>
            <a:ext cx="9763760" cy="416560"/>
            <a:chOff x="0" y="0"/>
            <a:chExt cx="13018347" cy="555413"/>
          </a:xfrm>
        </p:grpSpPr>
        <p:sp>
          <p:nvSpPr>
            <p:cNvPr id="11" name="Freeform 11"/>
            <p:cNvSpPr/>
            <p:nvPr/>
          </p:nvSpPr>
          <p:spPr>
            <a:xfrm>
              <a:off x="6731" y="6731"/>
              <a:ext cx="13004800" cy="541909"/>
            </a:xfrm>
            <a:custGeom>
              <a:avLst/>
              <a:gdLst/>
              <a:ahLst/>
              <a:cxnLst/>
              <a:rect l="l" t="t" r="r" b="b"/>
              <a:pathLst>
                <a:path w="13004800" h="541909">
                  <a:moveTo>
                    <a:pt x="0" y="0"/>
                  </a:moveTo>
                  <a:lnTo>
                    <a:pt x="13004800" y="0"/>
                  </a:lnTo>
                  <a:lnTo>
                    <a:pt x="13004800" y="541909"/>
                  </a:lnTo>
                  <a:lnTo>
                    <a:pt x="0" y="541909"/>
                  </a:lnTo>
                  <a:close/>
                </a:path>
              </a:pathLst>
            </a:custGeom>
            <a:solidFill>
              <a:srgbClr val="3C8C9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0" y="0"/>
              <a:ext cx="13018263" cy="555371"/>
            </a:xfrm>
            <a:custGeom>
              <a:avLst/>
              <a:gdLst/>
              <a:ahLst/>
              <a:cxnLst/>
              <a:rect l="l" t="t" r="r" b="b"/>
              <a:pathLst>
                <a:path w="13018263" h="555371">
                  <a:moveTo>
                    <a:pt x="6731" y="0"/>
                  </a:moveTo>
                  <a:lnTo>
                    <a:pt x="13011531" y="0"/>
                  </a:lnTo>
                  <a:cubicBezTo>
                    <a:pt x="13015213" y="0"/>
                    <a:pt x="13018263" y="3048"/>
                    <a:pt x="13018263" y="6731"/>
                  </a:cubicBezTo>
                  <a:lnTo>
                    <a:pt x="13018263" y="548640"/>
                  </a:lnTo>
                  <a:cubicBezTo>
                    <a:pt x="13018263" y="552323"/>
                    <a:pt x="13015213" y="555371"/>
                    <a:pt x="13011531" y="555371"/>
                  </a:cubicBezTo>
                  <a:lnTo>
                    <a:pt x="6731" y="555371"/>
                  </a:lnTo>
                  <a:cubicBezTo>
                    <a:pt x="3048" y="555371"/>
                    <a:pt x="0" y="552323"/>
                    <a:pt x="0" y="548640"/>
                  </a:cubicBezTo>
                  <a:lnTo>
                    <a:pt x="0" y="6731"/>
                  </a:lnTo>
                  <a:cubicBezTo>
                    <a:pt x="0" y="3048"/>
                    <a:pt x="3048" y="0"/>
                    <a:pt x="6731" y="0"/>
                  </a:cubicBezTo>
                  <a:moveTo>
                    <a:pt x="6731" y="13589"/>
                  </a:moveTo>
                  <a:lnTo>
                    <a:pt x="6731" y="6731"/>
                  </a:lnTo>
                  <a:lnTo>
                    <a:pt x="13462" y="6731"/>
                  </a:lnTo>
                  <a:lnTo>
                    <a:pt x="13462" y="548640"/>
                  </a:lnTo>
                  <a:lnTo>
                    <a:pt x="6731" y="548640"/>
                  </a:lnTo>
                  <a:lnTo>
                    <a:pt x="6731" y="541909"/>
                  </a:lnTo>
                  <a:lnTo>
                    <a:pt x="13011531" y="541909"/>
                  </a:lnTo>
                  <a:lnTo>
                    <a:pt x="13011531" y="548640"/>
                  </a:lnTo>
                  <a:lnTo>
                    <a:pt x="13004800" y="548640"/>
                  </a:lnTo>
                  <a:lnTo>
                    <a:pt x="13004800" y="6731"/>
                  </a:lnTo>
                  <a:lnTo>
                    <a:pt x="13011531" y="6731"/>
                  </a:lnTo>
                  <a:lnTo>
                    <a:pt x="13011531" y="13462"/>
                  </a:lnTo>
                  <a:lnTo>
                    <a:pt x="6731" y="134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Freeform 13" descr="C:\Users\rehin99\Desktop\bilg-logo.png"/>
          <p:cNvSpPr/>
          <p:nvPr/>
        </p:nvSpPr>
        <p:spPr>
          <a:xfrm>
            <a:off x="87246" y="6258560"/>
            <a:ext cx="1050674" cy="1050674"/>
          </a:xfrm>
          <a:custGeom>
            <a:avLst/>
            <a:gdLst/>
            <a:ahLst/>
            <a:cxnLst/>
            <a:rect l="l" t="t" r="r" b="b"/>
            <a:pathLst>
              <a:path w="1050674" h="1050674">
                <a:moveTo>
                  <a:pt x="0" y="0"/>
                </a:moveTo>
                <a:lnTo>
                  <a:pt x="1050674" y="0"/>
                </a:lnTo>
                <a:lnTo>
                  <a:pt x="1050674" y="1050674"/>
                </a:lnTo>
                <a:lnTo>
                  <a:pt x="0" y="10506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1700146" y="6967052"/>
            <a:ext cx="3579666" cy="221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97"/>
              </a:lnSpc>
            </a:pPr>
            <a:r>
              <a:rPr lang="en-US" sz="1284" spc="26">
                <a:solidFill>
                  <a:srgbClr val="FFFFFF"/>
                </a:solidFill>
                <a:latin typeface="IBM Plex Sans"/>
              </a:rPr>
              <a:t>GTU COMPUTER ENGINEERING DEPARTMENT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180706" y="6965833"/>
            <a:ext cx="2841374" cy="205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97"/>
              </a:lnSpc>
            </a:pPr>
            <a:r>
              <a:rPr lang="en-US" sz="1284" spc="26">
                <a:solidFill>
                  <a:srgbClr val="FFFFFF"/>
                </a:solidFill>
                <a:latin typeface="IBM Plex Sans"/>
              </a:rPr>
              <a:t>CSE 496 GRADUATION PROJECT 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080" y="6105"/>
            <a:ext cx="9763760" cy="822960"/>
            <a:chOff x="0" y="0"/>
            <a:chExt cx="13018347" cy="1097280"/>
          </a:xfrm>
        </p:grpSpPr>
        <p:sp>
          <p:nvSpPr>
            <p:cNvPr id="3" name="Freeform 3"/>
            <p:cNvSpPr/>
            <p:nvPr/>
          </p:nvSpPr>
          <p:spPr>
            <a:xfrm>
              <a:off x="6731" y="6731"/>
              <a:ext cx="13004800" cy="1083818"/>
            </a:xfrm>
            <a:custGeom>
              <a:avLst/>
              <a:gdLst/>
              <a:ahLst/>
              <a:cxnLst/>
              <a:rect l="l" t="t" r="r" b="b"/>
              <a:pathLst>
                <a:path w="13004800" h="1083818">
                  <a:moveTo>
                    <a:pt x="0" y="0"/>
                  </a:moveTo>
                  <a:lnTo>
                    <a:pt x="13004800" y="0"/>
                  </a:lnTo>
                  <a:lnTo>
                    <a:pt x="13004800" y="1083818"/>
                  </a:lnTo>
                  <a:lnTo>
                    <a:pt x="0" y="1083818"/>
                  </a:lnTo>
                  <a:close/>
                </a:path>
              </a:pathLst>
            </a:custGeom>
            <a:gradFill rotWithShape="1">
              <a:gsLst>
                <a:gs pos="0">
                  <a:srgbClr val="72BFC5">
                    <a:alpha val="100000"/>
                  </a:srgbClr>
                </a:gs>
                <a:gs pos="100000">
                  <a:srgbClr val="4597A0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13018263" cy="1097280"/>
            </a:xfrm>
            <a:custGeom>
              <a:avLst/>
              <a:gdLst/>
              <a:ahLst/>
              <a:cxnLst/>
              <a:rect l="l" t="t" r="r" b="b"/>
              <a:pathLst>
                <a:path w="13018263" h="1097280">
                  <a:moveTo>
                    <a:pt x="6731" y="0"/>
                  </a:moveTo>
                  <a:lnTo>
                    <a:pt x="13011531" y="0"/>
                  </a:lnTo>
                  <a:cubicBezTo>
                    <a:pt x="13015213" y="0"/>
                    <a:pt x="13018263" y="3048"/>
                    <a:pt x="13018263" y="6731"/>
                  </a:cubicBezTo>
                  <a:lnTo>
                    <a:pt x="13018263" y="1090549"/>
                  </a:lnTo>
                  <a:cubicBezTo>
                    <a:pt x="13018263" y="1094232"/>
                    <a:pt x="13015213" y="1097280"/>
                    <a:pt x="13011531" y="1097280"/>
                  </a:cubicBezTo>
                  <a:lnTo>
                    <a:pt x="6731" y="1097280"/>
                  </a:lnTo>
                  <a:cubicBezTo>
                    <a:pt x="3048" y="1097280"/>
                    <a:pt x="0" y="1094232"/>
                    <a:pt x="0" y="1090549"/>
                  </a:cubicBezTo>
                  <a:lnTo>
                    <a:pt x="0" y="6731"/>
                  </a:lnTo>
                  <a:cubicBezTo>
                    <a:pt x="0" y="3048"/>
                    <a:pt x="3048" y="0"/>
                    <a:pt x="6731" y="0"/>
                  </a:cubicBezTo>
                  <a:moveTo>
                    <a:pt x="6731" y="13589"/>
                  </a:moveTo>
                  <a:lnTo>
                    <a:pt x="6731" y="6731"/>
                  </a:lnTo>
                  <a:lnTo>
                    <a:pt x="13462" y="6731"/>
                  </a:lnTo>
                  <a:lnTo>
                    <a:pt x="13462" y="1090549"/>
                  </a:lnTo>
                  <a:lnTo>
                    <a:pt x="6731" y="1090549"/>
                  </a:lnTo>
                  <a:lnTo>
                    <a:pt x="6731" y="1083818"/>
                  </a:lnTo>
                  <a:lnTo>
                    <a:pt x="13011531" y="1083818"/>
                  </a:lnTo>
                  <a:lnTo>
                    <a:pt x="13011531" y="1090549"/>
                  </a:lnTo>
                  <a:lnTo>
                    <a:pt x="13004800" y="1090549"/>
                  </a:lnTo>
                  <a:lnTo>
                    <a:pt x="13004800" y="6731"/>
                  </a:lnTo>
                  <a:lnTo>
                    <a:pt x="13011531" y="6731"/>
                  </a:lnTo>
                  <a:lnTo>
                    <a:pt x="13011531" y="13462"/>
                  </a:lnTo>
                  <a:lnTo>
                    <a:pt x="6731" y="134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635760" y="6989328"/>
            <a:ext cx="3149600" cy="232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5"/>
              </a:lnSpc>
            </a:pPr>
            <a:r>
              <a:rPr lang="en-US" sz="1279">
                <a:solidFill>
                  <a:srgbClr val="FFFFFF"/>
                </a:solidFill>
                <a:latin typeface="Arial Bold"/>
              </a:rPr>
              <a:t>GTÜ - Bilgisayar Mühendisliği Bölümü</a:t>
            </a:r>
          </a:p>
        </p:txBody>
      </p:sp>
      <p:sp>
        <p:nvSpPr>
          <p:cNvPr id="6" name="Freeform 6" descr="C:\Users\rehin99\Desktop\gtu-logo.png"/>
          <p:cNvSpPr/>
          <p:nvPr/>
        </p:nvSpPr>
        <p:spPr>
          <a:xfrm>
            <a:off x="8534400" y="46885"/>
            <a:ext cx="1184046" cy="741398"/>
          </a:xfrm>
          <a:custGeom>
            <a:avLst/>
            <a:gdLst/>
            <a:ahLst/>
            <a:cxnLst/>
            <a:rect l="l" t="t" r="r" b="b"/>
            <a:pathLst>
              <a:path w="1184046" h="741398">
                <a:moveTo>
                  <a:pt x="0" y="0"/>
                </a:moveTo>
                <a:lnTo>
                  <a:pt x="1184046" y="0"/>
                </a:lnTo>
                <a:lnTo>
                  <a:pt x="1184046" y="741399"/>
                </a:lnTo>
                <a:lnTo>
                  <a:pt x="0" y="7413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1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4968240" y="6981412"/>
            <a:ext cx="3149600" cy="232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5"/>
              </a:lnSpc>
            </a:pPr>
            <a:r>
              <a:rPr lang="en-US" sz="1279">
                <a:solidFill>
                  <a:srgbClr val="FFFFFF"/>
                </a:solidFill>
                <a:latin typeface="Arial Bold"/>
              </a:rPr>
              <a:t>BİL 495/496 Bitirme Projesi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54000" y="3387"/>
            <a:ext cx="8188960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0"/>
              </a:lnSpc>
            </a:pPr>
            <a:r>
              <a:rPr lang="en-US" sz="4266" dirty="0">
                <a:solidFill>
                  <a:srgbClr val="FFFFFF"/>
                </a:solidFill>
                <a:latin typeface="Arial"/>
              </a:rPr>
              <a:t>Requirements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53609" y="1179073"/>
            <a:ext cx="9172331" cy="3043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80"/>
              </a:lnSpc>
            </a:pPr>
            <a:r>
              <a:rPr lang="en-US" sz="2600" spc="13" dirty="0">
                <a:solidFill>
                  <a:srgbClr val="000000"/>
                </a:solidFill>
                <a:latin typeface="Arial"/>
              </a:rPr>
              <a:t>   To complete this project, some of the requirements are;</a:t>
            </a:r>
          </a:p>
          <a:p>
            <a:pPr marL="561341" lvl="1" indent="-280670" algn="just">
              <a:lnSpc>
                <a:spcPts val="3380"/>
              </a:lnSpc>
              <a:buAutoNum type="arabicPeriod"/>
            </a:pPr>
            <a:r>
              <a:rPr lang="tr-TR" sz="2600" spc="13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600" spc="13" dirty="0">
                <a:solidFill>
                  <a:srgbClr val="000000"/>
                </a:solidFill>
                <a:latin typeface="Arial"/>
              </a:rPr>
              <a:t>A </a:t>
            </a:r>
            <a:r>
              <a:rPr lang="en-US" sz="2600" spc="13" dirty="0">
                <a:solidFill>
                  <a:srgbClr val="000000"/>
                </a:solidFill>
                <a:latin typeface="Arial Bold"/>
              </a:rPr>
              <a:t>web extension</a:t>
            </a:r>
            <a:r>
              <a:rPr lang="en-US" sz="2600" spc="13" dirty="0">
                <a:solidFill>
                  <a:srgbClr val="000000"/>
                </a:solidFill>
                <a:latin typeface="Arial"/>
              </a:rPr>
              <a:t> must be created that can read and modify text within text areas.</a:t>
            </a:r>
          </a:p>
          <a:p>
            <a:pPr marL="561341" lvl="1" indent="-280670" algn="just">
              <a:lnSpc>
                <a:spcPts val="3380"/>
              </a:lnSpc>
              <a:buAutoNum type="arabicPeriod"/>
            </a:pPr>
            <a:r>
              <a:rPr lang="tr-TR" sz="2600" spc="13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600" spc="13" dirty="0">
                <a:solidFill>
                  <a:srgbClr val="000000"/>
                </a:solidFill>
                <a:latin typeface="Arial"/>
              </a:rPr>
              <a:t>A </a:t>
            </a:r>
            <a:r>
              <a:rPr lang="en-US" sz="2600" spc="13" dirty="0">
                <a:solidFill>
                  <a:srgbClr val="000000"/>
                </a:solidFill>
                <a:latin typeface="Arial Bold"/>
              </a:rPr>
              <a:t>Deep Learning Model</a:t>
            </a:r>
            <a:r>
              <a:rPr lang="en-US" sz="2600" spc="13" dirty="0">
                <a:solidFill>
                  <a:srgbClr val="000000"/>
                </a:solidFill>
                <a:latin typeface="Arial"/>
              </a:rPr>
              <a:t> must be developed and trained with Turkish sentences to select proper sentence.</a:t>
            </a:r>
          </a:p>
          <a:p>
            <a:pPr marL="561341" lvl="1" indent="-280670" algn="just">
              <a:lnSpc>
                <a:spcPts val="3380"/>
              </a:lnSpc>
              <a:buAutoNum type="arabicPeriod"/>
            </a:pPr>
            <a:r>
              <a:rPr lang="tr-TR" sz="2600" spc="13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600" spc="13" dirty="0">
                <a:solidFill>
                  <a:srgbClr val="000000"/>
                </a:solidFill>
                <a:latin typeface="Arial"/>
              </a:rPr>
              <a:t>The plugin must be </a:t>
            </a:r>
            <a:r>
              <a:rPr lang="en-US" sz="2600" spc="13" dirty="0">
                <a:solidFill>
                  <a:srgbClr val="000000"/>
                </a:solidFill>
                <a:latin typeface="Arial Bold"/>
              </a:rPr>
              <a:t>tested</a:t>
            </a:r>
            <a:r>
              <a:rPr lang="en-US" sz="2600" spc="13" dirty="0">
                <a:solidFill>
                  <a:srgbClr val="000000"/>
                </a:solidFill>
                <a:latin typeface="Arial"/>
              </a:rPr>
              <a:t> with trivial (“</a:t>
            </a:r>
            <a:r>
              <a:rPr lang="en-US" sz="2600" spc="13" dirty="0" err="1">
                <a:solidFill>
                  <a:srgbClr val="000000"/>
                </a:solidFill>
                <a:latin typeface="Arial"/>
              </a:rPr>
              <a:t>bugun</a:t>
            </a:r>
            <a:r>
              <a:rPr lang="en-US" sz="2600" spc="13" dirty="0">
                <a:solidFill>
                  <a:srgbClr val="000000"/>
                </a:solidFill>
                <a:latin typeface="Arial"/>
              </a:rPr>
              <a:t>”) and non-trivial (“cig”) cases.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-5080" y="6903720"/>
            <a:ext cx="9763760" cy="416560"/>
            <a:chOff x="0" y="0"/>
            <a:chExt cx="13018347" cy="555413"/>
          </a:xfrm>
        </p:grpSpPr>
        <p:sp>
          <p:nvSpPr>
            <p:cNvPr id="11" name="Freeform 11"/>
            <p:cNvSpPr/>
            <p:nvPr/>
          </p:nvSpPr>
          <p:spPr>
            <a:xfrm>
              <a:off x="6731" y="6731"/>
              <a:ext cx="13004800" cy="541909"/>
            </a:xfrm>
            <a:custGeom>
              <a:avLst/>
              <a:gdLst/>
              <a:ahLst/>
              <a:cxnLst/>
              <a:rect l="l" t="t" r="r" b="b"/>
              <a:pathLst>
                <a:path w="13004800" h="541909">
                  <a:moveTo>
                    <a:pt x="0" y="0"/>
                  </a:moveTo>
                  <a:lnTo>
                    <a:pt x="13004800" y="0"/>
                  </a:lnTo>
                  <a:lnTo>
                    <a:pt x="13004800" y="541909"/>
                  </a:lnTo>
                  <a:lnTo>
                    <a:pt x="0" y="541909"/>
                  </a:lnTo>
                  <a:close/>
                </a:path>
              </a:pathLst>
            </a:custGeom>
            <a:solidFill>
              <a:srgbClr val="3C8C9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0" y="0"/>
              <a:ext cx="13018263" cy="555371"/>
            </a:xfrm>
            <a:custGeom>
              <a:avLst/>
              <a:gdLst/>
              <a:ahLst/>
              <a:cxnLst/>
              <a:rect l="l" t="t" r="r" b="b"/>
              <a:pathLst>
                <a:path w="13018263" h="555371">
                  <a:moveTo>
                    <a:pt x="6731" y="0"/>
                  </a:moveTo>
                  <a:lnTo>
                    <a:pt x="13011531" y="0"/>
                  </a:lnTo>
                  <a:cubicBezTo>
                    <a:pt x="13015213" y="0"/>
                    <a:pt x="13018263" y="3048"/>
                    <a:pt x="13018263" y="6731"/>
                  </a:cubicBezTo>
                  <a:lnTo>
                    <a:pt x="13018263" y="548640"/>
                  </a:lnTo>
                  <a:cubicBezTo>
                    <a:pt x="13018263" y="552323"/>
                    <a:pt x="13015213" y="555371"/>
                    <a:pt x="13011531" y="555371"/>
                  </a:cubicBezTo>
                  <a:lnTo>
                    <a:pt x="6731" y="555371"/>
                  </a:lnTo>
                  <a:cubicBezTo>
                    <a:pt x="3048" y="555371"/>
                    <a:pt x="0" y="552323"/>
                    <a:pt x="0" y="548640"/>
                  </a:cubicBezTo>
                  <a:lnTo>
                    <a:pt x="0" y="6731"/>
                  </a:lnTo>
                  <a:cubicBezTo>
                    <a:pt x="0" y="3048"/>
                    <a:pt x="3048" y="0"/>
                    <a:pt x="6731" y="0"/>
                  </a:cubicBezTo>
                  <a:moveTo>
                    <a:pt x="6731" y="13589"/>
                  </a:moveTo>
                  <a:lnTo>
                    <a:pt x="6731" y="6731"/>
                  </a:lnTo>
                  <a:lnTo>
                    <a:pt x="13462" y="6731"/>
                  </a:lnTo>
                  <a:lnTo>
                    <a:pt x="13462" y="548640"/>
                  </a:lnTo>
                  <a:lnTo>
                    <a:pt x="6731" y="548640"/>
                  </a:lnTo>
                  <a:lnTo>
                    <a:pt x="6731" y="541909"/>
                  </a:lnTo>
                  <a:lnTo>
                    <a:pt x="13011531" y="541909"/>
                  </a:lnTo>
                  <a:lnTo>
                    <a:pt x="13011531" y="548640"/>
                  </a:lnTo>
                  <a:lnTo>
                    <a:pt x="13004800" y="548640"/>
                  </a:lnTo>
                  <a:lnTo>
                    <a:pt x="13004800" y="6731"/>
                  </a:lnTo>
                  <a:lnTo>
                    <a:pt x="13011531" y="6731"/>
                  </a:lnTo>
                  <a:lnTo>
                    <a:pt x="13011531" y="13462"/>
                  </a:lnTo>
                  <a:lnTo>
                    <a:pt x="6731" y="134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Freeform 13" descr="C:\Users\rehin99\Desktop\bilg-logo.png"/>
          <p:cNvSpPr/>
          <p:nvPr/>
        </p:nvSpPr>
        <p:spPr>
          <a:xfrm>
            <a:off x="87246" y="6258560"/>
            <a:ext cx="1050674" cy="1050674"/>
          </a:xfrm>
          <a:custGeom>
            <a:avLst/>
            <a:gdLst/>
            <a:ahLst/>
            <a:cxnLst/>
            <a:rect l="l" t="t" r="r" b="b"/>
            <a:pathLst>
              <a:path w="1050674" h="1050674">
                <a:moveTo>
                  <a:pt x="0" y="0"/>
                </a:moveTo>
                <a:lnTo>
                  <a:pt x="1050674" y="0"/>
                </a:lnTo>
                <a:lnTo>
                  <a:pt x="1050674" y="1050674"/>
                </a:lnTo>
                <a:lnTo>
                  <a:pt x="0" y="10506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1700146" y="6967052"/>
            <a:ext cx="3579666" cy="221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97"/>
              </a:lnSpc>
            </a:pPr>
            <a:r>
              <a:rPr lang="en-US" sz="1284" spc="26">
                <a:solidFill>
                  <a:srgbClr val="FFFFFF"/>
                </a:solidFill>
                <a:latin typeface="IBM Plex Sans"/>
              </a:rPr>
              <a:t>GTU COMPUTER ENGINEERING DEPARTMENT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180706" y="6965833"/>
            <a:ext cx="2841374" cy="205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97"/>
              </a:lnSpc>
            </a:pPr>
            <a:r>
              <a:rPr lang="en-US" sz="1284" spc="26">
                <a:solidFill>
                  <a:srgbClr val="FFFFFF"/>
                </a:solidFill>
                <a:latin typeface="IBM Plex Sans"/>
              </a:rPr>
              <a:t>CSE 496 GRADUATION PROJECT 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899</Words>
  <Application>Microsoft Office PowerPoint</Application>
  <PresentationFormat>Custom</PresentationFormat>
  <Paragraphs>126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 Bold</vt:lpstr>
      <vt:lpstr>Tahoma Bold</vt:lpstr>
      <vt:lpstr>Open Sans</vt:lpstr>
      <vt:lpstr>Calibri</vt:lpstr>
      <vt:lpstr>Arial</vt:lpstr>
      <vt:lpstr>IBM Plex Sans</vt:lpstr>
      <vt:lpstr>Open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Lisans_Bitirme_Projesi_Ikinci_Sunum.pptx</dc:title>
  <dc:creator>Çağrı Çaycı</dc:creator>
  <cp:lastModifiedBy>Çağrı Çaycı</cp:lastModifiedBy>
  <cp:revision>2</cp:revision>
  <dcterms:created xsi:type="dcterms:W3CDTF">2006-08-16T00:00:00Z</dcterms:created>
  <dcterms:modified xsi:type="dcterms:W3CDTF">2024-05-07T08:28:20Z</dcterms:modified>
  <dc:identifier>DAGEeZosPrg</dc:identifier>
</cp:coreProperties>
</file>