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7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6.xml"/><Relationship Id="rId32" Type="http://schemas.openxmlformats.org/officeDocument/2006/relationships/font" Target="fonts/Nunito-italic.fntdata"/><Relationship Id="rId13" Type="http://schemas.openxmlformats.org/officeDocument/2006/relationships/slide" Target="slides/slide9.xml"/><Relationship Id="rId35" Type="http://schemas.openxmlformats.org/officeDocument/2006/relationships/font" Target="fonts/MavenPro-bold.fntdata"/><Relationship Id="rId12" Type="http://schemas.openxmlformats.org/officeDocument/2006/relationships/slide" Target="slides/slide8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186950"/>
            <a:ext cx="8139900" cy="229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Uso do Algoritmo K-means na Ilustração da Técnica de Clusterização: um Estudo de Caso Utilizando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A</a:t>
            </a:r>
            <a:r>
              <a:rPr lang="pt-BR"/>
              <a:t>lgoritmo k-means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/>
              <a:t>1</a:t>
            </a:r>
            <a:r>
              <a:rPr lang="pt-BR">
                <a:solidFill>
                  <a:srgbClr val="333333"/>
                </a:solidFill>
              </a:rPr>
              <a:t>º Escolha dos K elementos que formaram as sementes iniciais.</a:t>
            </a: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Esta escolha pode ser feita de muitas formas, entre elas:</a:t>
            </a:r>
          </a:p>
          <a:p>
            <a:pPr indent="-228600" lvl="0" marL="381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selecionando as k primeiras observações;</a:t>
            </a:r>
          </a:p>
          <a:p>
            <a:pPr indent="-228600" lvl="0" marL="381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selecionando k observações aleatoriamente; e</a:t>
            </a:r>
          </a:p>
          <a:p>
            <a:pPr indent="-228600" lvl="0" marL="381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escolhendo k observações de modo que seus valores sejam bastante diferentes. Por exemplo, ao se agrupar uma população em três grupos de acordo com a altura dos indivíduos, poderia se escolher um indivíduo de baixa estatura, um de estatura mediana e um alto.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333333"/>
                </a:solidFill>
              </a:rPr>
              <a:t>2ºCalcular a distância de cada elemente em relação as sementes, agrupando o elemento ao grupo que possuir a menor distância e recalculando o centróide do mesmo. 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O processo é repetido até que todos os elementos façam parte de um dos clusters.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333333"/>
                </a:solidFill>
              </a:rPr>
              <a:t>3º</a:t>
            </a: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Após agrupar todos os elementos, procura-se encontrar uma partição melhor do que a gerada arbitrariamente. Para isto, calcula-se o grau de homogeneidade interna dos grupos através da Soma de Quadrados Residual (SQRes), que é a medida usada para avaliar o quão boa é uma partição.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4ª </a:t>
            </a: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Após agrupar todos os elementos, procura-se encontrar uma partição melhor do que a gerada arbitrariamente. Para isto, calcula-se o grau de homogeneidade interna dos grupos através da Soma de Quadrados Residual (SQRes), que é a medida usada para avaliar o quão boa é uma partição.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 </a:t>
            </a:r>
            <a:r>
              <a:rPr b="0" lang="pt-BR"/>
              <a:t>Técnicas de Mineração de dados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Não há uma técnica que resolva todos os problemas de mineração de dados. Diferentes métodos servem para diferentes propósitos, cada método oferece suas vantagens e suas desvantagens. A seguir são descritas as técnicas de mineração de dados normalmente usadas.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</a:pPr>
            <a:r>
              <a:rPr b="1" lang="pt-BR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Árvores de decisão – </a:t>
            </a:r>
            <a:r>
              <a:rPr lang="pt-BR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diagramas que permitem representar e avaliar problemas que envolvem decisões sequenciais, colocando em destaque os riscos e os resultados financeiros identificados nos diversos cursos de ação.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</a:pPr>
            <a:r>
              <a:rPr b="1" lang="pt-BR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Redes neurais – </a:t>
            </a:r>
            <a:r>
              <a:rPr lang="pt-BR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programas de computador que detectam padrões, fazem previsões e aprendem.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2700"/>
              </a:spcAft>
              <a:buClr>
                <a:srgbClr val="333333"/>
              </a:buClr>
              <a:buSzPct val="100000"/>
              <a:buFont typeface="Arial"/>
            </a:pPr>
            <a:r>
              <a:rPr b="1" lang="pt-BR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Algoritmos Genéticos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 algoritmo genético é uma técnica de busca utilizada na ciência da computação para achar soluções aproximadas em problemas de otimização e busca</a:t>
            </a:r>
          </a:p>
          <a:p>
            <a:pPr lvl="0" rtl="0">
              <a:lnSpc>
                <a:spcPct val="150000"/>
              </a:lnSpc>
              <a:spcBef>
                <a:spcPts val="1500"/>
              </a:spcBef>
              <a:spcAft>
                <a:spcPts val="27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Metodologia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00"/>
              <a:t>Base de dados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pt-BR" sz="2400"/>
              <a:t>Linguagem 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Metodologia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1303800" y="1597875"/>
            <a:ext cx="7030500" cy="27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Variáveis de interesse: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b="1" lang="pt-BR" sz="1300"/>
              <a:t>aisp</a:t>
            </a:r>
            <a:r>
              <a:rPr lang="pt-BR" sz="1300"/>
              <a:t> - Número da Área Integrada de Segurança Pública;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 sz="1300"/>
              <a:t>mes_ano</a:t>
            </a:r>
            <a:r>
              <a:rPr lang="pt-BR" sz="1300"/>
              <a:t> - Mês e ano da comunicação da ocorrência;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 sz="1300"/>
              <a:t>estupro</a:t>
            </a:r>
            <a:r>
              <a:rPr lang="pt-BR" sz="1300"/>
              <a:t> - Estupro;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 sz="1300"/>
              <a:t>hom_culposo</a:t>
            </a:r>
            <a:r>
              <a:rPr lang="pt-BR" sz="1300"/>
              <a:t> - Homicídio culposo(trânsito);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 sz="1300"/>
              <a:t>roubo_veículo</a:t>
            </a:r>
            <a:r>
              <a:rPr lang="pt-BR" sz="1300"/>
              <a:t> - Roubo de veículo;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 sz="1300"/>
              <a:t>hom_doloso</a:t>
            </a:r>
            <a:r>
              <a:rPr lang="pt-BR" sz="1300"/>
              <a:t> - Homicídio doloso;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 sz="1300"/>
              <a:t>tentat_hom</a:t>
            </a:r>
            <a:r>
              <a:rPr lang="pt-BR" sz="1300"/>
              <a:t> - Tentativa de homicídio;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 sz="1300"/>
              <a:t>estelionato </a:t>
            </a:r>
            <a:r>
              <a:rPr lang="pt-BR" sz="1300"/>
              <a:t>- Estelionato;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 sz="1300"/>
              <a:t>roubo_celular</a:t>
            </a:r>
            <a:r>
              <a:rPr lang="pt-BR" sz="1300"/>
              <a:t> - Roubo de celular;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 sz="1300"/>
              <a:t>pessoas_desaparecidas</a:t>
            </a:r>
            <a:r>
              <a:rPr lang="pt-BR" sz="1300"/>
              <a:t> - Pessoas desaparecidas.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Metodologia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375" y="1188175"/>
            <a:ext cx="4313900" cy="38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Metodologia</a:t>
            </a:r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57150"/>
            <a:ext cx="6393024" cy="23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                         Introdução 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Mineração de dados é o método de investigação de grandes quantidades de dados com o objetivo de encontrar irregularidade, padrões e correlações para arcar a tomada de decisões e possibilitar vantagens estratégicas.</a:t>
            </a:r>
          </a:p>
          <a:p>
            <a:pPr lvl="0">
              <a:spcBef>
                <a:spcPts val="0"/>
              </a:spcBef>
              <a:buNone/>
            </a:pP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quantidade de dados produzido está dobrando a cada dois anos. Dados não-estruturados compõem sozinhos 90% do nosso universo digital. Entretanto, mais informação não significa necessariamente mais conhecimento. A mineração de dados nos permite filtrar todo o ruído caótico e repetitivo, entender o que é relevante e, então, fazer bom uso dessa informação para avaliar os prováveis resultados</a:t>
            </a:r>
          </a:p>
          <a:p>
            <a:pPr lvl="0">
              <a:spcBef>
                <a:spcPts val="0"/>
              </a:spcBef>
              <a:buNone/>
            </a:pP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Metodologia</a:t>
            </a:r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400" y="1264375"/>
            <a:ext cx="3817825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Metodologia</a:t>
            </a:r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16950"/>
            <a:ext cx="57912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275" y="1725200"/>
            <a:ext cx="58102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Metodologia</a:t>
            </a:r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18450"/>
            <a:ext cx="3240826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026" y="1418450"/>
            <a:ext cx="3240824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Metodolgia</a:t>
            </a:r>
          </a:p>
        </p:txBody>
      </p:sp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975" y="1430300"/>
            <a:ext cx="3240826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1" y="1430300"/>
            <a:ext cx="3240824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Metodologia</a:t>
            </a:r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025" y="1525100"/>
            <a:ext cx="3240826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251" y="1525100"/>
            <a:ext cx="3240824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675525" y="1671050"/>
            <a:ext cx="77625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 técnica de clusterização </a:t>
            </a:r>
            <a:r>
              <a:rPr b="1" i="1" lang="pt-BR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k-means</a:t>
            </a:r>
            <a:r>
              <a:rPr lang="pt-BR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é consagrada no meio estatístico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como um método eficiente para agrupar dados de acordo com um determinado critério, a saber, a distância euclidiana a um determinado centróide.  Utilizada com conhecimento, aliada a um poderoso software estatístico é capaz de extrair informação de onde aparentemente há apenas desordem e desinformação.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266725" y="187210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pt-BR"/>
              <a:t>Função executada por técnicas de Mineração de dados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pt-BR"/>
              <a:t>Função executada por técnicas de Mineração de dados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/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 técnicas de mineração de dados podem ser aplicadas a tarefas como classificação, estimativa, associação, sumarização e segmentação. Essas tarefas são descritas a seguir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0" lang="pt-BR"/>
              <a:t>Classificação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4130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pt-BR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pt-BR" sz="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Reconhece modelos que descrevem o grupo ao qual o item pertence por meio do exame dos itens já classificados e pela inferência de um conjunto de regras. Equivale  a construir um modelo de algum tipo que possa ser aplicado a dados não classificados visando categorizá-los em classes.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303800" y="6356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0" lang="pt-BR"/>
              <a:t>Estimativa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estimativa é utilizada para determinar  valores para alguma variável contínua desconhecida como, por exemplo, lucro, distância ou saldo na poupança . Ela lida com resultados contínuos, enquanto que a classificação lida com resultados discretos. Ela pode ser usada para executar uma tarefa de classificação, convencionando-se que diferentes intervalos de valores contínuos correspondem a diferentes classes. Como exemplos de tarefas de estimativa tem-se : estimar o número de alunos de uma escola; estimar o lucro  total de uma empresa;  prever a demanda de consumidores  para um novo produto.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0" lang="pt-BR"/>
              <a:t>Associação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 detecção de relações entre os registros,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ocorrências ligadas a um único evento.</a:t>
            </a: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O exemplo clássico é determinar quais produtos costumam ser colocados juntos em um carrinho de supermercado outro exemplo seria u</a:t>
            </a: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 estudo de modelos de compra em lojas de carros pode revelar que, na compra de um carro automático, 85% das pessoas, querem ele com bancada de couro.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0" lang="pt-BR"/>
              <a:t>Sumarização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tarefa de sumarização envolve métodos para encontrar uma descrição compacta para um subconjunto de dados. Um simples exemplo desta tarefa poderia ser tabular o significado e desvios padrão para todos os itens de dados.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0" lang="pt-BR"/>
              <a:t>Segmentação (ou Clustering)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Funciona de maneira semelhante a classificação quando ainda não foram definidos grupos.</a:t>
            </a: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uma técnica em que através de métodos numéricos e a partir somente das informações das variáveis de cada caso, tem por objetivo agrupar automaticamente por aprendizado não supervisionado os n casos da base de dados em k grupos, geralmente disjuntos denominados clusters ou agrupamentos.</a:t>
            </a:r>
          </a:p>
          <a:p>
            <a:pPr lvl="0" rtl="0">
              <a:spcBef>
                <a:spcPts val="0"/>
              </a:spcBef>
              <a:spcAft>
                <a:spcPts val="200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 dos métodos de clusterização é o algoritmo de Análise de Agrupamento k-means  um dos mais conhecidos e utilizados, além de ser o que possui o maior número de variações.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