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7" r:id="rId3"/>
    <p:sldId id="457" r:id="rId4"/>
    <p:sldId id="458" r:id="rId5"/>
    <p:sldId id="258" r:id="rId6"/>
    <p:sldId id="459" r:id="rId7"/>
    <p:sldId id="259" r:id="rId8"/>
    <p:sldId id="460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418D9-028E-4993-B654-28C179C37116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024C9C-42AB-461A-86DE-E6EC33E428DB}">
      <dgm:prSet/>
      <dgm:spPr/>
      <dgm:t>
        <a:bodyPr/>
        <a:lstStyle/>
        <a:p>
          <a:r>
            <a:rPr lang="pt-BR" dirty="0"/>
            <a:t>SQL é a linguagem padrão de acesso a Banco de dados</a:t>
          </a:r>
          <a:endParaRPr lang="en-US" dirty="0"/>
        </a:p>
      </dgm:t>
    </dgm:pt>
    <dgm:pt modelId="{1BD69E7E-B766-4950-8481-7DF55016B93D}" type="parTrans" cxnId="{25E1A422-F441-4D01-B05F-0264583BA088}">
      <dgm:prSet/>
      <dgm:spPr/>
      <dgm:t>
        <a:bodyPr/>
        <a:lstStyle/>
        <a:p>
          <a:endParaRPr lang="en-US"/>
        </a:p>
      </dgm:t>
    </dgm:pt>
    <dgm:pt modelId="{71439381-334E-48C1-8489-ACFDDEB4E744}" type="sibTrans" cxnId="{25E1A422-F441-4D01-B05F-0264583BA088}">
      <dgm:prSet/>
      <dgm:spPr/>
      <dgm:t>
        <a:bodyPr/>
        <a:lstStyle/>
        <a:p>
          <a:endParaRPr lang="en-US"/>
        </a:p>
      </dgm:t>
    </dgm:pt>
    <dgm:pt modelId="{45387F02-8E3F-4E6B-8E66-186974BAD2E9}">
      <dgm:prSet/>
      <dgm:spPr/>
      <dgm:t>
        <a:bodyPr/>
        <a:lstStyle/>
        <a:p>
          <a:r>
            <a:rPr lang="pt-BR" dirty="0"/>
            <a:t>Outros </a:t>
          </a:r>
          <a:r>
            <a:rPr lang="pt-BR" dirty="0" err="1"/>
            <a:t>SGBDs</a:t>
          </a:r>
          <a:r>
            <a:rPr lang="pt-BR" dirty="0"/>
            <a:t> tem extensões próprias: ORACLE tem sua extensão chamada PL/SQL </a:t>
          </a:r>
          <a:endParaRPr lang="en-US" dirty="0"/>
        </a:p>
      </dgm:t>
    </dgm:pt>
    <dgm:pt modelId="{8443BD85-A60B-4A53-9A14-D05B6A0E5225}" type="parTrans" cxnId="{2F3F4383-96B4-412E-BEA6-BD677E866206}">
      <dgm:prSet/>
      <dgm:spPr/>
      <dgm:t>
        <a:bodyPr/>
        <a:lstStyle/>
        <a:p>
          <a:endParaRPr lang="en-US"/>
        </a:p>
      </dgm:t>
    </dgm:pt>
    <dgm:pt modelId="{3A7EA8C2-D39E-4EF4-A68C-88AD0BC5A29D}" type="sibTrans" cxnId="{2F3F4383-96B4-412E-BEA6-BD677E866206}">
      <dgm:prSet/>
      <dgm:spPr/>
      <dgm:t>
        <a:bodyPr/>
        <a:lstStyle/>
        <a:p>
          <a:endParaRPr lang="en-US"/>
        </a:p>
      </dgm:t>
    </dgm:pt>
    <dgm:pt modelId="{493C1C82-ED9F-4A0F-A794-AD33CC6BBEFD}">
      <dgm:prSet/>
      <dgm:spPr/>
      <dgm:t>
        <a:bodyPr/>
        <a:lstStyle/>
        <a:p>
          <a:r>
            <a:rPr lang="pt-BR" dirty="0"/>
            <a:t>A extensões apresentação mais facilidades e funções que o SQL padrão</a:t>
          </a:r>
          <a:endParaRPr lang="en-US" dirty="0"/>
        </a:p>
      </dgm:t>
    </dgm:pt>
    <dgm:pt modelId="{59B19B38-0A38-4826-9A97-CC73159636B3}" type="parTrans" cxnId="{A682B4B1-12FE-4945-8FC1-469537FFCBB9}">
      <dgm:prSet/>
      <dgm:spPr/>
      <dgm:t>
        <a:bodyPr/>
        <a:lstStyle/>
        <a:p>
          <a:endParaRPr lang="en-US"/>
        </a:p>
      </dgm:t>
    </dgm:pt>
    <dgm:pt modelId="{BEACDBA8-29F9-41F0-A919-862A8ABC2031}" type="sibTrans" cxnId="{A682B4B1-12FE-4945-8FC1-469537FFCBB9}">
      <dgm:prSet/>
      <dgm:spPr/>
      <dgm:t>
        <a:bodyPr/>
        <a:lstStyle/>
        <a:p>
          <a:endParaRPr lang="en-US"/>
        </a:p>
      </dgm:t>
    </dgm:pt>
    <dgm:pt modelId="{0917E16E-BB8C-4CB8-A6D4-DA3B343EC2BF}">
      <dgm:prSet/>
      <dgm:spPr/>
      <dgm:t>
        <a:bodyPr/>
        <a:lstStyle/>
        <a:p>
          <a:r>
            <a:rPr lang="pt-BR" dirty="0"/>
            <a:t>Baseado nisto, fabricantes desenvolveram suas próprias extensões </a:t>
          </a:r>
          <a:r>
            <a:rPr lang="pt-BR"/>
            <a:t>da linguagem SQL</a:t>
          </a:r>
          <a:endParaRPr lang="en-US" dirty="0"/>
        </a:p>
      </dgm:t>
    </dgm:pt>
    <dgm:pt modelId="{0C2934AB-D7FE-4D42-A082-5C893D02B9B4}" type="parTrans" cxnId="{A7AFD7A3-BE15-4F01-A7BF-68C2EC0BA9E8}">
      <dgm:prSet/>
      <dgm:spPr/>
    </dgm:pt>
    <dgm:pt modelId="{2A37D93F-8925-431D-A0A7-7D1E3B2096AE}" type="sibTrans" cxnId="{A7AFD7A3-BE15-4F01-A7BF-68C2EC0BA9E8}">
      <dgm:prSet/>
      <dgm:spPr/>
    </dgm:pt>
    <dgm:pt modelId="{802D1B34-8559-4A5B-BE04-0EAD603BF6F3}">
      <dgm:prSet/>
      <dgm:spPr/>
      <dgm:t>
        <a:bodyPr/>
        <a:lstStyle/>
        <a:p>
          <a:r>
            <a:rPr lang="pt-BR" dirty="0"/>
            <a:t>T-SQL é a linguagem de propriedade da Microsoft</a:t>
          </a:r>
          <a:endParaRPr lang="en-US" dirty="0"/>
        </a:p>
      </dgm:t>
    </dgm:pt>
    <dgm:pt modelId="{59426687-B687-4744-8690-0DA3D1E34658}" type="parTrans" cxnId="{D93E104A-C2AE-4831-B092-DC02B4757AA8}">
      <dgm:prSet/>
      <dgm:spPr/>
    </dgm:pt>
    <dgm:pt modelId="{C75AD6F7-9D53-40D3-A322-16962E695C01}" type="sibTrans" cxnId="{D93E104A-C2AE-4831-B092-DC02B4757AA8}">
      <dgm:prSet/>
      <dgm:spPr/>
    </dgm:pt>
    <dgm:pt modelId="{33DA141E-B811-4FAD-B184-13C6C8F48F25}" type="pres">
      <dgm:prSet presAssocID="{DC3418D9-028E-4993-B654-28C179C37116}" presName="linear" presStyleCnt="0">
        <dgm:presLayoutVars>
          <dgm:animLvl val="lvl"/>
          <dgm:resizeHandles val="exact"/>
        </dgm:presLayoutVars>
      </dgm:prSet>
      <dgm:spPr/>
    </dgm:pt>
    <dgm:pt modelId="{3BC76543-85E3-494E-94F4-734206BB4AAF}" type="pres">
      <dgm:prSet presAssocID="{81024C9C-42AB-461A-86DE-E6EC33E428D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6205B7-8369-4174-AE44-AA52890309C9}" type="pres">
      <dgm:prSet presAssocID="{71439381-334E-48C1-8489-ACFDDEB4E744}" presName="spacer" presStyleCnt="0"/>
      <dgm:spPr/>
    </dgm:pt>
    <dgm:pt modelId="{CD981816-38A3-41C4-B478-E96FE2B05E20}" type="pres">
      <dgm:prSet presAssocID="{0917E16E-BB8C-4CB8-A6D4-DA3B343EC2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8F47FA5-0200-4353-9797-5AF269114706}" type="pres">
      <dgm:prSet presAssocID="{2A37D93F-8925-431D-A0A7-7D1E3B2096AE}" presName="spacer" presStyleCnt="0"/>
      <dgm:spPr/>
    </dgm:pt>
    <dgm:pt modelId="{FBCDD5D7-1D63-4D7D-91CD-991AA142CFEB}" type="pres">
      <dgm:prSet presAssocID="{802D1B34-8559-4A5B-BE04-0EAD603BF6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5EFE1F4-9344-4404-BF7B-E79CA9D6756F}" type="pres">
      <dgm:prSet presAssocID="{C75AD6F7-9D53-40D3-A322-16962E695C01}" presName="spacer" presStyleCnt="0"/>
      <dgm:spPr/>
    </dgm:pt>
    <dgm:pt modelId="{301BC86A-2934-4DA4-A414-A4AE168E05AF}" type="pres">
      <dgm:prSet presAssocID="{45387F02-8E3F-4E6B-8E66-186974BAD2E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219549-84D8-4530-B555-5C3D1B886AB3}" type="pres">
      <dgm:prSet presAssocID="{3A7EA8C2-D39E-4EF4-A68C-88AD0BC5A29D}" presName="spacer" presStyleCnt="0"/>
      <dgm:spPr/>
    </dgm:pt>
    <dgm:pt modelId="{BF0A58BE-4413-4A19-AE3F-9606B4EB4C4E}" type="pres">
      <dgm:prSet presAssocID="{493C1C82-ED9F-4A0F-A794-AD33CC6BBE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1CC0400-2439-4650-B2DB-1732820BD8BD}" type="presOf" srcId="{81024C9C-42AB-461A-86DE-E6EC33E428DB}" destId="{3BC76543-85E3-494E-94F4-734206BB4AAF}" srcOrd="0" destOrd="0" presId="urn:microsoft.com/office/officeart/2005/8/layout/vList2"/>
    <dgm:cxn modelId="{62D85D07-CBF2-4BC2-AA99-7D67D55A4BE1}" type="presOf" srcId="{45387F02-8E3F-4E6B-8E66-186974BAD2E9}" destId="{301BC86A-2934-4DA4-A414-A4AE168E05AF}" srcOrd="0" destOrd="0" presId="urn:microsoft.com/office/officeart/2005/8/layout/vList2"/>
    <dgm:cxn modelId="{25E1A422-F441-4D01-B05F-0264583BA088}" srcId="{DC3418D9-028E-4993-B654-28C179C37116}" destId="{81024C9C-42AB-461A-86DE-E6EC33E428DB}" srcOrd="0" destOrd="0" parTransId="{1BD69E7E-B766-4950-8481-7DF55016B93D}" sibTransId="{71439381-334E-48C1-8489-ACFDDEB4E744}"/>
    <dgm:cxn modelId="{46C71934-3853-4CF6-BEB0-C1E467065E9A}" type="presOf" srcId="{DC3418D9-028E-4993-B654-28C179C37116}" destId="{33DA141E-B811-4FAD-B184-13C6C8F48F25}" srcOrd="0" destOrd="0" presId="urn:microsoft.com/office/officeart/2005/8/layout/vList2"/>
    <dgm:cxn modelId="{A3972365-AB62-4A66-B675-752930CEC8BD}" type="presOf" srcId="{493C1C82-ED9F-4A0F-A794-AD33CC6BBEFD}" destId="{BF0A58BE-4413-4A19-AE3F-9606B4EB4C4E}" srcOrd="0" destOrd="0" presId="urn:microsoft.com/office/officeart/2005/8/layout/vList2"/>
    <dgm:cxn modelId="{D93E104A-C2AE-4831-B092-DC02B4757AA8}" srcId="{DC3418D9-028E-4993-B654-28C179C37116}" destId="{802D1B34-8559-4A5B-BE04-0EAD603BF6F3}" srcOrd="2" destOrd="0" parTransId="{59426687-B687-4744-8690-0DA3D1E34658}" sibTransId="{C75AD6F7-9D53-40D3-A322-16962E695C01}"/>
    <dgm:cxn modelId="{2F3F4383-96B4-412E-BEA6-BD677E866206}" srcId="{DC3418D9-028E-4993-B654-28C179C37116}" destId="{45387F02-8E3F-4E6B-8E66-186974BAD2E9}" srcOrd="3" destOrd="0" parTransId="{8443BD85-A60B-4A53-9A14-D05B6A0E5225}" sibTransId="{3A7EA8C2-D39E-4EF4-A68C-88AD0BC5A29D}"/>
    <dgm:cxn modelId="{A7AFD7A3-BE15-4F01-A7BF-68C2EC0BA9E8}" srcId="{DC3418D9-028E-4993-B654-28C179C37116}" destId="{0917E16E-BB8C-4CB8-A6D4-DA3B343EC2BF}" srcOrd="1" destOrd="0" parTransId="{0C2934AB-D7FE-4D42-A082-5C893D02B9B4}" sibTransId="{2A37D93F-8925-431D-A0A7-7D1E3B2096AE}"/>
    <dgm:cxn modelId="{A682B4B1-12FE-4945-8FC1-469537FFCBB9}" srcId="{DC3418D9-028E-4993-B654-28C179C37116}" destId="{493C1C82-ED9F-4A0F-A794-AD33CC6BBEFD}" srcOrd="4" destOrd="0" parTransId="{59B19B38-0A38-4826-9A97-CC73159636B3}" sibTransId="{BEACDBA8-29F9-41F0-A919-862A8ABC2031}"/>
    <dgm:cxn modelId="{D62D5CD4-4D0E-47E9-A850-E28F17AD7BFA}" type="presOf" srcId="{0917E16E-BB8C-4CB8-A6D4-DA3B343EC2BF}" destId="{CD981816-38A3-41C4-B478-E96FE2B05E20}" srcOrd="0" destOrd="0" presId="urn:microsoft.com/office/officeart/2005/8/layout/vList2"/>
    <dgm:cxn modelId="{2B15B1EC-9FFA-427F-93F9-D5837FD1F575}" type="presOf" srcId="{802D1B34-8559-4A5B-BE04-0EAD603BF6F3}" destId="{FBCDD5D7-1D63-4D7D-91CD-991AA142CFEB}" srcOrd="0" destOrd="0" presId="urn:microsoft.com/office/officeart/2005/8/layout/vList2"/>
    <dgm:cxn modelId="{84C53091-1AD4-4B27-8603-3CD1106C5F2A}" type="presParOf" srcId="{33DA141E-B811-4FAD-B184-13C6C8F48F25}" destId="{3BC76543-85E3-494E-94F4-734206BB4AAF}" srcOrd="0" destOrd="0" presId="urn:microsoft.com/office/officeart/2005/8/layout/vList2"/>
    <dgm:cxn modelId="{D81128D2-A77E-4E22-ADB7-C888D74CF186}" type="presParOf" srcId="{33DA141E-B811-4FAD-B184-13C6C8F48F25}" destId="{0C6205B7-8369-4174-AE44-AA52890309C9}" srcOrd="1" destOrd="0" presId="urn:microsoft.com/office/officeart/2005/8/layout/vList2"/>
    <dgm:cxn modelId="{3355BF32-0B1B-4404-A8BB-F7FE40C7296D}" type="presParOf" srcId="{33DA141E-B811-4FAD-B184-13C6C8F48F25}" destId="{CD981816-38A3-41C4-B478-E96FE2B05E20}" srcOrd="2" destOrd="0" presId="urn:microsoft.com/office/officeart/2005/8/layout/vList2"/>
    <dgm:cxn modelId="{783A6249-8434-420C-982A-5979E6FFC222}" type="presParOf" srcId="{33DA141E-B811-4FAD-B184-13C6C8F48F25}" destId="{48F47FA5-0200-4353-9797-5AF269114706}" srcOrd="3" destOrd="0" presId="urn:microsoft.com/office/officeart/2005/8/layout/vList2"/>
    <dgm:cxn modelId="{EB9FC253-9845-48E9-9E97-00E2BA1E3EF9}" type="presParOf" srcId="{33DA141E-B811-4FAD-B184-13C6C8F48F25}" destId="{FBCDD5D7-1D63-4D7D-91CD-991AA142CFEB}" srcOrd="4" destOrd="0" presId="urn:microsoft.com/office/officeart/2005/8/layout/vList2"/>
    <dgm:cxn modelId="{C7FDAF97-9A2C-4A7C-9F19-E57E089130F4}" type="presParOf" srcId="{33DA141E-B811-4FAD-B184-13C6C8F48F25}" destId="{E5EFE1F4-9344-4404-BF7B-E79CA9D6756F}" srcOrd="5" destOrd="0" presId="urn:microsoft.com/office/officeart/2005/8/layout/vList2"/>
    <dgm:cxn modelId="{91ACE807-997B-4760-9DB9-9C9450B378E7}" type="presParOf" srcId="{33DA141E-B811-4FAD-B184-13C6C8F48F25}" destId="{301BC86A-2934-4DA4-A414-A4AE168E05AF}" srcOrd="6" destOrd="0" presId="urn:microsoft.com/office/officeart/2005/8/layout/vList2"/>
    <dgm:cxn modelId="{08BCAC2A-C309-4947-800A-8C1AF3545E4C}" type="presParOf" srcId="{33DA141E-B811-4FAD-B184-13C6C8F48F25}" destId="{E6219549-84D8-4530-B555-5C3D1B886AB3}" srcOrd="7" destOrd="0" presId="urn:microsoft.com/office/officeart/2005/8/layout/vList2"/>
    <dgm:cxn modelId="{A54DE0C6-CE15-4F1F-A99C-18FF99F1EC4F}" type="presParOf" srcId="{33DA141E-B811-4FAD-B184-13C6C8F48F25}" destId="{BF0A58BE-4413-4A19-AE3F-9606B4EB4C4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6543-85E3-494E-94F4-734206BB4AAF}">
      <dsp:nvSpPr>
        <dsp:cNvPr id="0" name=""/>
        <dsp:cNvSpPr/>
      </dsp:nvSpPr>
      <dsp:spPr>
        <a:xfrm>
          <a:off x="0" y="664051"/>
          <a:ext cx="105156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SQL é a linguagem padrão de acesso a Banco de dados</a:t>
          </a:r>
          <a:endParaRPr lang="en-US" sz="2300" kern="1200" dirty="0"/>
        </a:p>
      </dsp:txBody>
      <dsp:txXfrm>
        <a:off x="26930" y="690981"/>
        <a:ext cx="10461740" cy="497795"/>
      </dsp:txXfrm>
    </dsp:sp>
    <dsp:sp modelId="{CD981816-38A3-41C4-B478-E96FE2B05E20}">
      <dsp:nvSpPr>
        <dsp:cNvPr id="0" name=""/>
        <dsp:cNvSpPr/>
      </dsp:nvSpPr>
      <dsp:spPr>
        <a:xfrm>
          <a:off x="0" y="1281946"/>
          <a:ext cx="1051560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Baseado nisto, fabricantes desenvolveram suas próprias extensões </a:t>
          </a:r>
          <a:r>
            <a:rPr lang="pt-BR" sz="2300" kern="1200"/>
            <a:t>da linguagem SQL</a:t>
          </a:r>
          <a:endParaRPr lang="en-US" sz="2300" kern="1200" dirty="0"/>
        </a:p>
      </dsp:txBody>
      <dsp:txXfrm>
        <a:off x="26930" y="1308876"/>
        <a:ext cx="10461740" cy="497795"/>
      </dsp:txXfrm>
    </dsp:sp>
    <dsp:sp modelId="{FBCDD5D7-1D63-4D7D-91CD-991AA142CFEB}">
      <dsp:nvSpPr>
        <dsp:cNvPr id="0" name=""/>
        <dsp:cNvSpPr/>
      </dsp:nvSpPr>
      <dsp:spPr>
        <a:xfrm>
          <a:off x="0" y="1899841"/>
          <a:ext cx="1051560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T-SQL é a linguagem de propriedade da Microsoft</a:t>
          </a:r>
          <a:endParaRPr lang="en-US" sz="2300" kern="1200" dirty="0"/>
        </a:p>
      </dsp:txBody>
      <dsp:txXfrm>
        <a:off x="26930" y="1926771"/>
        <a:ext cx="10461740" cy="497795"/>
      </dsp:txXfrm>
    </dsp:sp>
    <dsp:sp modelId="{301BC86A-2934-4DA4-A414-A4AE168E05AF}">
      <dsp:nvSpPr>
        <dsp:cNvPr id="0" name=""/>
        <dsp:cNvSpPr/>
      </dsp:nvSpPr>
      <dsp:spPr>
        <a:xfrm>
          <a:off x="0" y="2517736"/>
          <a:ext cx="1051560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Outros </a:t>
          </a:r>
          <a:r>
            <a:rPr lang="pt-BR" sz="2300" kern="1200" dirty="0" err="1"/>
            <a:t>SGBDs</a:t>
          </a:r>
          <a:r>
            <a:rPr lang="pt-BR" sz="2300" kern="1200" dirty="0"/>
            <a:t> tem extensões próprias: ORACLE tem sua extensão chamada PL/SQL </a:t>
          </a:r>
          <a:endParaRPr lang="en-US" sz="2300" kern="1200" dirty="0"/>
        </a:p>
      </dsp:txBody>
      <dsp:txXfrm>
        <a:off x="26930" y="2544666"/>
        <a:ext cx="10461740" cy="497795"/>
      </dsp:txXfrm>
    </dsp:sp>
    <dsp:sp modelId="{BF0A58BE-4413-4A19-AE3F-9606B4EB4C4E}">
      <dsp:nvSpPr>
        <dsp:cNvPr id="0" name=""/>
        <dsp:cNvSpPr/>
      </dsp:nvSpPr>
      <dsp:spPr>
        <a:xfrm>
          <a:off x="0" y="3135631"/>
          <a:ext cx="10515600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A extensões apresentação mais facilidades e funções que o SQL padrão</a:t>
          </a:r>
          <a:endParaRPr lang="en-US" sz="2300" kern="1200" dirty="0"/>
        </a:p>
      </dsp:txBody>
      <dsp:txXfrm>
        <a:off x="26930" y="3162561"/>
        <a:ext cx="104617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F7BD5-9049-47D6-BFEC-BABEFE1C5A1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A6906-B0B1-449B-BBFE-DECD28FCA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45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DCE03-6CD4-4989-9027-2FD3DD677E96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CEA1-3719-4497-8033-8443A8085321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758A-9E1D-4332-885A-1DDACA2D5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93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CEA1-3719-4497-8033-8443A8085321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758A-9E1D-4332-885A-1DDACA2D5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60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CEA1-3719-4497-8033-8443A8085321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758A-9E1D-4332-885A-1DDACA2D5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76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40991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29266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466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6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17/04/2021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598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17/04/2021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38070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17/04/2021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62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23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CEA1-3719-4497-8033-8443A8085321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758A-9E1D-4332-885A-1DDACA2D5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824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243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08279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1060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CEA1-3719-4497-8033-8443A8085321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758A-9E1D-4332-885A-1DDACA2D5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7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CEA1-3719-4497-8033-8443A8085321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758A-9E1D-4332-885A-1DDACA2D5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98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CEA1-3719-4497-8033-8443A8085321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758A-9E1D-4332-885A-1DDACA2D5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72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CEA1-3719-4497-8033-8443A8085321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758A-9E1D-4332-885A-1DDACA2D5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CEA1-3719-4497-8033-8443A8085321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758A-9E1D-4332-885A-1DDACA2D5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CEA1-3719-4497-8033-8443A8085321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758A-9E1D-4332-885A-1DDACA2D5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2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CEA1-3719-4497-8033-8443A8085321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758A-9E1D-4332-885A-1DDACA2D5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5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CEA1-3719-4497-8033-8443A8085321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758A-9E1D-4332-885A-1DDACA2D58F4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278BB57-D74C-42F5-93E7-CE2F2F22F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33337"/>
            <a:ext cx="2667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SIPCMContentMarking" descr="{&quot;HashCode&quot;:-321200650,&quot;Placement&quot;:&quot;Footer&quot;}">
            <a:extLst>
              <a:ext uri="{FF2B5EF4-FFF2-40B4-BE49-F238E27FC236}">
                <a16:creationId xmlns:a16="http://schemas.microsoft.com/office/drawing/2014/main" id="{46335A16-AC27-42F9-88E8-5EE45CF874D8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42219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90085"/>
            <a:ext cx="2667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321200650,&quot;Placement&quot;:&quot;Footer&quot;}">
            <a:extLst>
              <a:ext uri="{FF2B5EF4-FFF2-40B4-BE49-F238E27FC236}">
                <a16:creationId xmlns:a16="http://schemas.microsoft.com/office/drawing/2014/main" id="{8AA92472-8FCC-4B4A-8AC2-DDC23674F678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43334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4094" y="851515"/>
            <a:ext cx="5649977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Banco de Dados II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4094" y="6453336"/>
            <a:ext cx="3600400" cy="1723557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Roberto Harkovsky,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" name="Graphic 70" descr="Wind Chime">
            <a:extLst>
              <a:ext uri="{FF2B5EF4-FFF2-40B4-BE49-F238E27FC236}">
                <a16:creationId xmlns:a16="http://schemas.microsoft.com/office/drawing/2014/main" id="{A6F00F4C-6EE8-4165-95D2-1CAD20330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T-SQL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8947" y="1636313"/>
            <a:ext cx="7922096" cy="273756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THROW</a:t>
            </a:r>
          </a:p>
          <a:p>
            <a:pPr lvl="1"/>
            <a:r>
              <a:rPr lang="pt-BR" dirty="0"/>
              <a:t>Gera uma exceção e transfere a execução a um bloco CATCH de um constructo TRY…CATCH no SQL Server.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10243" y="3249456"/>
            <a:ext cx="59766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THROW</a:t>
            </a:r>
            <a:r>
              <a:rPr lang="en-US" dirty="0">
                <a:solidFill>
                  <a:schemeClr val="tx1"/>
                </a:solidFill>
              </a:rPr>
              <a:t> 51000, 'The record does not exist.', 1;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8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programação no T-SQL</a:t>
            </a:r>
            <a:br>
              <a:rPr lang="pt-BR" dirty="0"/>
            </a:b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8947" y="1636313"/>
            <a:ext cx="7922096" cy="2737562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C00000"/>
                </a:solidFill>
              </a:rPr>
              <a:t>RETURN</a:t>
            </a:r>
          </a:p>
          <a:p>
            <a:pPr lvl="1"/>
            <a:r>
              <a:rPr lang="pt-BR" dirty="0"/>
              <a:t>Sai incondicionalmente de uma consulta ou procedimento. </a:t>
            </a:r>
          </a:p>
          <a:p>
            <a:pPr lvl="1"/>
            <a:r>
              <a:rPr lang="pt-BR" dirty="0">
                <a:solidFill>
                  <a:srgbClr val="C00000"/>
                </a:solidFill>
              </a:rPr>
              <a:t>RETURN</a:t>
            </a:r>
            <a:r>
              <a:rPr lang="pt-BR" dirty="0"/>
              <a:t> é imediato e completo e pode ser usado em qualquer ponto para sair de um procedimento, lote ou bloco de instruções. </a:t>
            </a:r>
          </a:p>
          <a:p>
            <a:pPr lvl="1"/>
            <a:r>
              <a:rPr lang="pt-BR" dirty="0"/>
              <a:t>As instruções posteriores a </a:t>
            </a:r>
            <a:r>
              <a:rPr lang="pt-BR" dirty="0">
                <a:solidFill>
                  <a:srgbClr val="C00000"/>
                </a:solidFill>
              </a:rPr>
              <a:t>RETURN</a:t>
            </a:r>
            <a:r>
              <a:rPr lang="pt-BR" dirty="0"/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</a:rPr>
              <a:t>não são executadas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10800" y="4206024"/>
            <a:ext cx="7200243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PROCEDURE </a:t>
            </a:r>
            <a:r>
              <a:rPr lang="en-US" dirty="0" err="1">
                <a:solidFill>
                  <a:schemeClr val="tx1"/>
                </a:solidFill>
              </a:rPr>
              <a:t>ChecaUF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 varchar(11)  </a:t>
            </a:r>
          </a:p>
          <a:p>
            <a:r>
              <a:rPr lang="en-US" dirty="0">
                <a:solidFill>
                  <a:schemeClr val="tx1"/>
                </a:solidFill>
              </a:rPr>
              <a:t>AS  </a:t>
            </a:r>
          </a:p>
          <a:p>
            <a:r>
              <a:rPr lang="en-US" dirty="0">
                <a:solidFill>
                  <a:schemeClr val="tx1"/>
                </a:solidFill>
              </a:rPr>
              <a:t>IF (SELECT Estado FROM Pessoa WHERE </a:t>
            </a:r>
            <a:r>
              <a:rPr lang="en-US" dirty="0" err="1">
                <a:solidFill>
                  <a:schemeClr val="tx1"/>
                </a:solidFill>
              </a:rPr>
              <a:t>ContactID</a:t>
            </a:r>
            <a:r>
              <a:rPr lang="en-US" dirty="0">
                <a:solidFill>
                  <a:schemeClr val="tx1"/>
                </a:solidFill>
              </a:rPr>
              <a:t> = @</a:t>
            </a:r>
            <a:r>
              <a:rPr lang="en-US" dirty="0" err="1">
                <a:solidFill>
                  <a:schemeClr val="tx1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) = ‘RJ'  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1  </a:t>
            </a:r>
          </a:p>
          <a:p>
            <a:r>
              <a:rPr lang="en-US" dirty="0">
                <a:solidFill>
                  <a:schemeClr val="tx1"/>
                </a:solidFill>
              </a:rPr>
              <a:t>ELSE  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2;  </a:t>
            </a:r>
          </a:p>
          <a:p>
            <a:r>
              <a:rPr lang="en-US" dirty="0">
                <a:solidFill>
                  <a:schemeClr val="tx1"/>
                </a:solidFill>
              </a:rPr>
              <a:t>GO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8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554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CURSOR</a:t>
            </a:r>
          </a:p>
          <a:p>
            <a:pPr lvl="1"/>
            <a:r>
              <a:rPr lang="pt-BR" dirty="0"/>
              <a:t>As instruções do Microsoft SQL Server produzem um conjunto de resultados completo, mas há momentos em que os resultados são mais bem processados considerando uma linha de cada vez. </a:t>
            </a:r>
          </a:p>
          <a:p>
            <a:pPr lvl="1"/>
            <a:r>
              <a:rPr lang="pt-BR" dirty="0"/>
              <a:t>Abrir um cursor em um conjunto de resultados permite o processamento do conjunto de resultados uma linha por vez. </a:t>
            </a:r>
          </a:p>
          <a:p>
            <a:pPr lvl="1"/>
            <a:r>
              <a:rPr lang="pt-BR" dirty="0"/>
              <a:t>É possível atribuir um cursor a uma variável ou um parâmetro com um tipo de dados </a:t>
            </a:r>
            <a:r>
              <a:rPr lang="pt-BR" b="1" dirty="0">
                <a:solidFill>
                  <a:srgbClr val="C00000"/>
                </a:solidFill>
              </a:rPr>
              <a:t>cursor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431704" y="4507587"/>
            <a:ext cx="7200243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PROCEDURE </a:t>
            </a:r>
            <a:r>
              <a:rPr lang="en-US" dirty="0" err="1">
                <a:solidFill>
                  <a:schemeClr val="tx1"/>
                </a:solidFill>
              </a:rPr>
              <a:t>ChecaUF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param</a:t>
            </a:r>
            <a:r>
              <a:rPr lang="en-US" dirty="0">
                <a:solidFill>
                  <a:schemeClr val="tx1"/>
                </a:solidFill>
              </a:rPr>
              <a:t> varchar(11)  </a:t>
            </a:r>
          </a:p>
          <a:p>
            <a:r>
              <a:rPr lang="en-US" dirty="0">
                <a:solidFill>
                  <a:schemeClr val="tx1"/>
                </a:solidFill>
              </a:rPr>
              <a:t>AS  </a:t>
            </a:r>
          </a:p>
          <a:p>
            <a:r>
              <a:rPr lang="en-US" b="1" dirty="0">
                <a:solidFill>
                  <a:srgbClr val="C00000"/>
                </a:solidFill>
              </a:rPr>
              <a:t>DECLARE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vend_cursor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CURSOR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</a:rPr>
              <a:t>    FOR SELECT * FROM </a:t>
            </a:r>
            <a:r>
              <a:rPr lang="en-US" dirty="0" err="1">
                <a:solidFill>
                  <a:schemeClr val="tx1"/>
                </a:solidFill>
              </a:rPr>
              <a:t>Purchasing.Vendor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b="1" dirty="0">
                <a:solidFill>
                  <a:srgbClr val="C00000"/>
                </a:solidFill>
              </a:rPr>
              <a:t>OPEN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vend_cursor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>
                <a:solidFill>
                  <a:srgbClr val="C00000"/>
                </a:solidFill>
              </a:rPr>
              <a:t>FETCH NEXT FROM </a:t>
            </a:r>
            <a:r>
              <a:rPr lang="en-US" dirty="0" err="1">
                <a:solidFill>
                  <a:schemeClr val="tx1"/>
                </a:solidFill>
              </a:rPr>
              <a:t>vend_cursor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  <a:p>
            <a:r>
              <a:rPr lang="en-US" dirty="0">
                <a:solidFill>
                  <a:schemeClr val="tx1"/>
                </a:solidFill>
              </a:rPr>
              <a:t>GO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1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CURSOR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1825625"/>
            <a:ext cx="5545832" cy="4351338"/>
          </a:xfrm>
        </p:spPr>
        <p:txBody>
          <a:bodyPr>
            <a:normAutofit lnSpcReduction="10000"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DECLARE</a:t>
            </a:r>
            <a:r>
              <a:rPr lang="pt-BR" sz="2400" dirty="0"/>
              <a:t> &lt;</a:t>
            </a:r>
            <a:r>
              <a:rPr lang="pt-BR" sz="2400" dirty="0" err="1"/>
              <a:t>nomeCursor</a:t>
            </a:r>
            <a:r>
              <a:rPr lang="pt-BR" sz="2400" dirty="0"/>
              <a:t>&gt; </a:t>
            </a:r>
            <a:r>
              <a:rPr lang="pt-BR" sz="2400" b="1" dirty="0">
                <a:solidFill>
                  <a:srgbClr val="C00000"/>
                </a:solidFill>
              </a:rPr>
              <a:t>CURSOR FOR </a:t>
            </a:r>
            <a:r>
              <a:rPr lang="pt-BR" sz="2400" dirty="0"/>
              <a:t>&lt;SELECT&gt;</a:t>
            </a:r>
          </a:p>
          <a:p>
            <a:endParaRPr lang="pt-BR" sz="2400" dirty="0"/>
          </a:p>
          <a:p>
            <a:r>
              <a:rPr lang="pt-BR" sz="2400" b="1" dirty="0">
                <a:solidFill>
                  <a:srgbClr val="C00000"/>
                </a:solidFill>
              </a:rPr>
              <a:t>OPEN</a:t>
            </a:r>
            <a:r>
              <a:rPr lang="pt-BR" sz="2400" dirty="0"/>
              <a:t> &lt; </a:t>
            </a:r>
            <a:r>
              <a:rPr lang="pt-BR" sz="2400" dirty="0" err="1"/>
              <a:t>nomeCursor</a:t>
            </a:r>
            <a:r>
              <a:rPr lang="pt-BR" sz="2400" dirty="0"/>
              <a:t> &gt;</a:t>
            </a:r>
          </a:p>
          <a:p>
            <a:endParaRPr lang="pt-BR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FETCH NEXT FROM &lt;</a:t>
            </a:r>
            <a:r>
              <a:rPr lang="en-US" sz="2400" dirty="0" err="1"/>
              <a:t>nomeCursor</a:t>
            </a:r>
            <a:r>
              <a:rPr lang="en-US" sz="2400" b="1" dirty="0">
                <a:solidFill>
                  <a:srgbClr val="C00000"/>
                </a:solidFill>
              </a:rPr>
              <a:t>&gt; INTO &lt;</a:t>
            </a:r>
            <a:r>
              <a:rPr lang="en-US" sz="2400" b="1" dirty="0" err="1">
                <a:solidFill>
                  <a:srgbClr val="C00000"/>
                </a:solidFill>
              </a:rPr>
              <a:t>variaveis</a:t>
            </a:r>
            <a:r>
              <a:rPr lang="en-US" sz="2400" b="1" dirty="0">
                <a:solidFill>
                  <a:srgbClr val="C00000"/>
                </a:solidFill>
              </a:rPr>
              <a:t>&gt;</a:t>
            </a:r>
          </a:p>
          <a:p>
            <a:endParaRPr lang="pt-BR" sz="2400" dirty="0"/>
          </a:p>
          <a:p>
            <a:r>
              <a:rPr lang="pt-BR" sz="2400" b="1" dirty="0">
                <a:solidFill>
                  <a:srgbClr val="C00000"/>
                </a:solidFill>
              </a:rPr>
              <a:t>CLOSE</a:t>
            </a:r>
            <a:r>
              <a:rPr lang="pt-BR" sz="2400" dirty="0"/>
              <a:t> &lt; </a:t>
            </a:r>
            <a:r>
              <a:rPr lang="pt-BR" sz="2400" dirty="0" err="1"/>
              <a:t>nomeCursor</a:t>
            </a:r>
            <a:r>
              <a:rPr lang="pt-BR" sz="2400" dirty="0"/>
              <a:t> &gt;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DEALLOCATE </a:t>
            </a:r>
            <a:r>
              <a:rPr lang="pt-BR" sz="2400" dirty="0"/>
              <a:t>&lt; </a:t>
            </a:r>
            <a:r>
              <a:rPr lang="pt-BR" sz="2400" dirty="0" err="1"/>
              <a:t>nomeCursor</a:t>
            </a:r>
            <a:r>
              <a:rPr lang="pt-BR" sz="2400" dirty="0"/>
              <a:t> &gt;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600056" y="365125"/>
            <a:ext cx="4968552" cy="6186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DECLARE</a:t>
            </a:r>
            <a:r>
              <a:rPr lang="en-US" dirty="0">
                <a:solidFill>
                  <a:schemeClr val="tx1"/>
                </a:solidFill>
              </a:rPr>
              <a:t> @medico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, @</a:t>
            </a:r>
            <a:r>
              <a:rPr lang="en-US" dirty="0" err="1">
                <a:solidFill>
                  <a:schemeClr val="tx1"/>
                </a:solidFill>
              </a:rPr>
              <a:t>paciente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@</a:t>
            </a:r>
            <a:r>
              <a:rPr lang="en-US" dirty="0" err="1">
                <a:solidFill>
                  <a:schemeClr val="tx1"/>
                </a:solidFill>
              </a:rPr>
              <a:t>dia</a:t>
            </a:r>
            <a:r>
              <a:rPr lang="en-US" dirty="0">
                <a:solidFill>
                  <a:schemeClr val="tx1"/>
                </a:solidFill>
              </a:rPr>
              <a:t> char(10), @</a:t>
            </a:r>
            <a:r>
              <a:rPr lang="en-US" dirty="0" err="1">
                <a:solidFill>
                  <a:schemeClr val="tx1"/>
                </a:solidFill>
              </a:rPr>
              <a:t>horario</a:t>
            </a:r>
            <a:r>
              <a:rPr lang="en-US" dirty="0">
                <a:solidFill>
                  <a:schemeClr val="tx1"/>
                </a:solidFill>
              </a:rPr>
              <a:t> char(5)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DECLARE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ConsultaCursor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CURSOR FOR</a:t>
            </a:r>
          </a:p>
          <a:p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err="1">
                <a:solidFill>
                  <a:schemeClr val="tx1"/>
                </a:solidFill>
              </a:rPr>
              <a:t>codm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codp</a:t>
            </a:r>
            <a:r>
              <a:rPr lang="en-US" dirty="0">
                <a:solidFill>
                  <a:schemeClr val="tx1"/>
                </a:solidFill>
              </a:rPr>
              <a:t>, Data, hora FROM </a:t>
            </a:r>
            <a:r>
              <a:rPr lang="en-US" dirty="0" err="1">
                <a:solidFill>
                  <a:schemeClr val="tx1"/>
                </a:solidFill>
              </a:rPr>
              <a:t>Consultas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Where Data='07/10/2015'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OPEN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ConsultaCursor</a:t>
            </a:r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FETCH NEXT FROM </a:t>
            </a:r>
            <a:r>
              <a:rPr lang="en-US" dirty="0" err="1">
                <a:solidFill>
                  <a:schemeClr val="tx1"/>
                </a:solidFill>
              </a:rPr>
              <a:t>ConsultaCursor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b="1" dirty="0">
                <a:solidFill>
                  <a:srgbClr val="C00000"/>
                </a:solidFill>
              </a:rPr>
              <a:t>INTO</a:t>
            </a:r>
            <a:r>
              <a:rPr lang="en-US" dirty="0">
                <a:solidFill>
                  <a:schemeClr val="tx1"/>
                </a:solidFill>
              </a:rPr>
              <a:t> @medico, @</a:t>
            </a:r>
            <a:r>
              <a:rPr lang="en-US" dirty="0" err="1">
                <a:solidFill>
                  <a:schemeClr val="tx1"/>
                </a:solidFill>
              </a:rPr>
              <a:t>paciente</a:t>
            </a:r>
            <a:r>
              <a:rPr lang="en-US" dirty="0">
                <a:solidFill>
                  <a:schemeClr val="tx1"/>
                </a:solidFill>
              </a:rPr>
              <a:t>, @</a:t>
            </a:r>
            <a:r>
              <a:rPr lang="en-US" dirty="0" err="1">
                <a:solidFill>
                  <a:schemeClr val="tx1"/>
                </a:solidFill>
              </a:rPr>
              <a:t>dia</a:t>
            </a:r>
            <a:r>
              <a:rPr lang="en-US" dirty="0">
                <a:solidFill>
                  <a:schemeClr val="tx1"/>
                </a:solidFill>
              </a:rPr>
              <a:t>, @</a:t>
            </a:r>
            <a:r>
              <a:rPr lang="en-US" dirty="0" err="1">
                <a:solidFill>
                  <a:schemeClr val="tx1"/>
                </a:solidFill>
              </a:rPr>
              <a:t>horario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</a:rPr>
              <a:t>WHILE </a:t>
            </a:r>
            <a:r>
              <a:rPr lang="en-US" b="1" dirty="0">
                <a:solidFill>
                  <a:srgbClr val="C00000"/>
                </a:solidFill>
              </a:rPr>
              <a:t>@@FETCH_STATUS = 0  </a:t>
            </a:r>
          </a:p>
          <a:p>
            <a:r>
              <a:rPr lang="en-US" dirty="0">
                <a:solidFill>
                  <a:schemeClr val="tx1"/>
                </a:solidFill>
              </a:rPr>
              <a:t>BEGIN  </a:t>
            </a:r>
          </a:p>
          <a:p>
            <a:r>
              <a:rPr lang="en-US" dirty="0">
                <a:solidFill>
                  <a:schemeClr val="tx1"/>
                </a:solidFill>
              </a:rPr>
              <a:t>    PRINT @</a:t>
            </a:r>
            <a:r>
              <a:rPr lang="en-US" dirty="0" err="1">
                <a:solidFill>
                  <a:schemeClr val="tx1"/>
                </a:solidFill>
              </a:rPr>
              <a:t>dia</a:t>
            </a:r>
            <a:r>
              <a:rPr lang="en-US" dirty="0">
                <a:solidFill>
                  <a:schemeClr val="tx1"/>
                </a:solidFill>
              </a:rPr>
              <a:t> + ' - ' + @</a:t>
            </a:r>
            <a:r>
              <a:rPr lang="en-US" dirty="0" err="1">
                <a:solidFill>
                  <a:schemeClr val="tx1"/>
                </a:solidFill>
              </a:rPr>
              <a:t>horario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C00000"/>
                </a:solidFill>
              </a:rPr>
              <a:t>FETCH NEXT FROM </a:t>
            </a:r>
            <a:r>
              <a:rPr lang="en-US" dirty="0" err="1">
                <a:solidFill>
                  <a:schemeClr val="tx1"/>
                </a:solidFill>
              </a:rPr>
              <a:t>ConsultaCursor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C00000"/>
                </a:solidFill>
              </a:rPr>
              <a:t>INTO</a:t>
            </a:r>
            <a:r>
              <a:rPr lang="en-US" dirty="0">
                <a:solidFill>
                  <a:schemeClr val="tx1"/>
                </a:solidFill>
              </a:rPr>
              <a:t> @medico, @</a:t>
            </a:r>
            <a:r>
              <a:rPr lang="en-US" dirty="0" err="1">
                <a:solidFill>
                  <a:schemeClr val="tx1"/>
                </a:solidFill>
              </a:rPr>
              <a:t>paciente</a:t>
            </a:r>
            <a:r>
              <a:rPr lang="en-US" dirty="0">
                <a:solidFill>
                  <a:schemeClr val="tx1"/>
                </a:solidFill>
              </a:rPr>
              <a:t>, @</a:t>
            </a:r>
            <a:r>
              <a:rPr lang="en-US" dirty="0" err="1">
                <a:solidFill>
                  <a:schemeClr val="tx1"/>
                </a:solidFill>
              </a:rPr>
              <a:t>dia</a:t>
            </a:r>
            <a:r>
              <a:rPr lang="en-US" dirty="0">
                <a:solidFill>
                  <a:schemeClr val="tx1"/>
                </a:solidFill>
              </a:rPr>
              <a:t>, @</a:t>
            </a:r>
            <a:r>
              <a:rPr lang="en-US" dirty="0" err="1">
                <a:solidFill>
                  <a:schemeClr val="tx1"/>
                </a:solidFill>
              </a:rPr>
              <a:t>horario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END</a:t>
            </a:r>
          </a:p>
          <a:p>
            <a:r>
              <a:rPr lang="en-US" b="1" dirty="0">
                <a:solidFill>
                  <a:srgbClr val="C00000"/>
                </a:solidFill>
              </a:rPr>
              <a:t>CLOSE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ConsultaCursor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DEALLOCATE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ConsultaCursor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4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</a:t>
            </a:r>
            <a:r>
              <a:rPr lang="pt-BR" dirty="0"/>
              <a:t>: Consultas somente para pacientes do RJ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59496" y="1488296"/>
            <a:ext cx="8076926" cy="5078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BEGIN TRANSACTION</a:t>
            </a:r>
          </a:p>
          <a:p>
            <a:r>
              <a:rPr lang="en-US" dirty="0"/>
              <a:t>       DECLARE</a:t>
            </a:r>
          </a:p>
          <a:p>
            <a:r>
              <a:rPr lang="en-US" dirty="0"/>
              <a:t>        @CODP INT, @CODM INT, @DATAC CHAR(10), @HORAC</a:t>
            </a:r>
          </a:p>
          <a:p>
            <a:r>
              <a:rPr lang="en-US" dirty="0"/>
              <a:t>	@CARIOCA CHAR(2)</a:t>
            </a:r>
          </a:p>
          <a:p>
            <a:r>
              <a:rPr lang="en-US" dirty="0"/>
              <a:t>-- </a:t>
            </a:r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	</a:t>
            </a:r>
          </a:p>
          <a:p>
            <a:r>
              <a:rPr lang="en-US" dirty="0"/>
              <a:t>	SET @CODM  =  45</a:t>
            </a:r>
          </a:p>
          <a:p>
            <a:r>
              <a:rPr lang="en-US" dirty="0"/>
              <a:t>	SET @CODP  =  1070</a:t>
            </a:r>
          </a:p>
          <a:p>
            <a:r>
              <a:rPr lang="en-US" dirty="0"/>
              <a:t>	SET @DATAC= '01/12/2019‘</a:t>
            </a:r>
          </a:p>
          <a:p>
            <a:r>
              <a:rPr lang="en-US" dirty="0"/>
              <a:t>	SET @HORAC= ’09:00’</a:t>
            </a:r>
          </a:p>
          <a:p>
            <a:r>
              <a:rPr lang="en-US" dirty="0"/>
              <a:t> 	INSERT INTO CONSULTAS VALUES (@CODM, @CODP, @DATAC, @HORAC)</a:t>
            </a:r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Verifica</a:t>
            </a:r>
            <a:r>
              <a:rPr lang="en-US" dirty="0"/>
              <a:t> se o </a:t>
            </a:r>
            <a:r>
              <a:rPr lang="en-US" dirty="0" err="1"/>
              <a:t>paciente</a:t>
            </a:r>
            <a:r>
              <a:rPr lang="en-US" dirty="0"/>
              <a:t> é carioca</a:t>
            </a:r>
          </a:p>
          <a:p>
            <a:r>
              <a:rPr lang="en-US" dirty="0"/>
              <a:t>	SELECT @CARIOCA= </a:t>
            </a:r>
            <a:r>
              <a:rPr lang="en-US" dirty="0" err="1"/>
              <a:t>Cidade</a:t>
            </a:r>
            <a:r>
              <a:rPr lang="en-US" dirty="0"/>
              <a:t> FROM </a:t>
            </a:r>
            <a:r>
              <a:rPr lang="en-US" dirty="0" err="1"/>
              <a:t>Pacientes</a:t>
            </a:r>
            <a:r>
              <a:rPr lang="en-US" dirty="0"/>
              <a:t> WHERE CODP=@CODP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IF @CARIOCA =‘Rio de Janeiro’</a:t>
            </a:r>
          </a:p>
          <a:p>
            <a:r>
              <a:rPr lang="en-US" dirty="0"/>
              <a:t>	   	</a:t>
            </a:r>
            <a:r>
              <a:rPr lang="en-US" b="1" dirty="0">
                <a:solidFill>
                  <a:srgbClr val="C00000"/>
                </a:solidFill>
              </a:rPr>
              <a:t>COMMIT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18923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kern="1200" dirty="0">
                <a:latin typeface="+mj-lt"/>
                <a:ea typeface="+mj-ea"/>
                <a:cs typeface="+mj-cs"/>
              </a:rPr>
              <a:t>T-SQL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A0200A9-CB03-4EF2-9D99-353BA7EB6B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9" descr="Banco de dados">
            <a:extLst>
              <a:ext uri="{FF2B5EF4-FFF2-40B4-BE49-F238E27FC236}">
                <a16:creationId xmlns:a16="http://schemas.microsoft.com/office/drawing/2014/main" id="{B3C0FCC4-F868-47D2-AC02-3796897D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6918" y="3969009"/>
            <a:ext cx="2274389" cy="227438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89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CFE8407-D9A4-47F3-8DC8-CE4E5D39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BR" sz="4200"/>
              <a:t>O Que é </a:t>
            </a:r>
            <a:br>
              <a:rPr lang="pt-BR" sz="4200"/>
            </a:br>
            <a:r>
              <a:rPr lang="pt-BR" sz="4200"/>
              <a:t>T-SQL?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C783-D494-4A56-AD31-17360A27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Roberto Harkovsky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697C5B-8EE5-4EBB-B6C5-67684C81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/>
              <a:pPr>
                <a:spcAft>
                  <a:spcPts val="600"/>
                </a:spcAft>
              </a:pPr>
              <a:t>3</a:t>
            </a:fld>
            <a:endParaRPr lang="pt-BR" dirty="0"/>
          </a:p>
        </p:txBody>
      </p:sp>
      <p:graphicFrame>
        <p:nvGraphicFramePr>
          <p:cNvPr id="37" name="Espaço Reservado para Conteúdo 6">
            <a:extLst>
              <a:ext uri="{FF2B5EF4-FFF2-40B4-BE49-F238E27FC236}">
                <a16:creationId xmlns:a16="http://schemas.microsoft.com/office/drawing/2014/main" id="{7594218A-0168-4233-AC09-853E14EFD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2913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88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no T-SQL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6149"/>
            <a:ext cx="10515600" cy="4560814"/>
          </a:xfrm>
        </p:spPr>
        <p:txBody>
          <a:bodyPr>
            <a:normAutofit/>
          </a:bodyPr>
          <a:lstStyle/>
          <a:p>
            <a:r>
              <a:rPr lang="pt-BR" sz="2400" dirty="0"/>
              <a:t>Uma </a:t>
            </a:r>
            <a:r>
              <a:rPr lang="pt-BR" sz="2400" dirty="0">
                <a:solidFill>
                  <a:srgbClr val="C00000"/>
                </a:solidFill>
              </a:rPr>
              <a:t>variável local </a:t>
            </a:r>
            <a:r>
              <a:rPr lang="pt-BR" sz="2400" dirty="0" err="1"/>
              <a:t>Transact</a:t>
            </a:r>
            <a:r>
              <a:rPr lang="pt-BR" sz="2400" dirty="0"/>
              <a:t>-SQL é um objeto que pode conter um único valor de dados de um tipo específico.</a:t>
            </a:r>
          </a:p>
          <a:p>
            <a:r>
              <a:rPr lang="pt-BR" sz="2400" dirty="0"/>
              <a:t>Definido com </a:t>
            </a:r>
            <a:r>
              <a:rPr lang="pt-BR" sz="2400" b="1" dirty="0">
                <a:solidFill>
                  <a:srgbClr val="C00000"/>
                </a:solidFill>
              </a:rPr>
              <a:t>DECLARE @&lt;nome&gt;</a:t>
            </a:r>
          </a:p>
          <a:p>
            <a:endParaRPr lang="pt-BR" sz="2400" dirty="0"/>
          </a:p>
          <a:p>
            <a:r>
              <a:rPr lang="pt-BR" sz="2400" dirty="0"/>
              <a:t>Para carregar um valor em uma variável  utilize </a:t>
            </a:r>
            <a:r>
              <a:rPr lang="pt-BR" sz="2400" dirty="0">
                <a:solidFill>
                  <a:srgbClr val="C00000"/>
                </a:solidFill>
              </a:rPr>
              <a:t>@SET </a:t>
            </a:r>
            <a:r>
              <a:rPr lang="pt-BR" sz="2400" dirty="0"/>
              <a:t>ou </a:t>
            </a:r>
            <a:r>
              <a:rPr lang="pt-BR" sz="2400" dirty="0">
                <a:solidFill>
                  <a:srgbClr val="C00000"/>
                </a:solidFill>
              </a:rPr>
              <a:t>@SELECT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1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99456" y="2859166"/>
            <a:ext cx="27111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DECLARE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@</a:t>
            </a:r>
            <a:r>
              <a:rPr lang="pt-BR" dirty="0" err="1"/>
              <a:t>MyCounter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45789" y="3935311"/>
            <a:ext cx="36551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DECLARE @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char(20);  </a:t>
            </a:r>
          </a:p>
          <a:p>
            <a:r>
              <a:rPr lang="en-US" b="1" dirty="0">
                <a:solidFill>
                  <a:srgbClr val="C00000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myvar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'This is a test';  </a:t>
            </a:r>
          </a:p>
          <a:p>
            <a:r>
              <a:rPr lang="en-US" b="1" dirty="0">
                <a:solidFill>
                  <a:srgbClr val="C00000"/>
                </a:solidFill>
              </a:rPr>
              <a:t>SELECT @</a:t>
            </a:r>
            <a:r>
              <a:rPr lang="en-US" b="1" dirty="0" err="1">
                <a:solidFill>
                  <a:srgbClr val="C00000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nome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 err="1">
                <a:solidFill>
                  <a:schemeClr val="tx1"/>
                </a:solidFill>
              </a:rPr>
              <a:t>tabela</a:t>
            </a:r>
            <a:r>
              <a:rPr lang="en-US" dirty="0">
                <a:solidFill>
                  <a:schemeClr val="tx1"/>
                </a:solidFill>
              </a:rPr>
              <a:t>; 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676809" y="3994652"/>
            <a:ext cx="4415889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/* </a:t>
            </a: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*/  </a:t>
            </a:r>
          </a:p>
          <a:p>
            <a:r>
              <a:rPr lang="en-US" dirty="0">
                <a:solidFill>
                  <a:srgbClr val="C00000"/>
                </a:solidFill>
              </a:rPr>
              <a:t>DECLARE  @</a:t>
            </a:r>
            <a:r>
              <a:rPr lang="en-US" dirty="0" err="1">
                <a:solidFill>
                  <a:srgbClr val="C00000"/>
                </a:solidFill>
              </a:rPr>
              <a:t>NewBalance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;  </a:t>
            </a:r>
          </a:p>
          <a:p>
            <a:r>
              <a:rPr lang="en-US" b="1" dirty="0">
                <a:solidFill>
                  <a:srgbClr val="C00000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  @</a:t>
            </a:r>
            <a:r>
              <a:rPr lang="en-US" dirty="0" err="1">
                <a:solidFill>
                  <a:schemeClr val="tx1"/>
                </a:solidFill>
              </a:rPr>
              <a:t>NewBalance</a:t>
            </a:r>
            <a:r>
              <a:rPr lang="en-US" dirty="0">
                <a:solidFill>
                  <a:schemeClr val="tx1"/>
                </a:solidFill>
              </a:rPr>
              <a:t>  =  10;  </a:t>
            </a:r>
          </a:p>
          <a:p>
            <a:r>
              <a:rPr lang="en-US" b="1" dirty="0">
                <a:solidFill>
                  <a:srgbClr val="C00000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  @</a:t>
            </a:r>
            <a:r>
              <a:rPr lang="en-US" dirty="0" err="1">
                <a:solidFill>
                  <a:schemeClr val="tx1"/>
                </a:solidFill>
              </a:rPr>
              <a:t>NewBalance</a:t>
            </a:r>
            <a:r>
              <a:rPr lang="en-US" dirty="0">
                <a:solidFill>
                  <a:schemeClr val="tx1"/>
                </a:solidFill>
              </a:rPr>
              <a:t>  =  @</a:t>
            </a:r>
            <a:r>
              <a:rPr lang="en-US" dirty="0" err="1">
                <a:solidFill>
                  <a:schemeClr val="tx1"/>
                </a:solidFill>
              </a:rPr>
              <a:t>NewBalance</a:t>
            </a:r>
            <a:r>
              <a:rPr lang="en-US" dirty="0">
                <a:solidFill>
                  <a:schemeClr val="tx1"/>
                </a:solidFill>
              </a:rPr>
              <a:t>  *  10;  </a:t>
            </a:r>
          </a:p>
          <a:p>
            <a:r>
              <a:rPr lang="en-US" dirty="0">
                <a:solidFill>
                  <a:schemeClr val="tx1"/>
                </a:solidFill>
              </a:rPr>
              <a:t>SELECT  @</a:t>
            </a:r>
            <a:r>
              <a:rPr lang="en-US" dirty="0" err="1">
                <a:solidFill>
                  <a:schemeClr val="tx1"/>
                </a:solidFill>
              </a:rPr>
              <a:t>NewBalance</a:t>
            </a:r>
            <a:r>
              <a:rPr lang="en-US" dirty="0">
                <a:solidFill>
                  <a:schemeClr val="tx1"/>
                </a:solidFill>
              </a:rPr>
              <a:t>; 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</a:rPr>
              <a:t>/* </a:t>
            </a: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2 */  </a:t>
            </a:r>
          </a:p>
          <a:p>
            <a:r>
              <a:rPr lang="en-US" dirty="0">
                <a:solidFill>
                  <a:schemeClr val="tx1"/>
                </a:solidFill>
              </a:rPr>
              <a:t>DECLARE @</a:t>
            </a:r>
            <a:r>
              <a:rPr lang="en-US" dirty="0" err="1">
                <a:solidFill>
                  <a:schemeClr val="tx1"/>
                </a:solidFill>
              </a:rPr>
              <a:t>NewBalance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= 10;  </a:t>
            </a:r>
          </a:p>
          <a:p>
            <a:r>
              <a:rPr lang="en-US" b="1" dirty="0">
                <a:solidFill>
                  <a:srgbClr val="C00000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NewBalance</a:t>
            </a:r>
            <a:r>
              <a:rPr lang="en-US" dirty="0">
                <a:solidFill>
                  <a:schemeClr val="tx1"/>
                </a:solidFill>
              </a:rPr>
              <a:t> *= 10;  </a:t>
            </a:r>
          </a:p>
          <a:p>
            <a:r>
              <a:rPr lang="en-US" dirty="0">
                <a:solidFill>
                  <a:schemeClr val="tx1"/>
                </a:solidFill>
              </a:rPr>
              <a:t>SELECT @</a:t>
            </a:r>
            <a:r>
              <a:rPr lang="en-US" dirty="0" err="1">
                <a:solidFill>
                  <a:schemeClr val="tx1"/>
                </a:solidFill>
              </a:rPr>
              <a:t>NewBalance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264667" y="5425813"/>
            <a:ext cx="554786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/* </a:t>
            </a: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3 */  </a:t>
            </a:r>
          </a:p>
          <a:p>
            <a:r>
              <a:rPr lang="en-US" dirty="0">
                <a:solidFill>
                  <a:schemeClr val="tx1"/>
                </a:solidFill>
              </a:rPr>
              <a:t>DECLARE @rows int;  </a:t>
            </a:r>
          </a:p>
          <a:p>
            <a:r>
              <a:rPr lang="en-US" b="1" dirty="0">
                <a:solidFill>
                  <a:srgbClr val="C00000"/>
                </a:solidFill>
              </a:rPr>
              <a:t>SET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@rows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chemeClr val="tx1"/>
                </a:solidFill>
              </a:rPr>
              <a:t>(SELECT COUNT(*) FROM </a:t>
            </a:r>
            <a:r>
              <a:rPr lang="en-US" dirty="0" err="1">
                <a:solidFill>
                  <a:schemeClr val="tx1"/>
                </a:solidFill>
              </a:rPr>
              <a:t>Sales.Customer</a:t>
            </a:r>
            <a:r>
              <a:rPr lang="en-US" dirty="0">
                <a:solidFill>
                  <a:schemeClr val="tx1"/>
                </a:solidFill>
              </a:rPr>
              <a:t>);  </a:t>
            </a:r>
          </a:p>
          <a:p>
            <a:r>
              <a:rPr lang="en-US" dirty="0">
                <a:solidFill>
                  <a:schemeClr val="tx1"/>
                </a:solidFill>
              </a:rPr>
              <a:t>SELECT @rows;</a:t>
            </a:r>
          </a:p>
        </p:txBody>
      </p:sp>
    </p:spTree>
    <p:extLst>
      <p:ext uri="{BB962C8B-B14F-4D97-AF65-F5344CB8AC3E}">
        <p14:creationId xmlns:p14="http://schemas.microsoft.com/office/powerpoint/2010/main" val="10647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T-SQL – controle de Fluxo</a:t>
            </a:r>
            <a:br>
              <a:rPr lang="pt-BR" dirty="0"/>
            </a:br>
            <a:r>
              <a:rPr lang="pt-BR" dirty="0"/>
              <a:t>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408" cy="1200329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C00000"/>
                </a:solidFill>
              </a:rPr>
              <a:t>IF..ELSE </a:t>
            </a:r>
          </a:p>
          <a:p>
            <a:pPr lvl="1"/>
            <a:r>
              <a:rPr lang="pt-BR" dirty="0"/>
              <a:t>Impõe condições na execução de uma instrução</a:t>
            </a:r>
          </a:p>
          <a:p>
            <a:pPr lvl="1"/>
            <a:r>
              <a:rPr lang="pt-BR" dirty="0"/>
              <a:t>Pode usar a construção BEGIN .. END para mais de uma instrução no bloco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080639" y="3077885"/>
            <a:ext cx="6408182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(SELECT COUNT(*) FROM CONSULTAS  WHERE </a:t>
            </a:r>
            <a:r>
              <a:rPr lang="en-US" sz="1600" dirty="0" err="1"/>
              <a:t>codm</a:t>
            </a:r>
            <a:r>
              <a:rPr lang="en-US" sz="1600" dirty="0"/>
              <a:t>=44 ) &gt; 5  </a:t>
            </a:r>
          </a:p>
          <a:p>
            <a:r>
              <a:rPr lang="en-US" sz="1600" dirty="0"/>
              <a:t>         PRINT ‘</a:t>
            </a:r>
            <a:r>
              <a:rPr lang="en-US" sz="1600" dirty="0" err="1"/>
              <a:t>Existem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de 5 </a:t>
            </a:r>
            <a:r>
              <a:rPr lang="en-US" sz="1600" dirty="0" err="1"/>
              <a:t>consultas</a:t>
            </a:r>
            <a:r>
              <a:rPr lang="en-US" sz="1600" dirty="0"/>
              <a:t> para o medico 44’</a:t>
            </a:r>
          </a:p>
          <a:p>
            <a:r>
              <a:rPr lang="en-US" sz="1600" dirty="0">
                <a:solidFill>
                  <a:srgbClr val="C00000"/>
                </a:solidFill>
              </a:rPr>
              <a:t>ELSE</a:t>
            </a:r>
            <a:r>
              <a:rPr lang="en-US" sz="1600" dirty="0"/>
              <a:t> PRINT </a:t>
            </a:r>
            <a:r>
              <a:rPr lang="en-US" sz="1600" dirty="0" err="1"/>
              <a:t>Existem</a:t>
            </a:r>
            <a:r>
              <a:rPr lang="en-US" sz="1600" dirty="0"/>
              <a:t> 5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menos</a:t>
            </a:r>
            <a:r>
              <a:rPr lang="en-US" sz="1600" dirty="0"/>
              <a:t> </a:t>
            </a:r>
            <a:r>
              <a:rPr lang="en-US" sz="1600" dirty="0" err="1"/>
              <a:t>consultas</a:t>
            </a:r>
            <a:r>
              <a:rPr lang="en-US" sz="1600" dirty="0"/>
              <a:t> para o medico 44’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54FF28-CEF0-4114-9A62-3DA9C39EF8A7}"/>
              </a:ext>
            </a:extLst>
          </p:cNvPr>
          <p:cNvSpPr txBox="1"/>
          <p:nvPr/>
        </p:nvSpPr>
        <p:spPr>
          <a:xfrm>
            <a:off x="1080639" y="4157969"/>
            <a:ext cx="6408182" cy="2616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(SELECT COUNT(*) FROM CONSULTAS  WHERE </a:t>
            </a:r>
            <a:r>
              <a:rPr lang="en-US" sz="1600" dirty="0" err="1"/>
              <a:t>codm</a:t>
            </a:r>
            <a:r>
              <a:rPr lang="en-US" sz="1600" dirty="0"/>
              <a:t>=44 ) &gt; 5</a:t>
            </a:r>
          </a:p>
          <a:p>
            <a:r>
              <a:rPr lang="en-US" sz="1600" dirty="0">
                <a:solidFill>
                  <a:srgbClr val="C00000"/>
                </a:solidFill>
              </a:rPr>
              <a:t>BEGIN</a:t>
            </a:r>
            <a:r>
              <a:rPr lang="en-US" sz="1600" dirty="0"/>
              <a:t>  </a:t>
            </a:r>
          </a:p>
          <a:p>
            <a:r>
              <a:rPr lang="en-US" sz="1600" dirty="0"/>
              <a:t>         PRINT ‘</a:t>
            </a:r>
            <a:r>
              <a:rPr lang="en-US" sz="1600" dirty="0" err="1"/>
              <a:t>Existem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de 5 </a:t>
            </a:r>
            <a:r>
              <a:rPr lang="en-US" sz="1600" dirty="0" err="1"/>
              <a:t>consultas</a:t>
            </a:r>
            <a:r>
              <a:rPr lang="en-US" sz="1600" dirty="0"/>
              <a:t> para o medico 44’</a:t>
            </a:r>
          </a:p>
          <a:p>
            <a:r>
              <a:rPr lang="en-US" sz="1600" dirty="0"/>
              <a:t>         &lt;…. Outros commandos&gt;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END</a:t>
            </a:r>
          </a:p>
          <a:p>
            <a:r>
              <a:rPr lang="en-US" sz="1600" dirty="0">
                <a:solidFill>
                  <a:srgbClr val="C00000"/>
                </a:solidFill>
              </a:rPr>
              <a:t>ELSE</a:t>
            </a:r>
            <a:r>
              <a:rPr lang="en-US" sz="1600" dirty="0"/>
              <a:t>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BEGIN</a:t>
            </a:r>
            <a:r>
              <a:rPr lang="en-US" sz="1600" dirty="0"/>
              <a:t> </a:t>
            </a:r>
          </a:p>
          <a:p>
            <a:r>
              <a:rPr lang="en-US" sz="1600" dirty="0"/>
              <a:t>       PRINT </a:t>
            </a:r>
            <a:r>
              <a:rPr lang="en-US" sz="1600" dirty="0" err="1"/>
              <a:t>Existem</a:t>
            </a:r>
            <a:r>
              <a:rPr lang="en-US" sz="1600" dirty="0"/>
              <a:t> 5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menos</a:t>
            </a:r>
            <a:r>
              <a:rPr lang="en-US" sz="1600" dirty="0"/>
              <a:t> </a:t>
            </a:r>
            <a:r>
              <a:rPr lang="en-US" sz="1600" dirty="0" err="1"/>
              <a:t>consultas</a:t>
            </a:r>
            <a:r>
              <a:rPr lang="en-US" sz="1600" dirty="0"/>
              <a:t> para o medico 44’</a:t>
            </a:r>
          </a:p>
          <a:p>
            <a:r>
              <a:rPr lang="en-US" sz="1600" dirty="0"/>
              <a:t>       &lt;…. Outros commandos&gt;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8930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T-SQL</a:t>
            </a:r>
            <a:br>
              <a:rPr lang="pt-BR" dirty="0"/>
            </a:br>
            <a:r>
              <a:rPr lang="pt-BR" dirty="0"/>
              <a:t>Controle de Fluxo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408" cy="143567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WHILE</a:t>
            </a:r>
          </a:p>
          <a:p>
            <a:pPr lvl="1"/>
            <a:r>
              <a:rPr lang="pt-BR" dirty="0"/>
              <a:t>Define uma condição para a execução repetida de uma instrução ou um bloco de instruções SQL.</a:t>
            </a:r>
            <a:endParaRPr lang="pt-BR" dirty="0">
              <a:solidFill>
                <a:srgbClr val="C000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720700" y="3377868"/>
            <a:ext cx="3848169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DECLARE @I int = 0  </a:t>
            </a:r>
          </a:p>
          <a:p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 @I &lt;10  </a:t>
            </a:r>
          </a:p>
          <a:p>
            <a:r>
              <a:rPr lang="en-US" dirty="0">
                <a:solidFill>
                  <a:srgbClr val="C00000"/>
                </a:solidFill>
              </a:rPr>
              <a:t>BEGIN</a:t>
            </a:r>
            <a:r>
              <a:rPr lang="en-US" dirty="0"/>
              <a:t>  </a:t>
            </a:r>
          </a:p>
          <a:p>
            <a:r>
              <a:rPr lang="en-US" dirty="0"/>
              <a:t>    SELECT Nome, </a:t>
            </a:r>
            <a:r>
              <a:rPr lang="en-US" dirty="0" err="1"/>
              <a:t>especialidade</a:t>
            </a:r>
            <a:endParaRPr lang="en-US" dirty="0"/>
          </a:p>
          <a:p>
            <a:r>
              <a:rPr lang="en-US" dirty="0"/>
              <a:t>    FROM medicos WHERE </a:t>
            </a:r>
            <a:r>
              <a:rPr lang="en-US" dirty="0" err="1"/>
              <a:t>idade</a:t>
            </a:r>
            <a:r>
              <a:rPr lang="en-US" dirty="0"/>
              <a:t> &gt;50;  </a:t>
            </a:r>
          </a:p>
          <a:p>
            <a:r>
              <a:rPr lang="en-US" dirty="0"/>
              <a:t>    SET @I += 1  </a:t>
            </a:r>
          </a:p>
          <a:p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3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T-SQL</a:t>
            </a:r>
            <a:br>
              <a:rPr lang="pt-BR" dirty="0"/>
            </a:br>
            <a:r>
              <a:rPr lang="pt-BR" dirty="0"/>
              <a:t>Controle de Fluxo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408" cy="143567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CASE</a:t>
            </a:r>
          </a:p>
          <a:p>
            <a:r>
              <a:rPr lang="pt-BR" dirty="0"/>
              <a:t>Examina uma sequência de expressões e retorna valores diferentes dependendo dos resultados da avaliação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732274" y="3793161"/>
            <a:ext cx="6027547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/* EXEMPLO 1 */</a:t>
            </a:r>
          </a:p>
          <a:p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, </a:t>
            </a:r>
            <a:r>
              <a:rPr lang="en-US" dirty="0" err="1"/>
              <a:t>idade</a:t>
            </a:r>
            <a:r>
              <a:rPr lang="en-US" dirty="0"/>
              <a:t> , </a:t>
            </a:r>
            <a:r>
              <a:rPr lang="en-US" dirty="0" err="1"/>
              <a:t>nivel</a:t>
            </a:r>
            <a:r>
              <a:rPr lang="en-US" dirty="0"/>
              <a:t>= </a:t>
            </a:r>
          </a:p>
          <a:p>
            <a:r>
              <a:rPr lang="en-US" dirty="0"/>
              <a:t>     CASE </a:t>
            </a:r>
          </a:p>
          <a:p>
            <a:r>
              <a:rPr lang="en-US" dirty="0"/>
              <a:t>	WHEN </a:t>
            </a:r>
            <a:r>
              <a:rPr lang="en-US" dirty="0" err="1"/>
              <a:t>idade</a:t>
            </a:r>
            <a:r>
              <a:rPr lang="en-US" dirty="0"/>
              <a:t> &lt;25 THEN ‘NOVATO’</a:t>
            </a:r>
          </a:p>
          <a:p>
            <a:r>
              <a:rPr lang="en-US" dirty="0"/>
              <a:t>	WHEN </a:t>
            </a:r>
            <a:r>
              <a:rPr lang="en-US" dirty="0" err="1"/>
              <a:t>idade</a:t>
            </a:r>
            <a:r>
              <a:rPr lang="en-US" dirty="0"/>
              <a:t> between 25 and 45 THEN ‘EXPERIENTE’</a:t>
            </a:r>
          </a:p>
          <a:p>
            <a:r>
              <a:rPr lang="en-US" dirty="0"/>
              <a:t>	WHEN </a:t>
            </a:r>
            <a:r>
              <a:rPr lang="en-US" dirty="0" err="1"/>
              <a:t>idade</a:t>
            </a:r>
            <a:r>
              <a:rPr lang="en-US" dirty="0"/>
              <a:t> &gt; 45 THEN ‘SUMIDADE’</a:t>
            </a:r>
          </a:p>
          <a:p>
            <a:r>
              <a:rPr lang="en-US" dirty="0"/>
              <a:t>     END</a:t>
            </a:r>
          </a:p>
          <a:p>
            <a:r>
              <a:rPr lang="en-US" dirty="0"/>
              <a:t>FROM medicos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58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T-SQL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72843" cy="354759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WAITFOR</a:t>
            </a:r>
          </a:p>
          <a:p>
            <a:pPr lvl="1"/>
            <a:r>
              <a:rPr lang="pt-BR" dirty="0"/>
              <a:t>Bloqueia a execução de um lote, procedimento armazenado ou transação até que uma hora ou intervalo de tempo especificado transcorra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271464" y="3429000"/>
            <a:ext cx="525034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BEGIN  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C00000"/>
                </a:solidFill>
              </a:rPr>
              <a:t>WAITFOR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TIME</a:t>
            </a:r>
            <a:r>
              <a:rPr lang="en-US" dirty="0">
                <a:solidFill>
                  <a:schemeClr val="tx1"/>
                </a:solidFill>
              </a:rPr>
              <a:t> '22:20';  </a:t>
            </a:r>
          </a:p>
          <a:p>
            <a:r>
              <a:rPr lang="en-US" dirty="0">
                <a:solidFill>
                  <a:schemeClr val="tx1"/>
                </a:solidFill>
              </a:rPr>
              <a:t>    EXECUTE </a:t>
            </a:r>
            <a:r>
              <a:rPr lang="en-US" dirty="0" err="1">
                <a:solidFill>
                  <a:schemeClr val="tx1"/>
                </a:solidFill>
              </a:rPr>
              <a:t>sp_update_job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job_name</a:t>
            </a:r>
            <a:r>
              <a:rPr lang="en-US" dirty="0">
                <a:solidFill>
                  <a:schemeClr val="tx1"/>
                </a:solidFill>
              </a:rPr>
              <a:t> = '</a:t>
            </a:r>
            <a:r>
              <a:rPr lang="en-US" dirty="0" err="1">
                <a:solidFill>
                  <a:schemeClr val="tx1"/>
                </a:solidFill>
              </a:rPr>
              <a:t>TestJob</a:t>
            </a:r>
            <a:r>
              <a:rPr lang="en-US" dirty="0">
                <a:solidFill>
                  <a:schemeClr val="tx1"/>
                </a:solidFill>
              </a:rPr>
              <a:t>'  </a:t>
            </a:r>
          </a:p>
          <a:p>
            <a:r>
              <a:rPr lang="en-US" dirty="0">
                <a:solidFill>
                  <a:schemeClr val="tx1"/>
                </a:solidFill>
              </a:rPr>
              <a:t>END;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71463" y="5035070"/>
            <a:ext cx="525034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BEGIN  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WAITFOR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DELAY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'02:00';  </a:t>
            </a:r>
          </a:p>
          <a:p>
            <a:r>
              <a:rPr lang="en-US" dirty="0">
                <a:solidFill>
                  <a:schemeClr val="tx1"/>
                </a:solidFill>
              </a:rPr>
              <a:t>    EXECUTE </a:t>
            </a:r>
            <a:r>
              <a:rPr lang="en-US" dirty="0" err="1">
                <a:solidFill>
                  <a:schemeClr val="tx1"/>
                </a:solidFill>
              </a:rPr>
              <a:t>sp_helpdb</a:t>
            </a:r>
            <a:r>
              <a:rPr lang="en-US" dirty="0">
                <a:solidFill>
                  <a:schemeClr val="tx1"/>
                </a:solidFill>
              </a:rPr>
              <a:t>;  </a:t>
            </a:r>
          </a:p>
          <a:p>
            <a:r>
              <a:rPr lang="en-US" dirty="0">
                <a:solidFill>
                  <a:schemeClr val="tx1"/>
                </a:solidFill>
              </a:rPr>
              <a:t>END;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0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T-SQL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940374" cy="140667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TRY...CATCH</a:t>
            </a:r>
          </a:p>
          <a:p>
            <a:pPr lvl="1"/>
            <a:r>
              <a:rPr lang="pt-BR" dirty="0"/>
              <a:t>Implementa tratamento de erros para </a:t>
            </a:r>
            <a:r>
              <a:rPr lang="pt-BR" dirty="0" err="1"/>
              <a:t>Transact</a:t>
            </a:r>
            <a:r>
              <a:rPr lang="pt-BR" dirty="0"/>
              <a:t>-SQL semelhante ao tratamento de exceções nas linguagens de programação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413426" y="3789040"/>
            <a:ext cx="5250347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BEGIN TRY  </a:t>
            </a:r>
          </a:p>
          <a:p>
            <a:r>
              <a:rPr lang="en-US" dirty="0">
                <a:solidFill>
                  <a:schemeClr val="tx1"/>
                </a:solidFill>
              </a:rPr>
              <a:t>    -- Gera um </a:t>
            </a:r>
            <a:r>
              <a:rPr lang="en-US" dirty="0" err="1">
                <a:solidFill>
                  <a:schemeClr val="tx1"/>
                </a:solidFill>
              </a:rPr>
              <a:t>erro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divisão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0.  </a:t>
            </a:r>
          </a:p>
          <a:p>
            <a:r>
              <a:rPr lang="en-US" dirty="0">
                <a:solidFill>
                  <a:schemeClr val="tx1"/>
                </a:solidFill>
              </a:rPr>
              <a:t>    SELECT 1/0;  </a:t>
            </a:r>
          </a:p>
          <a:p>
            <a:r>
              <a:rPr lang="en-US" dirty="0">
                <a:solidFill>
                  <a:srgbClr val="C00000"/>
                </a:solidFill>
              </a:rPr>
              <a:t>END TRY  </a:t>
            </a:r>
          </a:p>
          <a:p>
            <a:r>
              <a:rPr lang="en-US" dirty="0">
                <a:solidFill>
                  <a:srgbClr val="C00000"/>
                </a:solidFill>
              </a:rPr>
              <a:t>BEGIN CATCH  </a:t>
            </a:r>
          </a:p>
          <a:p>
            <a:r>
              <a:rPr lang="en-US" dirty="0">
                <a:solidFill>
                  <a:schemeClr val="tx1"/>
                </a:solidFill>
              </a:rPr>
              <a:t>    -- </a:t>
            </a:r>
            <a:r>
              <a:rPr lang="en-US" dirty="0" err="1">
                <a:solidFill>
                  <a:schemeClr val="tx1"/>
                </a:solidFill>
              </a:rPr>
              <a:t>Executa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rotina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recuperação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erro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r>
              <a:rPr lang="en-US" dirty="0">
                <a:solidFill>
                  <a:schemeClr val="tx1"/>
                </a:solidFill>
              </a:rPr>
              <a:t>    EXECUTE </a:t>
            </a:r>
            <a:r>
              <a:rPr lang="en-US" dirty="0" err="1">
                <a:solidFill>
                  <a:schemeClr val="tx1"/>
                </a:solidFill>
              </a:rPr>
              <a:t>usp_GetErrorInfo</a:t>
            </a:r>
            <a:r>
              <a:rPr lang="en-US" dirty="0">
                <a:solidFill>
                  <a:schemeClr val="tx1"/>
                </a:solidFill>
              </a:rPr>
              <a:t>;  </a:t>
            </a:r>
          </a:p>
          <a:p>
            <a:r>
              <a:rPr lang="en-US" dirty="0">
                <a:solidFill>
                  <a:srgbClr val="C00000"/>
                </a:solidFill>
              </a:rPr>
              <a:t>END CATCH; 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4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1099</Words>
  <Application>Microsoft Office PowerPoint</Application>
  <PresentationFormat>Widescreen</PresentationFormat>
  <Paragraphs>205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1_Tema do Office</vt:lpstr>
      <vt:lpstr>Banco de Dados II</vt:lpstr>
      <vt:lpstr>T-SQL</vt:lpstr>
      <vt:lpstr>O Que é  T-SQL?</vt:lpstr>
      <vt:lpstr>Variáveis no T-SQL</vt:lpstr>
      <vt:lpstr>T-SQL – controle de Fluxo Condicional</vt:lpstr>
      <vt:lpstr>T-SQL Controle de Fluxo</vt:lpstr>
      <vt:lpstr>T-SQL Controle de Fluxo</vt:lpstr>
      <vt:lpstr>T-SQL</vt:lpstr>
      <vt:lpstr>T-SQL</vt:lpstr>
      <vt:lpstr>T-SQL</vt:lpstr>
      <vt:lpstr>Relembrando programação no T-SQL </vt:lpstr>
      <vt:lpstr>CURSOR</vt:lpstr>
      <vt:lpstr>CURSOR</vt:lpstr>
      <vt:lpstr>Ex: Consultas somente para pacientes do RJ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</dc:title>
  <dc:creator>Roberto Harkovsky da Cunha</dc:creator>
  <cp:lastModifiedBy>Roberto Harkovsky da Cunha</cp:lastModifiedBy>
  <cp:revision>13</cp:revision>
  <dcterms:created xsi:type="dcterms:W3CDTF">2021-03-19T15:17:04Z</dcterms:created>
  <dcterms:modified xsi:type="dcterms:W3CDTF">2021-04-17T14:05:37Z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iteId">
    <vt:lpwstr>809f94a6-0477-4390-b86e-eab14c5493a7</vt:lpwstr>
  </property>
  <property fmtid="{D5CDD505-2E9C-101B-9397-08002B2CF9AE}" pid="4" name="MSIP_Label_22deaceb-9851-4663-bccf-596767454be3_Owner">
    <vt:lpwstr>rharkovsky@br.com.br</vt:lpwstr>
  </property>
  <property fmtid="{D5CDD505-2E9C-101B-9397-08002B2CF9AE}" pid="5" name="MSIP_Label_22deaceb-9851-4663-bccf-596767454be3_SetDate">
    <vt:lpwstr>2021-03-19T15:28:41.4076171Z</vt:lpwstr>
  </property>
  <property fmtid="{D5CDD505-2E9C-101B-9397-08002B2CF9AE}" pid="6" name="MSIP_Label_22deaceb-9851-4663-bccf-596767454be3_Name">
    <vt:lpwstr>Pública</vt:lpwstr>
  </property>
  <property fmtid="{D5CDD505-2E9C-101B-9397-08002B2CF9AE}" pid="7" name="MSIP_Label_22deaceb-9851-4663-bccf-596767454be3_Application">
    <vt:lpwstr>Microsoft Azure Information Protection</vt:lpwstr>
  </property>
  <property fmtid="{D5CDD505-2E9C-101B-9397-08002B2CF9AE}" pid="8" name="MSIP_Label_22deaceb-9851-4663-bccf-596767454be3_ActionId">
    <vt:lpwstr>bc47cd12-f06f-4378-baa8-3f6e407964a7</vt:lpwstr>
  </property>
  <property fmtid="{D5CDD505-2E9C-101B-9397-08002B2CF9AE}" pid="9" name="MSIP_Label_22deaceb-9851-4663-bccf-596767454be3_Extended_MSFT_Method">
    <vt:lpwstr>Automatic</vt:lpwstr>
  </property>
  <property fmtid="{D5CDD505-2E9C-101B-9397-08002B2CF9AE}" pid="10" name="Sensitivity">
    <vt:lpwstr>Pública</vt:lpwstr>
  </property>
</Properties>
</file>