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</p:sldMasterIdLst>
  <p:notesMasterIdLst>
    <p:notesMasterId r:id="rId20"/>
  </p:notesMasterIdLst>
  <p:sldIdLst>
    <p:sldId id="257" r:id="rId2"/>
    <p:sldId id="457" r:id="rId3"/>
    <p:sldId id="475" r:id="rId4"/>
    <p:sldId id="476" r:id="rId5"/>
    <p:sldId id="479" r:id="rId6"/>
    <p:sldId id="467" r:id="rId7"/>
    <p:sldId id="470" r:id="rId8"/>
    <p:sldId id="471" r:id="rId9"/>
    <p:sldId id="473" r:id="rId10"/>
    <p:sldId id="474" r:id="rId11"/>
    <p:sldId id="477" r:id="rId12"/>
    <p:sldId id="485" r:id="rId13"/>
    <p:sldId id="483" r:id="rId14"/>
    <p:sldId id="484" r:id="rId15"/>
    <p:sldId id="480" r:id="rId16"/>
    <p:sldId id="481" r:id="rId17"/>
    <p:sldId id="472" r:id="rId18"/>
    <p:sldId id="284" r:id="rId19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5147" autoAdjust="0"/>
  </p:normalViewPr>
  <p:slideViewPr>
    <p:cSldViewPr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" userId="f2c5d9e3-e1cd-491b-8eea-425a4d9cf1c2" providerId="ADAL" clId="{F860310C-093F-432F-9C65-C3B32B6A3CE9}"/>
    <pc:docChg chg="custSel addSld modSld">
      <pc:chgData name="Roberto Harkovsky" userId="f2c5d9e3-e1cd-491b-8eea-425a4d9cf1c2" providerId="ADAL" clId="{F860310C-093F-432F-9C65-C3B32B6A3CE9}" dt="2023-03-16T22:32:46.842" v="95" actId="20577"/>
      <pc:docMkLst>
        <pc:docMk/>
      </pc:docMkLst>
      <pc:sldChg chg="modSp">
        <pc:chgData name="Roberto Harkovsky" userId="f2c5d9e3-e1cd-491b-8eea-425a4d9cf1c2" providerId="ADAL" clId="{F860310C-093F-432F-9C65-C3B32B6A3CE9}" dt="2023-03-16T22:29:12.306" v="30" actId="20577"/>
        <pc:sldMkLst>
          <pc:docMk/>
          <pc:sldMk cId="3385840629" sldId="471"/>
        </pc:sldMkLst>
        <pc:spChg chg="mod">
          <ac:chgData name="Roberto Harkovsky" userId="f2c5d9e3-e1cd-491b-8eea-425a4d9cf1c2" providerId="ADAL" clId="{F860310C-093F-432F-9C65-C3B32B6A3CE9}" dt="2023-03-16T22:29:12.306" v="30" actId="20577"/>
          <ac:spMkLst>
            <pc:docMk/>
            <pc:sldMk cId="3385840629" sldId="471"/>
            <ac:spMk id="10" creationId="{00000000-0000-0000-0000-000000000000}"/>
          </ac:spMkLst>
        </pc:spChg>
      </pc:sldChg>
      <pc:sldChg chg="modSp">
        <pc:chgData name="Roberto Harkovsky" userId="f2c5d9e3-e1cd-491b-8eea-425a4d9cf1c2" providerId="ADAL" clId="{F860310C-093F-432F-9C65-C3B32B6A3CE9}" dt="2023-03-16T22:28:24.349" v="29" actId="20577"/>
        <pc:sldMkLst>
          <pc:docMk/>
          <pc:sldMk cId="1224692406" sldId="472"/>
        </pc:sldMkLst>
        <pc:spChg chg="mod">
          <ac:chgData name="Roberto Harkovsky" userId="f2c5d9e3-e1cd-491b-8eea-425a4d9cf1c2" providerId="ADAL" clId="{F860310C-093F-432F-9C65-C3B32B6A3CE9}" dt="2023-03-16T22:28:24.349" v="29" actId="20577"/>
          <ac:spMkLst>
            <pc:docMk/>
            <pc:sldMk cId="1224692406" sldId="472"/>
            <ac:spMk id="7" creationId="{00000000-0000-0000-0000-000000000000}"/>
          </ac:spMkLst>
        </pc:spChg>
      </pc:sldChg>
      <pc:sldChg chg="addSp delSp modSp">
        <pc:chgData name="Roberto Harkovsky" userId="f2c5d9e3-e1cd-491b-8eea-425a4d9cf1c2" providerId="ADAL" clId="{F860310C-093F-432F-9C65-C3B32B6A3CE9}" dt="2023-03-16T22:32:08.589" v="76"/>
        <pc:sldMkLst>
          <pc:docMk/>
          <pc:sldMk cId="1194652272" sldId="477"/>
        </pc:sldMkLst>
        <pc:spChg chg="mod">
          <ac:chgData name="Roberto Harkovsky" userId="f2c5d9e3-e1cd-491b-8eea-425a4d9cf1c2" providerId="ADAL" clId="{F860310C-093F-432F-9C65-C3B32B6A3CE9}" dt="2023-03-16T22:30:01.524" v="40" actId="6549"/>
          <ac:spMkLst>
            <pc:docMk/>
            <pc:sldMk cId="1194652272" sldId="477"/>
            <ac:spMk id="6" creationId="{00000000-0000-0000-0000-000000000000}"/>
          </ac:spMkLst>
        </pc:spChg>
        <pc:spChg chg="add del">
          <ac:chgData name="Roberto Harkovsky" userId="f2c5d9e3-e1cd-491b-8eea-425a4d9cf1c2" providerId="ADAL" clId="{F860310C-093F-432F-9C65-C3B32B6A3CE9}" dt="2023-03-16T22:32:08.589" v="76"/>
          <ac:spMkLst>
            <pc:docMk/>
            <pc:sldMk cId="1194652272" sldId="477"/>
            <ac:spMk id="7" creationId="{C763040B-C6E6-4BFE-8389-3E3ABCC31301}"/>
          </ac:spMkLst>
        </pc:spChg>
      </pc:sldChg>
      <pc:sldChg chg="addSp delSp modSp add">
        <pc:chgData name="Roberto Harkovsky" userId="f2c5d9e3-e1cd-491b-8eea-425a4d9cf1c2" providerId="ADAL" clId="{F860310C-093F-432F-9C65-C3B32B6A3CE9}" dt="2023-03-16T22:32:46.842" v="95" actId="20577"/>
        <pc:sldMkLst>
          <pc:docMk/>
          <pc:sldMk cId="399572076" sldId="485"/>
        </pc:sldMkLst>
        <pc:spChg chg="mod">
          <ac:chgData name="Roberto Harkovsky" userId="f2c5d9e3-e1cd-491b-8eea-425a4d9cf1c2" providerId="ADAL" clId="{F860310C-093F-432F-9C65-C3B32B6A3CE9}" dt="2023-03-16T22:32:46.842" v="95" actId="20577"/>
          <ac:spMkLst>
            <pc:docMk/>
            <pc:sldMk cId="399572076" sldId="485"/>
            <ac:spMk id="2" creationId="{00000000-0000-0000-0000-000000000000}"/>
          </ac:spMkLst>
        </pc:spChg>
        <pc:spChg chg="del mod">
          <ac:chgData name="Roberto Harkovsky" userId="f2c5d9e3-e1cd-491b-8eea-425a4d9cf1c2" providerId="ADAL" clId="{F860310C-093F-432F-9C65-C3B32B6A3CE9}" dt="2023-03-16T22:24:30.273" v="26" actId="478"/>
          <ac:spMkLst>
            <pc:docMk/>
            <pc:sldMk cId="399572076" sldId="485"/>
            <ac:spMk id="3" creationId="{00000000-0000-0000-0000-000000000000}"/>
          </ac:spMkLst>
        </pc:spChg>
        <pc:spChg chg="mod">
          <ac:chgData name="Roberto Harkovsky" userId="f2c5d9e3-e1cd-491b-8eea-425a4d9cf1c2" providerId="ADAL" clId="{F860310C-093F-432F-9C65-C3B32B6A3CE9}" dt="2023-03-16T22:31:27.316" v="74" actId="207"/>
          <ac:spMkLst>
            <pc:docMk/>
            <pc:sldMk cId="399572076" sldId="485"/>
            <ac:spMk id="6" creationId="{00000000-0000-0000-0000-000000000000}"/>
          </ac:spMkLst>
        </pc:spChg>
        <pc:spChg chg="add mod">
          <ac:chgData name="Roberto Harkovsky" userId="f2c5d9e3-e1cd-491b-8eea-425a4d9cf1c2" providerId="ADAL" clId="{F860310C-093F-432F-9C65-C3B32B6A3CE9}" dt="2023-03-16T22:32:30.445" v="86" actId="20577"/>
          <ac:spMkLst>
            <pc:docMk/>
            <pc:sldMk cId="399572076" sldId="485"/>
            <ac:spMk id="7" creationId="{75292CDB-6C17-415C-8D04-F7CD81D79C0A}"/>
          </ac:spMkLst>
        </pc:spChg>
      </pc:sldChg>
    </pc:docChg>
  </pc:docChgLst>
  <pc:docChgLst>
    <pc:chgData name="Roberto Cunha" userId="f2c5d9e3-e1cd-491b-8eea-425a4d9cf1c2" providerId="ADAL" clId="{9EDCAA0F-AF89-4583-A907-93D58ED4365E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274C9-EEB8-46B4-B742-C05B6C7CE8E8}" type="doc">
      <dgm:prSet loTypeId="urn:microsoft.com/office/officeart/2005/8/layout/lProcess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FA60DC91-57B2-49C4-94A4-12A7C8D5EB52}">
      <dgm:prSet phldrT="[Texto]"/>
      <dgm:spPr/>
      <dgm:t>
        <a:bodyPr/>
        <a:lstStyle/>
        <a:p>
          <a:r>
            <a:rPr lang="pt-BR" dirty="0"/>
            <a:t>INSERT</a:t>
          </a:r>
        </a:p>
      </dgm:t>
    </dgm:pt>
    <dgm:pt modelId="{11E20705-3C22-44BB-A72B-670981E8EE81}" type="parTrans" cxnId="{53CB0364-A1AA-4327-A71F-350594933336}">
      <dgm:prSet/>
      <dgm:spPr/>
      <dgm:t>
        <a:bodyPr/>
        <a:lstStyle/>
        <a:p>
          <a:endParaRPr lang="pt-BR"/>
        </a:p>
      </dgm:t>
    </dgm:pt>
    <dgm:pt modelId="{DA0330F1-90AB-45A4-AA91-F9F00125FD31}" type="sibTrans" cxnId="{53CB0364-A1AA-4327-A71F-350594933336}">
      <dgm:prSet/>
      <dgm:spPr/>
      <dgm:t>
        <a:bodyPr/>
        <a:lstStyle/>
        <a:p>
          <a:endParaRPr lang="pt-BR"/>
        </a:p>
      </dgm:t>
    </dgm:pt>
    <dgm:pt modelId="{3CE68E06-95CB-4E60-8431-FC5A10ACA170}">
      <dgm:prSet phldrT="[Texto]"/>
      <dgm:spPr/>
      <dgm:t>
        <a:bodyPr/>
        <a:lstStyle/>
        <a:p>
          <a:r>
            <a:rPr lang="pt-BR" dirty="0"/>
            <a:t>UPDATE</a:t>
          </a:r>
        </a:p>
      </dgm:t>
    </dgm:pt>
    <dgm:pt modelId="{7B621A81-332F-4596-B453-D2CBC11B2597}" type="parTrans" cxnId="{9481A044-CC28-41B4-B20F-BA3DE486C384}">
      <dgm:prSet/>
      <dgm:spPr/>
      <dgm:t>
        <a:bodyPr/>
        <a:lstStyle/>
        <a:p>
          <a:endParaRPr lang="pt-BR"/>
        </a:p>
      </dgm:t>
    </dgm:pt>
    <dgm:pt modelId="{6C0C1103-05F6-42ED-878B-55CD1940591C}" type="sibTrans" cxnId="{9481A044-CC28-41B4-B20F-BA3DE486C384}">
      <dgm:prSet/>
      <dgm:spPr/>
      <dgm:t>
        <a:bodyPr/>
        <a:lstStyle/>
        <a:p>
          <a:endParaRPr lang="pt-BR"/>
        </a:p>
      </dgm:t>
    </dgm:pt>
    <dgm:pt modelId="{F10B6E0D-EABB-454A-B36A-0EB4A900D654}">
      <dgm:prSet phldrT="[Texto]"/>
      <dgm:spPr/>
      <dgm:t>
        <a:bodyPr/>
        <a:lstStyle/>
        <a:p>
          <a:r>
            <a:rPr lang="pt-BR" dirty="0"/>
            <a:t>DELETE</a:t>
          </a:r>
        </a:p>
      </dgm:t>
    </dgm:pt>
    <dgm:pt modelId="{5C5E5123-7244-4D99-BCF5-F9C491940FA0}" type="parTrans" cxnId="{97DF1B15-A6C9-42E7-AEDB-058465DF4907}">
      <dgm:prSet/>
      <dgm:spPr/>
      <dgm:t>
        <a:bodyPr/>
        <a:lstStyle/>
        <a:p>
          <a:endParaRPr lang="pt-BR"/>
        </a:p>
      </dgm:t>
    </dgm:pt>
    <dgm:pt modelId="{22E73C4B-FD93-44CA-811A-89FA0A944EFB}" type="sibTrans" cxnId="{97DF1B15-A6C9-42E7-AEDB-058465DF4907}">
      <dgm:prSet/>
      <dgm:spPr/>
      <dgm:t>
        <a:bodyPr/>
        <a:lstStyle/>
        <a:p>
          <a:endParaRPr lang="pt-BR"/>
        </a:p>
      </dgm:t>
    </dgm:pt>
    <dgm:pt modelId="{34F7C3E5-2C39-4945-8616-D36727D4F7EE}" type="pres">
      <dgm:prSet presAssocID="{21E274C9-EEB8-46B4-B742-C05B6C7CE8E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0CBB70F-96E9-4205-9304-3ACA083A88EF}" type="pres">
      <dgm:prSet presAssocID="{FA60DC91-57B2-49C4-94A4-12A7C8D5EB52}" presName="horFlow" presStyleCnt="0"/>
      <dgm:spPr/>
    </dgm:pt>
    <dgm:pt modelId="{B884B408-ADC5-4D3F-A54C-5C28B1B529CD}" type="pres">
      <dgm:prSet presAssocID="{FA60DC91-57B2-49C4-94A4-12A7C8D5EB52}" presName="bigChev" presStyleLbl="node1" presStyleIdx="0" presStyleCnt="3"/>
      <dgm:spPr/>
    </dgm:pt>
    <dgm:pt modelId="{D442EA4D-09B1-487F-B046-D643CFFC898F}" type="pres">
      <dgm:prSet presAssocID="{FA60DC91-57B2-49C4-94A4-12A7C8D5EB52}" presName="vSp" presStyleCnt="0"/>
      <dgm:spPr/>
    </dgm:pt>
    <dgm:pt modelId="{93A69DA4-4032-45A7-9EDF-A4CBDB5457B6}" type="pres">
      <dgm:prSet presAssocID="{3CE68E06-95CB-4E60-8431-FC5A10ACA170}" presName="horFlow" presStyleCnt="0"/>
      <dgm:spPr/>
    </dgm:pt>
    <dgm:pt modelId="{0A722EE6-CE50-46B0-BE2B-A302166AF05F}" type="pres">
      <dgm:prSet presAssocID="{3CE68E06-95CB-4E60-8431-FC5A10ACA170}" presName="bigChev" presStyleLbl="node1" presStyleIdx="1" presStyleCnt="3"/>
      <dgm:spPr/>
    </dgm:pt>
    <dgm:pt modelId="{18B7C33E-163E-4CD3-A8B6-42EF577F6D60}" type="pres">
      <dgm:prSet presAssocID="{3CE68E06-95CB-4E60-8431-FC5A10ACA170}" presName="vSp" presStyleCnt="0"/>
      <dgm:spPr/>
    </dgm:pt>
    <dgm:pt modelId="{33640417-B5F9-4694-A5B0-3223A9806978}" type="pres">
      <dgm:prSet presAssocID="{F10B6E0D-EABB-454A-B36A-0EB4A900D654}" presName="horFlow" presStyleCnt="0"/>
      <dgm:spPr/>
    </dgm:pt>
    <dgm:pt modelId="{315D9348-8951-482A-8813-E548BA702FDF}" type="pres">
      <dgm:prSet presAssocID="{F10B6E0D-EABB-454A-B36A-0EB4A900D654}" presName="bigChev" presStyleLbl="node1" presStyleIdx="2" presStyleCnt="3"/>
      <dgm:spPr/>
    </dgm:pt>
  </dgm:ptLst>
  <dgm:cxnLst>
    <dgm:cxn modelId="{97DF1B15-A6C9-42E7-AEDB-058465DF4907}" srcId="{21E274C9-EEB8-46B4-B742-C05B6C7CE8E8}" destId="{F10B6E0D-EABB-454A-B36A-0EB4A900D654}" srcOrd="2" destOrd="0" parTransId="{5C5E5123-7244-4D99-BCF5-F9C491940FA0}" sibTransId="{22E73C4B-FD93-44CA-811A-89FA0A944EFB}"/>
    <dgm:cxn modelId="{F8CD803A-65ED-4644-B542-5681DDAD37F4}" type="presOf" srcId="{21E274C9-EEB8-46B4-B742-C05B6C7CE8E8}" destId="{34F7C3E5-2C39-4945-8616-D36727D4F7EE}" srcOrd="0" destOrd="0" presId="urn:microsoft.com/office/officeart/2005/8/layout/lProcess3"/>
    <dgm:cxn modelId="{53CB0364-A1AA-4327-A71F-350594933336}" srcId="{21E274C9-EEB8-46B4-B742-C05B6C7CE8E8}" destId="{FA60DC91-57B2-49C4-94A4-12A7C8D5EB52}" srcOrd="0" destOrd="0" parTransId="{11E20705-3C22-44BB-A72B-670981E8EE81}" sibTransId="{DA0330F1-90AB-45A4-AA91-F9F00125FD31}"/>
    <dgm:cxn modelId="{9481A044-CC28-41B4-B20F-BA3DE486C384}" srcId="{21E274C9-EEB8-46B4-B742-C05B6C7CE8E8}" destId="{3CE68E06-95CB-4E60-8431-FC5A10ACA170}" srcOrd="1" destOrd="0" parTransId="{7B621A81-332F-4596-B453-D2CBC11B2597}" sibTransId="{6C0C1103-05F6-42ED-878B-55CD1940591C}"/>
    <dgm:cxn modelId="{C707D14C-41A4-4D28-8976-1C6047FA7C83}" type="presOf" srcId="{FA60DC91-57B2-49C4-94A4-12A7C8D5EB52}" destId="{B884B408-ADC5-4D3F-A54C-5C28B1B529CD}" srcOrd="0" destOrd="0" presId="urn:microsoft.com/office/officeart/2005/8/layout/lProcess3"/>
    <dgm:cxn modelId="{7099E186-68D7-43F5-A719-4A377BECBCA2}" type="presOf" srcId="{3CE68E06-95CB-4E60-8431-FC5A10ACA170}" destId="{0A722EE6-CE50-46B0-BE2B-A302166AF05F}" srcOrd="0" destOrd="0" presId="urn:microsoft.com/office/officeart/2005/8/layout/lProcess3"/>
    <dgm:cxn modelId="{D906E5FE-521B-4646-A82F-063803877886}" type="presOf" srcId="{F10B6E0D-EABB-454A-B36A-0EB4A900D654}" destId="{315D9348-8951-482A-8813-E548BA702FDF}" srcOrd="0" destOrd="0" presId="urn:microsoft.com/office/officeart/2005/8/layout/lProcess3"/>
    <dgm:cxn modelId="{E2DE1621-9732-474B-9E7F-978CE2D591FF}" type="presParOf" srcId="{34F7C3E5-2C39-4945-8616-D36727D4F7EE}" destId="{E0CBB70F-96E9-4205-9304-3ACA083A88EF}" srcOrd="0" destOrd="0" presId="urn:microsoft.com/office/officeart/2005/8/layout/lProcess3"/>
    <dgm:cxn modelId="{B1C63349-C477-495E-9C52-C8E4AEB6C12B}" type="presParOf" srcId="{E0CBB70F-96E9-4205-9304-3ACA083A88EF}" destId="{B884B408-ADC5-4D3F-A54C-5C28B1B529CD}" srcOrd="0" destOrd="0" presId="urn:microsoft.com/office/officeart/2005/8/layout/lProcess3"/>
    <dgm:cxn modelId="{A838242E-74C2-4457-A1B9-FE33C722F63E}" type="presParOf" srcId="{34F7C3E5-2C39-4945-8616-D36727D4F7EE}" destId="{D442EA4D-09B1-487F-B046-D643CFFC898F}" srcOrd="1" destOrd="0" presId="urn:microsoft.com/office/officeart/2005/8/layout/lProcess3"/>
    <dgm:cxn modelId="{C681E159-D759-462B-AB25-82A7F03AE639}" type="presParOf" srcId="{34F7C3E5-2C39-4945-8616-D36727D4F7EE}" destId="{93A69DA4-4032-45A7-9EDF-A4CBDB5457B6}" srcOrd="2" destOrd="0" presId="urn:microsoft.com/office/officeart/2005/8/layout/lProcess3"/>
    <dgm:cxn modelId="{19EEC46B-7E65-401F-9E5C-C8494E10CAE7}" type="presParOf" srcId="{93A69DA4-4032-45A7-9EDF-A4CBDB5457B6}" destId="{0A722EE6-CE50-46B0-BE2B-A302166AF05F}" srcOrd="0" destOrd="0" presId="urn:microsoft.com/office/officeart/2005/8/layout/lProcess3"/>
    <dgm:cxn modelId="{1128771D-F5E6-44F9-8DED-E4F618DFB0FC}" type="presParOf" srcId="{34F7C3E5-2C39-4945-8616-D36727D4F7EE}" destId="{18B7C33E-163E-4CD3-A8B6-42EF577F6D60}" srcOrd="3" destOrd="0" presId="urn:microsoft.com/office/officeart/2005/8/layout/lProcess3"/>
    <dgm:cxn modelId="{3CB01C8E-4215-41E9-9F1D-1DF2BE4524D0}" type="presParOf" srcId="{34F7C3E5-2C39-4945-8616-D36727D4F7EE}" destId="{33640417-B5F9-4694-A5B0-3223A9806978}" srcOrd="4" destOrd="0" presId="urn:microsoft.com/office/officeart/2005/8/layout/lProcess3"/>
    <dgm:cxn modelId="{E6B250D7-C7CC-4C03-82A5-0536830A0AF2}" type="presParOf" srcId="{33640417-B5F9-4694-A5B0-3223A9806978}" destId="{315D9348-8951-482A-8813-E548BA702FD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4B408-ADC5-4D3F-A54C-5C28B1B529CD}">
      <dsp:nvSpPr>
        <dsp:cNvPr id="0" name=""/>
        <dsp:cNvSpPr/>
      </dsp:nvSpPr>
      <dsp:spPr>
        <a:xfrm>
          <a:off x="609835" y="557"/>
          <a:ext cx="1460464" cy="5841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INSERT</a:t>
          </a:r>
        </a:p>
      </dsp:txBody>
      <dsp:txXfrm>
        <a:off x="901928" y="557"/>
        <a:ext cx="876279" cy="584185"/>
      </dsp:txXfrm>
    </dsp:sp>
    <dsp:sp modelId="{0A722EE6-CE50-46B0-BE2B-A302166AF05F}">
      <dsp:nvSpPr>
        <dsp:cNvPr id="0" name=""/>
        <dsp:cNvSpPr/>
      </dsp:nvSpPr>
      <dsp:spPr>
        <a:xfrm>
          <a:off x="609835" y="666529"/>
          <a:ext cx="1460464" cy="584185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UPDATE</a:t>
          </a:r>
        </a:p>
      </dsp:txBody>
      <dsp:txXfrm>
        <a:off x="901928" y="666529"/>
        <a:ext cx="876279" cy="584185"/>
      </dsp:txXfrm>
    </dsp:sp>
    <dsp:sp modelId="{315D9348-8951-482A-8813-E548BA702FDF}">
      <dsp:nvSpPr>
        <dsp:cNvPr id="0" name=""/>
        <dsp:cNvSpPr/>
      </dsp:nvSpPr>
      <dsp:spPr>
        <a:xfrm>
          <a:off x="609835" y="1332501"/>
          <a:ext cx="1460464" cy="584185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DELETE</a:t>
          </a:r>
        </a:p>
      </dsp:txBody>
      <dsp:txXfrm>
        <a:off x="901928" y="1332501"/>
        <a:ext cx="876279" cy="58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DCE03-6CD4-4989-9027-2FD3DD677E9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1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311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735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268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363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1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16/03/2023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16/03/2023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8283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16/03/2023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1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9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90085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82DA62FA-F520-4D93-AD50-DCB3FC378CFA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115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4094" y="851515"/>
            <a:ext cx="5649977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Banco de Dados II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4094" y="6453336"/>
            <a:ext cx="3600400" cy="1723557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" name="Graphic 70" descr="Wind Chime">
            <a:extLst>
              <a:ext uri="{FF2B5EF4-FFF2-40B4-BE49-F238E27FC236}">
                <a16:creationId xmlns:a16="http://schemas.microsoft.com/office/drawing/2014/main" id="{A6F00F4C-6EE8-4165-95D2-1CAD20330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/>
          <a:lstStyle/>
          <a:p>
            <a:r>
              <a:rPr lang="pt-BR" dirty="0"/>
              <a:t>Criar um trigger para registrar as </a:t>
            </a:r>
            <a:r>
              <a:rPr lang="pt-BR" dirty="0">
                <a:solidFill>
                  <a:srgbClr val="C00000"/>
                </a:solidFill>
              </a:rPr>
              <a:t>deleções</a:t>
            </a:r>
            <a:r>
              <a:rPr lang="pt-BR" dirty="0"/>
              <a:t> de consultas na tabela CONSULTAS numa tabela de log “Evento”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02800" y="2872800"/>
            <a:ext cx="8468152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CREATE TRIGGER </a:t>
            </a:r>
            <a:r>
              <a:rPr lang="pt-BR" dirty="0">
                <a:solidFill>
                  <a:schemeClr val="tx1"/>
                </a:solidFill>
              </a:rPr>
              <a:t>LOGA_CANCELADAS_CONSULTAS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ON </a:t>
            </a:r>
            <a:r>
              <a:rPr lang="pt-BR" dirty="0">
                <a:solidFill>
                  <a:schemeClr val="tx1"/>
                </a:solidFill>
              </a:rPr>
              <a:t>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FOR DELETE</a:t>
            </a:r>
          </a:p>
          <a:p>
            <a:r>
              <a:rPr lang="pt-BR" b="1" dirty="0">
                <a:solidFill>
                  <a:srgbClr val="C00000"/>
                </a:solidFill>
              </a:rPr>
              <a:t>AS</a:t>
            </a:r>
          </a:p>
          <a:p>
            <a:r>
              <a:rPr lang="pt-BR" dirty="0">
                <a:solidFill>
                  <a:schemeClr val="tx1"/>
                </a:solidFill>
              </a:rPr>
              <a:t>BEGIN</a:t>
            </a:r>
          </a:p>
          <a:p>
            <a:r>
              <a:rPr lang="pt-BR" dirty="0">
                <a:solidFill>
                  <a:schemeClr val="tx1"/>
                </a:solidFill>
              </a:rPr>
              <a:t>    DECLARE</a:t>
            </a:r>
          </a:p>
          <a:p>
            <a:r>
              <a:rPr lang="pt-BR" dirty="0">
                <a:solidFill>
                  <a:schemeClr val="tx1"/>
                </a:solidFill>
              </a:rPr>
              <a:t>    @Medico INT,  @Paciente INT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r>
              <a:rPr lang="pt-BR" dirty="0">
                <a:solidFill>
                  <a:schemeClr val="tx1"/>
                </a:solidFill>
              </a:rPr>
              <a:t>    SELECT @Medico = </a:t>
            </a:r>
            <a:r>
              <a:rPr lang="pt-BR" dirty="0" err="1">
                <a:solidFill>
                  <a:schemeClr val="tx1"/>
                </a:solidFill>
              </a:rPr>
              <a:t>Codm</a:t>
            </a:r>
            <a:r>
              <a:rPr lang="pt-BR" dirty="0">
                <a:solidFill>
                  <a:schemeClr val="tx1"/>
                </a:solidFill>
              </a:rPr>
              <a:t>, @Paciente = </a:t>
            </a:r>
            <a:r>
              <a:rPr lang="pt-BR" dirty="0" err="1">
                <a:solidFill>
                  <a:schemeClr val="tx1"/>
                </a:solidFill>
              </a:rPr>
              <a:t>Codp</a:t>
            </a:r>
            <a:r>
              <a:rPr lang="pt-BR" dirty="0">
                <a:solidFill>
                  <a:schemeClr val="tx1"/>
                </a:solidFill>
              </a:rPr>
              <a:t> FROM DELETED</a:t>
            </a:r>
          </a:p>
          <a:p>
            <a:r>
              <a:rPr lang="pt-BR" dirty="0">
                <a:solidFill>
                  <a:schemeClr val="tx1"/>
                </a:solidFill>
              </a:rPr>
              <a:t>    INSERT INTO Evento VALUES (GETDATE(), @medico, @paciente, ‘CONSULTA EXCLUIDA')</a:t>
            </a:r>
          </a:p>
          <a:p>
            <a:r>
              <a:rPr lang="pt-BR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5083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Exemplo3 – INSTEAD OF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340768"/>
            <a:ext cx="10515600" cy="109931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Criar um trigger para registrar as </a:t>
            </a:r>
            <a:r>
              <a:rPr lang="pt-BR" dirty="0">
                <a:solidFill>
                  <a:srgbClr val="C00000"/>
                </a:solidFill>
              </a:rPr>
              <a:t>inclusões</a:t>
            </a:r>
            <a:r>
              <a:rPr lang="pt-BR" dirty="0"/>
              <a:t> de consultas na tabela CONSULTAS numa tabela de log “Evento”. Caso o médico já possua mais de 5 consultas com o mesmo paciente, cancelar a inclusão: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83432" y="2333685"/>
            <a:ext cx="9533379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CREATE TRIGGER LOGA_NOVAS_CONSULTAS_5</a:t>
            </a:r>
          </a:p>
          <a:p>
            <a:r>
              <a:rPr lang="pt-BR" b="1" dirty="0">
                <a:solidFill>
                  <a:srgbClr val="C00000"/>
                </a:solidFill>
              </a:rPr>
              <a:t>ON 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INSTEAD OF INSERT</a:t>
            </a:r>
          </a:p>
          <a:p>
            <a:r>
              <a:rPr lang="pt-BR" b="1" dirty="0">
                <a:solidFill>
                  <a:srgbClr val="C00000"/>
                </a:solidFill>
              </a:rPr>
              <a:t>AS</a:t>
            </a:r>
          </a:p>
          <a:p>
            <a:r>
              <a:rPr lang="pt-BR" dirty="0">
                <a:solidFill>
                  <a:schemeClr val="tx1"/>
                </a:solidFill>
              </a:rPr>
              <a:t>BEGIN</a:t>
            </a:r>
          </a:p>
          <a:p>
            <a:r>
              <a:rPr lang="pt-BR" dirty="0">
                <a:solidFill>
                  <a:schemeClr val="tx1"/>
                </a:solidFill>
              </a:rPr>
              <a:t>    DECLARE @Medico INT,  @Paciente INT, @DATAC date, @HORAC time</a:t>
            </a:r>
          </a:p>
          <a:p>
            <a:r>
              <a:rPr lang="pt-BR" dirty="0">
                <a:solidFill>
                  <a:schemeClr val="tx1"/>
                </a:solidFill>
              </a:rPr>
              <a:t>    SELECT @Medico = </a:t>
            </a:r>
            <a:r>
              <a:rPr lang="pt-BR" dirty="0" err="1">
                <a:solidFill>
                  <a:schemeClr val="tx1"/>
                </a:solidFill>
              </a:rPr>
              <a:t>Codm</a:t>
            </a:r>
            <a:r>
              <a:rPr lang="pt-BR" dirty="0">
                <a:solidFill>
                  <a:schemeClr val="tx1"/>
                </a:solidFill>
              </a:rPr>
              <a:t>, @Paciente = </a:t>
            </a:r>
            <a:r>
              <a:rPr lang="pt-BR" dirty="0" err="1">
                <a:solidFill>
                  <a:schemeClr val="tx1"/>
                </a:solidFill>
              </a:rPr>
              <a:t>Codp</a:t>
            </a:r>
            <a:r>
              <a:rPr lang="pt-BR" dirty="0">
                <a:solidFill>
                  <a:schemeClr val="tx1"/>
                </a:solidFill>
              </a:rPr>
              <a:t>, @</a:t>
            </a:r>
            <a:r>
              <a:rPr lang="pt-BR" dirty="0" err="1">
                <a:solidFill>
                  <a:schemeClr val="tx1"/>
                </a:solidFill>
              </a:rPr>
              <a:t>DataC</a:t>
            </a:r>
            <a:r>
              <a:rPr lang="pt-BR" dirty="0">
                <a:solidFill>
                  <a:schemeClr val="tx1"/>
                </a:solidFill>
              </a:rPr>
              <a:t> = Data, @</a:t>
            </a:r>
            <a:r>
              <a:rPr lang="pt-BR" dirty="0" err="1">
                <a:solidFill>
                  <a:schemeClr val="tx1"/>
                </a:solidFill>
              </a:rPr>
              <a:t>HoraC</a:t>
            </a:r>
            <a:r>
              <a:rPr lang="pt-BR" dirty="0">
                <a:solidFill>
                  <a:schemeClr val="tx1"/>
                </a:solidFill>
              </a:rPr>
              <a:t> = Hora  FROM INSERTED   </a:t>
            </a:r>
          </a:p>
          <a:p>
            <a:r>
              <a:rPr lang="pt-BR" dirty="0">
                <a:solidFill>
                  <a:schemeClr val="tx1"/>
                </a:solidFill>
              </a:rPr>
              <a:t>    IF (SELECT COUNT(*) FROM CONSULTAS  WHERE </a:t>
            </a:r>
            <a:r>
              <a:rPr lang="pt-BR" dirty="0" err="1">
                <a:solidFill>
                  <a:schemeClr val="tx1"/>
                </a:solidFill>
              </a:rPr>
              <a:t>codm</a:t>
            </a:r>
            <a:r>
              <a:rPr lang="pt-BR" dirty="0">
                <a:solidFill>
                  <a:schemeClr val="tx1"/>
                </a:solidFill>
              </a:rPr>
              <a:t>= @Medico AND </a:t>
            </a:r>
            <a:r>
              <a:rPr lang="pt-BR" dirty="0" err="1">
                <a:solidFill>
                  <a:schemeClr val="tx1"/>
                </a:solidFill>
              </a:rPr>
              <a:t>codp</a:t>
            </a:r>
            <a:r>
              <a:rPr lang="pt-BR" dirty="0">
                <a:solidFill>
                  <a:schemeClr val="tx1"/>
                </a:solidFill>
              </a:rPr>
              <a:t>= @Paciente) &lt;=5</a:t>
            </a:r>
          </a:p>
          <a:p>
            <a:r>
              <a:rPr lang="pt-BR" dirty="0">
                <a:solidFill>
                  <a:schemeClr val="tx1"/>
                </a:solidFill>
              </a:rPr>
              <a:t>    BEGIN</a:t>
            </a:r>
          </a:p>
          <a:p>
            <a:r>
              <a:rPr lang="pt-BR" dirty="0">
                <a:solidFill>
                  <a:schemeClr val="tx1"/>
                </a:solidFill>
              </a:rPr>
              <a:t>   	 INSERT INTO CONSULTAS VALUES (@Medico, @Paciente, @</a:t>
            </a:r>
            <a:r>
              <a:rPr lang="pt-BR" dirty="0" err="1">
                <a:solidFill>
                  <a:schemeClr val="tx1"/>
                </a:solidFill>
              </a:rPr>
              <a:t>DataC</a:t>
            </a:r>
            <a:r>
              <a:rPr lang="pt-BR" dirty="0">
                <a:solidFill>
                  <a:schemeClr val="tx1"/>
                </a:solidFill>
              </a:rPr>
              <a:t>, @</a:t>
            </a:r>
            <a:r>
              <a:rPr lang="pt-BR" dirty="0" err="1">
                <a:solidFill>
                  <a:schemeClr val="tx1"/>
                </a:solidFill>
              </a:rPr>
              <a:t>HoraC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  <a:p>
            <a:r>
              <a:rPr lang="pt-BR" dirty="0">
                <a:solidFill>
                  <a:schemeClr val="tx1"/>
                </a:solidFill>
              </a:rPr>
              <a:t>   	 INSERT INTO Evento VALUES (GETDATE(), @medico, @paciente, 'CONSULTA MARCADA')</a:t>
            </a:r>
          </a:p>
          <a:p>
            <a:r>
              <a:rPr lang="pt-BR" dirty="0">
                <a:solidFill>
                  <a:schemeClr val="tx1"/>
                </a:solidFill>
              </a:rPr>
              <a:t>    END</a:t>
            </a:r>
          </a:p>
          <a:p>
            <a:r>
              <a:rPr lang="pt-BR" dirty="0">
                <a:solidFill>
                  <a:schemeClr val="tx1"/>
                </a:solidFill>
              </a:rPr>
              <a:t>    ELSE</a:t>
            </a:r>
          </a:p>
          <a:p>
            <a:r>
              <a:rPr lang="pt-BR" dirty="0">
                <a:solidFill>
                  <a:schemeClr val="tx1"/>
                </a:solidFill>
              </a:rPr>
              <a:t> 	 INSERT INTO Evento VALUES (GETDATE(), @medico, @paciente, 'NAO CONFIRMADA')</a:t>
            </a:r>
          </a:p>
          <a:p>
            <a:r>
              <a:rPr lang="pt-BR" b="1" dirty="0">
                <a:solidFill>
                  <a:srgbClr val="C00000"/>
                </a:solidFill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19465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Exemplo3a (mais elaborado) – INSTEAD OF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38200" y="1340768"/>
            <a:ext cx="9914702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CREATE TRIGGER LOGA_NOVAS_CONSULTAS_5a</a:t>
            </a:r>
          </a:p>
          <a:p>
            <a:r>
              <a:rPr lang="pt-BR" sz="1600" dirty="0">
                <a:solidFill>
                  <a:srgbClr val="FF0000"/>
                </a:solidFill>
              </a:rPr>
              <a:t>ON CONSULTAS</a:t>
            </a:r>
          </a:p>
          <a:p>
            <a:r>
              <a:rPr lang="pt-BR" sz="1600" dirty="0">
                <a:solidFill>
                  <a:srgbClr val="FF0000"/>
                </a:solidFill>
              </a:rPr>
              <a:t>INSTEAD OF INSERT</a:t>
            </a:r>
          </a:p>
          <a:p>
            <a:r>
              <a:rPr lang="pt-BR" sz="1600" dirty="0">
                <a:solidFill>
                  <a:srgbClr val="FF0000"/>
                </a:solidFill>
              </a:rPr>
              <a:t>AS</a:t>
            </a:r>
          </a:p>
          <a:p>
            <a:r>
              <a:rPr lang="pt-BR" sz="1600" dirty="0"/>
              <a:t>BEGIN</a:t>
            </a:r>
          </a:p>
          <a:p>
            <a:r>
              <a:rPr lang="en-US" sz="1600" dirty="0"/>
              <a:t>    DECLARE @Medico INT,  @</a:t>
            </a:r>
            <a:r>
              <a:rPr lang="en-US" sz="1600" dirty="0" err="1"/>
              <a:t>Paciente</a:t>
            </a:r>
            <a:r>
              <a:rPr lang="en-US" sz="1600" dirty="0"/>
              <a:t> INT, @DATAC date, @HORAC time</a:t>
            </a:r>
          </a:p>
          <a:p>
            <a:r>
              <a:rPr lang="pt-BR" sz="1600" dirty="0"/>
              <a:t>    DECLARE @</a:t>
            </a:r>
            <a:r>
              <a:rPr lang="pt-BR" sz="1600" dirty="0" err="1"/>
              <a:t>NomeMed</a:t>
            </a:r>
            <a:r>
              <a:rPr lang="pt-BR" sz="1600" dirty="0"/>
              <a:t> VARCHAR(20), @</a:t>
            </a:r>
            <a:r>
              <a:rPr lang="pt-BR" sz="1600" dirty="0" err="1"/>
              <a:t>nomePac</a:t>
            </a:r>
            <a:r>
              <a:rPr lang="pt-BR" sz="1600" dirty="0"/>
              <a:t> VARCHAR(20)      </a:t>
            </a:r>
          </a:p>
          <a:p>
            <a:r>
              <a:rPr lang="pt-BR" sz="1600" dirty="0"/>
              <a:t>    SELECT @Medico = </a:t>
            </a:r>
            <a:r>
              <a:rPr lang="pt-BR" sz="1600" dirty="0" err="1"/>
              <a:t>Codm</a:t>
            </a:r>
            <a:r>
              <a:rPr lang="pt-BR" sz="1600" dirty="0"/>
              <a:t>, @Paciente = </a:t>
            </a:r>
            <a:r>
              <a:rPr lang="pt-BR" sz="1600" dirty="0" err="1"/>
              <a:t>Codp</a:t>
            </a:r>
            <a:r>
              <a:rPr lang="pt-BR" sz="1600" dirty="0"/>
              <a:t>, @</a:t>
            </a:r>
            <a:r>
              <a:rPr lang="pt-BR" sz="1600" dirty="0" err="1"/>
              <a:t>DataC</a:t>
            </a:r>
            <a:r>
              <a:rPr lang="pt-BR" sz="1600" dirty="0"/>
              <a:t> = Data, @</a:t>
            </a:r>
            <a:r>
              <a:rPr lang="pt-BR" sz="1600" dirty="0" err="1"/>
              <a:t>HoraC</a:t>
            </a:r>
            <a:r>
              <a:rPr lang="pt-BR" sz="1600" dirty="0"/>
              <a:t> = Hora     FROM INSERTED</a:t>
            </a:r>
          </a:p>
          <a:p>
            <a:r>
              <a:rPr lang="en-US" sz="1600" dirty="0"/>
              <a:t>    SELECT @</a:t>
            </a:r>
            <a:r>
              <a:rPr lang="en-US" sz="1600" dirty="0" err="1"/>
              <a:t>NomeMed</a:t>
            </a:r>
            <a:r>
              <a:rPr lang="en-US" sz="1600" dirty="0"/>
              <a:t> = </a:t>
            </a:r>
            <a:r>
              <a:rPr lang="en-US" sz="1600" dirty="0" err="1"/>
              <a:t>nome</a:t>
            </a:r>
            <a:r>
              <a:rPr lang="en-US" sz="1600" dirty="0"/>
              <a:t> from Medicos WHERE </a:t>
            </a:r>
            <a:r>
              <a:rPr lang="en-US" sz="1600" dirty="0" err="1"/>
              <a:t>codm</a:t>
            </a:r>
            <a:r>
              <a:rPr lang="en-US" sz="1600" dirty="0"/>
              <a:t>=@Medico</a:t>
            </a:r>
          </a:p>
          <a:p>
            <a:r>
              <a:rPr lang="en-US" sz="1600" dirty="0"/>
              <a:t>    SELECT @</a:t>
            </a:r>
            <a:r>
              <a:rPr lang="en-US" sz="1600" dirty="0" err="1"/>
              <a:t>NomePac</a:t>
            </a:r>
            <a:r>
              <a:rPr lang="en-US" sz="1600" dirty="0"/>
              <a:t> = </a:t>
            </a:r>
            <a:r>
              <a:rPr lang="en-US" sz="1600" dirty="0" err="1"/>
              <a:t>nome</a:t>
            </a:r>
            <a:r>
              <a:rPr lang="en-US" sz="1600" dirty="0"/>
              <a:t> from </a:t>
            </a:r>
            <a:r>
              <a:rPr lang="en-US" sz="1600" dirty="0" err="1"/>
              <a:t>Pacientes</a:t>
            </a:r>
            <a:r>
              <a:rPr lang="en-US" sz="1600" dirty="0"/>
              <a:t> WHERE </a:t>
            </a:r>
            <a:r>
              <a:rPr lang="en-US" sz="1600" dirty="0" err="1"/>
              <a:t>codp</a:t>
            </a:r>
            <a:r>
              <a:rPr lang="en-US" sz="1600" dirty="0"/>
              <a:t>=@</a:t>
            </a:r>
            <a:r>
              <a:rPr lang="en-US" sz="1600" dirty="0" err="1"/>
              <a:t>Paciente</a:t>
            </a:r>
            <a:endParaRPr lang="en-US" sz="1600" dirty="0"/>
          </a:p>
          <a:p>
            <a:endParaRPr lang="pt-BR" sz="1600" dirty="0"/>
          </a:p>
          <a:p>
            <a:r>
              <a:rPr lang="en-US" sz="1600" dirty="0"/>
              <a:t>    IF (SELECT COUNT(*) FROM CONSULTAS  WHERE </a:t>
            </a:r>
            <a:r>
              <a:rPr lang="en-US" sz="1600" dirty="0" err="1"/>
              <a:t>codm</a:t>
            </a:r>
            <a:r>
              <a:rPr lang="en-US" sz="1600" dirty="0"/>
              <a:t>= @Medico AND </a:t>
            </a:r>
            <a:r>
              <a:rPr lang="en-US" sz="1600" dirty="0" err="1"/>
              <a:t>codp</a:t>
            </a:r>
            <a:r>
              <a:rPr lang="en-US" sz="1600" dirty="0"/>
              <a:t>= @</a:t>
            </a:r>
            <a:r>
              <a:rPr lang="en-US" sz="1600" dirty="0" err="1"/>
              <a:t>Paciente</a:t>
            </a:r>
            <a:r>
              <a:rPr lang="en-US" sz="1600" dirty="0"/>
              <a:t>) &lt;=5</a:t>
            </a:r>
          </a:p>
          <a:p>
            <a:r>
              <a:rPr lang="pt-BR" sz="1600" dirty="0"/>
              <a:t>    BEGIN</a:t>
            </a:r>
          </a:p>
          <a:p>
            <a:r>
              <a:rPr lang="en-US" sz="1600" dirty="0"/>
              <a:t>    	INSERT INTO CONSULTAS VALUES (@Medico, @</a:t>
            </a:r>
            <a:r>
              <a:rPr lang="en-US" sz="1600" dirty="0" err="1"/>
              <a:t>Paciente</a:t>
            </a:r>
            <a:r>
              <a:rPr lang="en-US" sz="1600" dirty="0"/>
              <a:t>, @</a:t>
            </a:r>
            <a:r>
              <a:rPr lang="en-US" sz="1600" dirty="0" err="1"/>
              <a:t>DataC</a:t>
            </a:r>
            <a:r>
              <a:rPr lang="en-US" sz="1600" dirty="0"/>
              <a:t>, @</a:t>
            </a:r>
            <a:r>
              <a:rPr lang="en-US" sz="1600" dirty="0" err="1"/>
              <a:t>HoraC</a:t>
            </a:r>
            <a:r>
              <a:rPr lang="en-US" sz="1600" dirty="0"/>
              <a:t>) </a:t>
            </a:r>
          </a:p>
          <a:p>
            <a:r>
              <a:rPr lang="pt-BR" sz="1600" dirty="0"/>
              <a:t>    	INSERT INTO Evento1 VALUES (GETDATE(), @</a:t>
            </a:r>
            <a:r>
              <a:rPr lang="pt-BR" sz="1600" dirty="0" err="1"/>
              <a:t>nomeMed</a:t>
            </a:r>
            <a:r>
              <a:rPr lang="pt-BR" sz="1600" dirty="0"/>
              <a:t>+', '+ @</a:t>
            </a:r>
            <a:r>
              <a:rPr lang="pt-BR" sz="1600" dirty="0" err="1"/>
              <a:t>nomePac</a:t>
            </a:r>
            <a:r>
              <a:rPr lang="pt-BR" sz="1600" dirty="0"/>
              <a:t>+', CONSULTA MARCADA')</a:t>
            </a:r>
          </a:p>
          <a:p>
            <a:r>
              <a:rPr lang="pt-BR" sz="1600" dirty="0"/>
              <a:t>    END</a:t>
            </a:r>
          </a:p>
          <a:p>
            <a:r>
              <a:rPr lang="pt-BR" sz="1600" dirty="0"/>
              <a:t>    ELSE</a:t>
            </a:r>
          </a:p>
          <a:p>
            <a:r>
              <a:rPr lang="pt-BR" sz="1600" dirty="0"/>
              <a:t>  	INSERT INTO Evento1 VALUES (GETDATE(), @</a:t>
            </a:r>
            <a:r>
              <a:rPr lang="pt-BR" sz="1600" dirty="0" err="1"/>
              <a:t>nomeMed</a:t>
            </a:r>
            <a:r>
              <a:rPr lang="pt-BR" sz="1600" dirty="0"/>
              <a:t>+', '+ @</a:t>
            </a:r>
            <a:r>
              <a:rPr lang="pt-BR" sz="1600" dirty="0" err="1"/>
              <a:t>nomePac</a:t>
            </a:r>
            <a:r>
              <a:rPr lang="pt-BR" sz="1600" dirty="0"/>
              <a:t>+' CONSULTA NAO CONFIRMADA')</a:t>
            </a:r>
          </a:p>
          <a:p>
            <a:r>
              <a:rPr lang="pt-BR" sz="1600" dirty="0">
                <a:solidFill>
                  <a:srgbClr val="FF0000"/>
                </a:solidFill>
              </a:rPr>
              <a:t> END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292CDB-6C17-415C-8D04-F7CD81D79C0A}"/>
              </a:ext>
            </a:extLst>
          </p:cNvPr>
          <p:cNvSpPr txBox="1"/>
          <p:nvPr/>
        </p:nvSpPr>
        <p:spPr>
          <a:xfrm>
            <a:off x="816147" y="6322059"/>
            <a:ext cx="9145016" cy="341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Evento1(</a:t>
            </a:r>
            <a:r>
              <a:rPr lang="pt-BR" u="sng" dirty="0" err="1"/>
              <a:t>EventoId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, data </a:t>
            </a:r>
            <a:r>
              <a:rPr lang="pt-BR" dirty="0" err="1"/>
              <a:t>Datetime</a:t>
            </a:r>
            <a:r>
              <a:rPr lang="pt-BR" dirty="0"/>
              <a:t>, Texto </a:t>
            </a:r>
            <a:r>
              <a:rPr lang="pt-BR" dirty="0" err="1"/>
              <a:t>varchar</a:t>
            </a:r>
            <a:r>
              <a:rPr lang="pt-BR" dirty="0"/>
              <a:t>(40) 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Habilitando e desabilitando uma Trigger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C78EC-E22C-495C-8993-FBE81DDA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>
            <a:normAutofit fontScale="92500"/>
          </a:bodyPr>
          <a:lstStyle/>
          <a:p>
            <a:r>
              <a:rPr lang="pt-BR" dirty="0"/>
              <a:t>Algumas vezes pode ser necessário desabilitar a trigger temporariamente</a:t>
            </a:r>
          </a:p>
          <a:p>
            <a:r>
              <a:rPr lang="pt-BR" dirty="0"/>
              <a:t>Para isto o SQL disponibiliza os comandos ENABLE e DISABLE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87896" y="3258184"/>
            <a:ext cx="7134472" cy="341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ENABLE/DISABLE TRIGGER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nome_gatilho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ON &lt;tabela&gt;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Texto Explicativo: Linha com Ênfase 12">
            <a:extLst>
              <a:ext uri="{FF2B5EF4-FFF2-40B4-BE49-F238E27FC236}">
                <a16:creationId xmlns:a16="http://schemas.microsoft.com/office/drawing/2014/main" id="{98BE9E31-6C01-4716-965D-871BBF499F7B}"/>
              </a:ext>
            </a:extLst>
          </p:cNvPr>
          <p:cNvSpPr/>
          <p:nvPr/>
        </p:nvSpPr>
        <p:spPr>
          <a:xfrm>
            <a:off x="8640726" y="3750494"/>
            <a:ext cx="2743200" cy="365125"/>
          </a:xfrm>
          <a:prstGeom prst="accentCallout1">
            <a:avLst>
              <a:gd name="adj1" fmla="val 48211"/>
              <a:gd name="adj2" fmla="val -4070"/>
              <a:gd name="adj3" fmla="val -24681"/>
              <a:gd name="adj4" fmla="val -2011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/>
              <a:t>Habilita e desabilita o Trigger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9F6173-1BB9-422E-8A99-C8F79BD23A15}"/>
              </a:ext>
            </a:extLst>
          </p:cNvPr>
          <p:cNvSpPr txBox="1"/>
          <p:nvPr/>
        </p:nvSpPr>
        <p:spPr>
          <a:xfrm>
            <a:off x="987896" y="4447222"/>
            <a:ext cx="593047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/* Exemplo */</a:t>
            </a:r>
          </a:p>
          <a:p>
            <a:r>
              <a:rPr lang="pt-BR" b="1" dirty="0">
                <a:solidFill>
                  <a:srgbClr val="C00000"/>
                </a:solidFill>
              </a:rPr>
              <a:t>DISABLE TRIGGER </a:t>
            </a:r>
            <a:r>
              <a:rPr lang="pt-BR" dirty="0"/>
              <a:t>LOGA_NOVAS_CONSULTAS </a:t>
            </a:r>
            <a:r>
              <a:rPr lang="pt-BR" b="1" dirty="0">
                <a:solidFill>
                  <a:srgbClr val="C00000"/>
                </a:solidFill>
              </a:rPr>
              <a:t>ON</a:t>
            </a:r>
            <a:r>
              <a:rPr lang="pt-BR" dirty="0"/>
              <a:t> CONSULTAS</a:t>
            </a:r>
          </a:p>
          <a:p>
            <a:endParaRPr lang="pt-BR" dirty="0"/>
          </a:p>
          <a:p>
            <a:r>
              <a:rPr lang="pt-BR" b="1" dirty="0">
                <a:solidFill>
                  <a:srgbClr val="C00000"/>
                </a:solidFill>
              </a:rPr>
              <a:t>ENABLE TRIGGER </a:t>
            </a:r>
            <a:r>
              <a:rPr lang="pt-BR" dirty="0"/>
              <a:t>NOVO_MED </a:t>
            </a:r>
            <a:r>
              <a:rPr lang="pt-BR" b="1" dirty="0">
                <a:solidFill>
                  <a:srgbClr val="C00000"/>
                </a:solidFill>
              </a:rPr>
              <a:t>ON</a:t>
            </a:r>
            <a:r>
              <a:rPr lang="pt-BR" dirty="0"/>
              <a:t> MEDICOS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9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7F8AE-E4A6-4958-A646-A65CABB1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TRIGGERS 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503E2-668B-4D87-ABD1-9E7FB3C9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8120" cy="22514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As Triggers de DDL do SQL Server </a:t>
            </a:r>
            <a:r>
              <a:rPr lang="pt-BR" dirty="0">
                <a:solidFill>
                  <a:srgbClr val="C00000"/>
                </a:solidFill>
              </a:rPr>
              <a:t>respondem a eventos de servidor </a:t>
            </a:r>
            <a:r>
              <a:rPr lang="pt-BR" dirty="0"/>
              <a:t>ou </a:t>
            </a:r>
            <a:r>
              <a:rPr lang="pt-BR" dirty="0" err="1">
                <a:solidFill>
                  <a:srgbClr val="C00000"/>
                </a:solidFill>
              </a:rPr>
              <a:t>Database</a:t>
            </a:r>
            <a:r>
              <a:rPr lang="pt-BR" dirty="0"/>
              <a:t>, ao invés de modificações de dados da tabela. </a:t>
            </a:r>
          </a:p>
          <a:p>
            <a:r>
              <a:rPr lang="pt-BR" dirty="0"/>
              <a:t>Esses eventos são criados pela instrução T-SQL que normalmente começa com uma das seguintes palavras-chave </a:t>
            </a:r>
            <a:r>
              <a:rPr lang="pt-BR" dirty="0">
                <a:solidFill>
                  <a:srgbClr val="C00000"/>
                </a:solidFill>
              </a:rPr>
              <a:t>CREATE, ALTER, DROP, GRANT, DENY, REVOKE ou UPDATE STATISTICS.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8969AE-F5CA-49FA-AFA6-CF0E4A7F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E2C1EA-E7CC-4EA5-976D-38B6FE7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30EA47-872E-4C75-97E9-DA089C1359BA}"/>
              </a:ext>
            </a:extLst>
          </p:cNvPr>
          <p:cNvSpPr txBox="1"/>
          <p:nvPr/>
        </p:nvSpPr>
        <p:spPr>
          <a:xfrm>
            <a:off x="1018928" y="4344863"/>
            <a:ext cx="7134472" cy="133882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CREATE TRIGGER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nome_gatilho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/>
              <a:t>ON DATABASE | ALL SERVER</a:t>
            </a:r>
          </a:p>
          <a:p>
            <a:r>
              <a:rPr lang="en-US" dirty="0"/>
              <a:t>[WITH </a:t>
            </a:r>
            <a:r>
              <a:rPr lang="en-US" dirty="0" err="1"/>
              <a:t>ddl_trigger_option</a:t>
            </a:r>
            <a:r>
              <a:rPr lang="en-US" dirty="0"/>
              <a:t>]</a:t>
            </a:r>
          </a:p>
          <a:p>
            <a:r>
              <a:rPr lang="en-US" dirty="0"/>
              <a:t>FOR {</a:t>
            </a:r>
            <a:r>
              <a:rPr lang="en-US" dirty="0" err="1"/>
              <a:t>event_type</a:t>
            </a:r>
            <a:r>
              <a:rPr lang="en-US" dirty="0"/>
              <a:t> | </a:t>
            </a:r>
            <a:r>
              <a:rPr lang="en-US" dirty="0" err="1"/>
              <a:t>event_group</a:t>
            </a:r>
            <a:r>
              <a:rPr lang="en-US" dirty="0"/>
              <a:t> }</a:t>
            </a:r>
          </a:p>
          <a:p>
            <a:r>
              <a:rPr lang="en-US" dirty="0"/>
              <a:t>AS {</a:t>
            </a:r>
            <a:r>
              <a:rPr lang="en-US" dirty="0" err="1"/>
              <a:t>sql_statement</a:t>
            </a:r>
            <a:r>
              <a:rPr lang="en-US" dirty="0"/>
              <a:t>}</a:t>
            </a:r>
          </a:p>
        </p:txBody>
      </p:sp>
      <p:sp>
        <p:nvSpPr>
          <p:cNvPr id="7" name="Texto Explicativo: Linha com Ênfase 6">
            <a:extLst>
              <a:ext uri="{FF2B5EF4-FFF2-40B4-BE49-F238E27FC236}">
                <a16:creationId xmlns:a16="http://schemas.microsoft.com/office/drawing/2014/main" id="{7FA2D141-AD8B-4022-A473-7D38735DF492}"/>
              </a:ext>
            </a:extLst>
          </p:cNvPr>
          <p:cNvSpPr/>
          <p:nvPr/>
        </p:nvSpPr>
        <p:spPr>
          <a:xfrm>
            <a:off x="8832304" y="764704"/>
            <a:ext cx="3240360" cy="5832648"/>
          </a:xfrm>
          <a:prstGeom prst="accentCallout1">
            <a:avLst>
              <a:gd name="adj1" fmla="val 77822"/>
              <a:gd name="adj2" fmla="val -9315"/>
              <a:gd name="adj3" fmla="val 74161"/>
              <a:gd name="adj4" fmla="val -6646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 err="1"/>
              <a:t>Nome_gatilho</a:t>
            </a:r>
            <a:endParaRPr lang="pt-BR" sz="1400" b="1" dirty="0"/>
          </a:p>
          <a:p>
            <a:r>
              <a:rPr lang="pt-BR" sz="1400" b="1" dirty="0"/>
              <a:t>Especifique o nome definido pelo usuário do acionador após as palavras-chave CREATE TRIGGER. Observe que você não precisa especificar um esquema para um gatilho DDL porque ele não está relacionado a uma tabela ou visualização de banco de dados real.  </a:t>
            </a:r>
          </a:p>
          <a:p>
            <a:endParaRPr lang="pt-BR" sz="1400" b="1" dirty="0"/>
          </a:p>
          <a:p>
            <a:r>
              <a:rPr lang="pt-BR" sz="1400" b="1" dirty="0"/>
              <a:t>DATABASE | ALL SERVER</a:t>
            </a:r>
          </a:p>
          <a:p>
            <a:r>
              <a:rPr lang="pt-BR" sz="1400" b="1" dirty="0"/>
              <a:t>Use DATABASE se a trigger responder a eventos com escopo de DATABASE ou ALL SERVER se a Trigger responder a eventos com escopo de servidor. </a:t>
            </a:r>
          </a:p>
          <a:p>
            <a:endParaRPr lang="pt-BR" sz="1400" b="1" dirty="0"/>
          </a:p>
          <a:p>
            <a:r>
              <a:rPr lang="pt-BR" sz="1400" b="1" dirty="0" err="1"/>
              <a:t>ddl_trigger_option</a:t>
            </a:r>
            <a:endParaRPr lang="pt-BR" sz="1400" b="1" dirty="0"/>
          </a:p>
          <a:p>
            <a:r>
              <a:rPr lang="pt-BR" sz="1400" b="1" dirty="0"/>
              <a:t>Especifica a cláusula ENCRYPTION e / ou EXECUTE AS. ENCRYPTION criptografa a definição do gatilho. EXECUTE AS define o contexto de segurança sob o qual o gatilho é executado.  </a:t>
            </a:r>
          </a:p>
          <a:p>
            <a:endParaRPr lang="pt-BR" sz="1400" b="1" dirty="0"/>
          </a:p>
          <a:p>
            <a:r>
              <a:rPr lang="pt-BR" sz="1400" b="1" dirty="0" err="1"/>
              <a:t>event_type</a:t>
            </a:r>
            <a:r>
              <a:rPr lang="pt-BR" sz="1400" b="1" dirty="0"/>
              <a:t> | </a:t>
            </a:r>
            <a:r>
              <a:rPr lang="pt-BR" sz="1400" b="1" dirty="0" err="1"/>
              <a:t>event_group</a:t>
            </a:r>
            <a:endParaRPr lang="pt-BR" sz="1400" b="1" dirty="0"/>
          </a:p>
          <a:p>
            <a:r>
              <a:rPr lang="pt-BR" sz="1400" b="1" dirty="0"/>
              <a:t>O </a:t>
            </a:r>
            <a:r>
              <a:rPr lang="pt-BR" sz="1400" b="1" dirty="0" err="1"/>
              <a:t>event_type</a:t>
            </a:r>
            <a:r>
              <a:rPr lang="pt-BR" sz="1400" b="1" dirty="0"/>
              <a:t> indica um evento DDL que faz com que Trigger seja disparado, por exemplo, CREATE_TABLE, ALTER_TABLE, etc.</a:t>
            </a:r>
          </a:p>
        </p:txBody>
      </p:sp>
    </p:spTree>
    <p:extLst>
      <p:ext uri="{BB962C8B-B14F-4D97-AF65-F5344CB8AC3E}">
        <p14:creationId xmlns:p14="http://schemas.microsoft.com/office/powerpoint/2010/main" val="322151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Exemplo4 (DDL)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5728"/>
            <a:ext cx="10515600" cy="1099319"/>
          </a:xfrm>
        </p:spPr>
        <p:txBody>
          <a:bodyPr>
            <a:normAutofit/>
          </a:bodyPr>
          <a:lstStyle/>
          <a:p>
            <a:r>
              <a:rPr lang="pt-BR" dirty="0"/>
              <a:t>Criar um trigger para registrar criações, alterações e apagamentos de tabelas no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83432" y="2440087"/>
            <a:ext cx="835292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CREATE TRIGGER </a:t>
            </a:r>
            <a:r>
              <a:rPr lang="pt-BR" dirty="0" err="1">
                <a:solidFill>
                  <a:schemeClr val="tx1"/>
                </a:solidFill>
              </a:rPr>
              <a:t>trg_index_changes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rgbClr val="C00000"/>
                </a:solidFill>
              </a:rPr>
              <a:t>ON DATABASE</a:t>
            </a:r>
          </a:p>
          <a:p>
            <a:r>
              <a:rPr lang="pt-BR" b="1" dirty="0">
                <a:solidFill>
                  <a:srgbClr val="C00000"/>
                </a:solidFill>
              </a:rPr>
              <a:t>FOR	</a:t>
            </a:r>
          </a:p>
          <a:p>
            <a:r>
              <a:rPr lang="pt-BR" b="1" dirty="0">
                <a:solidFill>
                  <a:srgbClr val="C00000"/>
                </a:solidFill>
              </a:rPr>
              <a:t>    CREATE_INDEX,     </a:t>
            </a:r>
          </a:p>
          <a:p>
            <a:r>
              <a:rPr lang="pt-BR" b="1" dirty="0">
                <a:solidFill>
                  <a:srgbClr val="C00000"/>
                </a:solidFill>
              </a:rPr>
              <a:t>    ALTER_INDEX,     </a:t>
            </a:r>
          </a:p>
          <a:p>
            <a:r>
              <a:rPr lang="pt-BR" b="1" dirty="0">
                <a:solidFill>
                  <a:srgbClr val="C00000"/>
                </a:solidFill>
              </a:rPr>
              <a:t>    DROP_INDEX</a:t>
            </a:r>
          </a:p>
          <a:p>
            <a:r>
              <a:rPr lang="pt-BR" b="1" dirty="0">
                <a:solidFill>
                  <a:srgbClr val="C00000"/>
                </a:solidFill>
              </a:rPr>
              <a:t>AS</a:t>
            </a:r>
          </a:p>
          <a:p>
            <a:r>
              <a:rPr lang="pt-BR" b="1" dirty="0">
                <a:solidFill>
                  <a:srgbClr val="C00000"/>
                </a:solidFill>
              </a:rPr>
              <a:t>BEGIN</a:t>
            </a:r>
          </a:p>
          <a:p>
            <a:r>
              <a:rPr lang="pt-BR" dirty="0"/>
              <a:t>    INSERT INTO Evento VALUES (GETDATE(), ‘INDICE INSERIDO’)</a:t>
            </a:r>
          </a:p>
          <a:p>
            <a:r>
              <a:rPr lang="pt-BR" dirty="0"/>
              <a:t> </a:t>
            </a:r>
            <a:r>
              <a:rPr lang="pt-BR" b="1" dirty="0">
                <a:solidFill>
                  <a:srgbClr val="C00000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43765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Exemplo5 (</a:t>
            </a:r>
            <a:r>
              <a:rPr lang="pt-BR" dirty="0" err="1"/>
              <a:t>Logon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5728"/>
            <a:ext cx="10515600" cy="1099319"/>
          </a:xfrm>
        </p:spPr>
        <p:txBody>
          <a:bodyPr>
            <a:normAutofit/>
          </a:bodyPr>
          <a:lstStyle/>
          <a:p>
            <a:r>
              <a:rPr lang="pt-BR" dirty="0"/>
              <a:t>Criar um trigger para informar quando o número máximo de conexões ao servidor for atingido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1424" y="2633075"/>
            <a:ext cx="835292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TRIGGER </a:t>
            </a:r>
            <a:r>
              <a:rPr lang="en-US" dirty="0">
                <a:solidFill>
                  <a:schemeClr val="tx1"/>
                </a:solidFill>
              </a:rPr>
              <a:t>MAX_LOGON </a:t>
            </a:r>
            <a:r>
              <a:rPr lang="en-US" b="1" dirty="0">
                <a:solidFill>
                  <a:srgbClr val="C00000"/>
                </a:solidFill>
              </a:rPr>
              <a:t>ON ALL SERVER</a:t>
            </a:r>
          </a:p>
          <a:p>
            <a:r>
              <a:rPr lang="en-US" b="1" dirty="0">
                <a:solidFill>
                  <a:srgbClr val="C00000"/>
                </a:solidFill>
              </a:rPr>
              <a:t>FOR LOGON</a:t>
            </a:r>
          </a:p>
          <a:p>
            <a:r>
              <a:rPr lang="en-US" b="1" dirty="0">
                <a:solidFill>
                  <a:srgbClr val="C00000"/>
                </a:solidFill>
              </a:rPr>
              <a:t>AS</a:t>
            </a:r>
          </a:p>
          <a:p>
            <a:r>
              <a:rPr lang="en-US" dirty="0">
                <a:solidFill>
                  <a:schemeClr val="tx1"/>
                </a:solidFill>
              </a:rPr>
              <a:t>     BEGIN</a:t>
            </a:r>
          </a:p>
          <a:p>
            <a:r>
              <a:rPr lang="en-US" dirty="0">
                <a:solidFill>
                  <a:schemeClr val="tx1"/>
                </a:solidFill>
              </a:rPr>
              <a:t>         IF (SELECT COUNT(*) FROM </a:t>
            </a:r>
            <a:r>
              <a:rPr lang="en-US" dirty="0" err="1">
                <a:solidFill>
                  <a:schemeClr val="tx1"/>
                </a:solidFill>
              </a:rPr>
              <a:t>sys.dm_exec_sessions</a:t>
            </a:r>
            <a:r>
              <a:rPr lang="en-US" dirty="0">
                <a:solidFill>
                  <a:schemeClr val="tx1"/>
                </a:solidFill>
              </a:rPr>
              <a:t> WHERE </a:t>
            </a:r>
            <a:r>
              <a:rPr lang="en-US" dirty="0" err="1">
                <a:solidFill>
                  <a:schemeClr val="tx1"/>
                </a:solidFill>
              </a:rPr>
              <a:t>is_user_process</a:t>
            </a:r>
            <a:r>
              <a:rPr lang="en-US" dirty="0">
                <a:solidFill>
                  <a:schemeClr val="tx1"/>
                </a:solidFill>
              </a:rPr>
              <a:t> = 1) &gt; 3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BEGIN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PRINT ‘ </a:t>
            </a:r>
            <a:r>
              <a:rPr lang="pt-BR" dirty="0">
                <a:solidFill>
                  <a:schemeClr val="tx1"/>
                </a:solidFill>
              </a:rPr>
              <a:t>Alcançado o número máximo de conexões neste servidor!!!</a:t>
            </a:r>
            <a:r>
              <a:rPr lang="en-US" dirty="0">
                <a:solidFill>
                  <a:schemeClr val="tx1"/>
                </a:solidFill>
              </a:rPr>
              <a:t>';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ROLLBACK;</a:t>
            </a:r>
          </a:p>
          <a:p>
            <a:r>
              <a:rPr lang="en-US" dirty="0">
                <a:solidFill>
                  <a:schemeClr val="tx1"/>
                </a:solidFill>
              </a:rPr>
              <a:t>         END;</a:t>
            </a:r>
          </a:p>
          <a:p>
            <a:r>
              <a:rPr lang="en-US" dirty="0">
                <a:solidFill>
                  <a:schemeClr val="tx1"/>
                </a:solidFill>
              </a:rPr>
              <a:t>     END;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8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55440" y="44624"/>
            <a:ext cx="8926760" cy="1609344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30224" y="3068960"/>
            <a:ext cx="11277600" cy="3314010"/>
          </a:xfrm>
        </p:spPr>
        <p:txBody>
          <a:bodyPr>
            <a:normAutofit/>
          </a:bodyPr>
          <a:lstStyle/>
          <a:p>
            <a:r>
              <a:rPr lang="pt-BR" sz="2400" dirty="0"/>
              <a:t>Utilizando a tabela “</a:t>
            </a:r>
            <a:r>
              <a:rPr lang="pt-BR" sz="2400" dirty="0">
                <a:solidFill>
                  <a:srgbClr val="FF0000"/>
                </a:solidFill>
              </a:rPr>
              <a:t>Evento</a:t>
            </a:r>
            <a:r>
              <a:rPr lang="pt-BR" sz="2400" dirty="0"/>
              <a:t>” descrita no esquema crie as seguintes triggers: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Registrar adição de um novo médico, registrando no log ‘Medico Adicionado’)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Registrar alteração de cadastro de um médico, registrando no log ‘Medico Alterado’)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Registrar deleção de um médico, registrando no log ‘Medico apagado’)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Ao incluir um novo médico verificar se o ambulatório sugerido já está em uso por mais de 3 médicos. Caso positivo efetivar o cadastro com valor NULL no campo de ambulatório, registrando no log como ‘DEFINIR NOVO AMBULATORIO)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1199456" y="1391627"/>
            <a:ext cx="8498159" cy="133882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Consultas(</a:t>
            </a:r>
            <a:r>
              <a:rPr lang="pt-BR" i="1" u="sng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i="1" u="sng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data, hora)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Evento(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EventoId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, data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Datetime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, Medico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Descricao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varchar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(40) )</a:t>
            </a:r>
          </a:p>
        </p:txBody>
      </p:sp>
    </p:spTree>
    <p:extLst>
      <p:ext uri="{BB962C8B-B14F-4D97-AF65-F5344CB8AC3E}">
        <p14:creationId xmlns:p14="http://schemas.microsoft.com/office/powerpoint/2010/main" val="122469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Stored</a:t>
            </a:r>
            <a:r>
              <a:rPr lang="pt-BR" sz="3200" dirty="0"/>
              <a:t> Procedures, Funções e Triggers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dirty="0">
                <a:latin typeface="+mj-lt"/>
                <a:ea typeface="+mj-ea"/>
                <a:cs typeface="+mj-cs"/>
              </a:rPr>
              <a:t>Triggers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A0200A9-CB03-4EF2-9D99-353BA7EB6B77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 ou Gatilhos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Triggers</a:t>
            </a:r>
            <a:r>
              <a:rPr lang="pt-BR" dirty="0"/>
              <a:t> ou </a:t>
            </a:r>
            <a:r>
              <a:rPr lang="pt-BR" dirty="0">
                <a:solidFill>
                  <a:srgbClr val="C00000"/>
                </a:solidFill>
              </a:rPr>
              <a:t>Gatilhos</a:t>
            </a:r>
            <a:r>
              <a:rPr lang="pt-BR" dirty="0"/>
              <a:t> são objetos de banco de dados, na verdade, um tipo especial de procedimento armazenado, que “</a:t>
            </a:r>
            <a:r>
              <a:rPr lang="pt-BR" dirty="0">
                <a:solidFill>
                  <a:srgbClr val="C00000"/>
                </a:solidFill>
              </a:rPr>
              <a:t>reage</a:t>
            </a:r>
            <a:r>
              <a:rPr lang="pt-BR" dirty="0"/>
              <a:t>” a certas </a:t>
            </a:r>
            <a:r>
              <a:rPr lang="pt-BR" dirty="0">
                <a:solidFill>
                  <a:srgbClr val="C00000"/>
                </a:solidFill>
              </a:rPr>
              <a:t>ações</a:t>
            </a:r>
            <a:r>
              <a:rPr lang="pt-BR" dirty="0"/>
              <a:t> executadas no banco de dados. </a:t>
            </a:r>
          </a:p>
          <a:p>
            <a:r>
              <a:rPr lang="pt-BR" dirty="0"/>
              <a:t>A ideia principal por trás dos Gatilhos é que eles sempre </a:t>
            </a:r>
            <a:r>
              <a:rPr lang="pt-BR" dirty="0">
                <a:solidFill>
                  <a:srgbClr val="C00000"/>
                </a:solidFill>
              </a:rPr>
              <a:t>executam</a:t>
            </a:r>
            <a:r>
              <a:rPr lang="pt-BR" dirty="0"/>
              <a:t> uma </a:t>
            </a:r>
            <a:r>
              <a:rPr lang="pt-BR" dirty="0">
                <a:solidFill>
                  <a:srgbClr val="C00000"/>
                </a:solidFill>
              </a:rPr>
              <a:t>ação</a:t>
            </a:r>
            <a:r>
              <a:rPr lang="pt-BR" dirty="0"/>
              <a:t> caso algum </a:t>
            </a:r>
            <a:r>
              <a:rPr lang="pt-BR" dirty="0">
                <a:solidFill>
                  <a:srgbClr val="C00000"/>
                </a:solidFill>
              </a:rPr>
              <a:t>evento</a:t>
            </a:r>
            <a:r>
              <a:rPr lang="pt-BR" dirty="0"/>
              <a:t> aconteça.</a:t>
            </a:r>
          </a:p>
          <a:p>
            <a:r>
              <a:rPr lang="pt-BR" dirty="0"/>
              <a:t>Um gatilho tem três partes básicas:</a:t>
            </a:r>
          </a:p>
          <a:p>
            <a:pPr lvl="1"/>
            <a:r>
              <a:rPr lang="pt-BR" dirty="0"/>
              <a:t>Um evento ou instrução de acionamento.</a:t>
            </a:r>
          </a:p>
          <a:p>
            <a:pPr lvl="1"/>
            <a:r>
              <a:rPr lang="pt-BR" dirty="0"/>
              <a:t>Uma restrição ou condição de gatilho.</a:t>
            </a:r>
          </a:p>
          <a:p>
            <a:pPr lvl="1"/>
            <a:r>
              <a:rPr lang="pt-BR" dirty="0"/>
              <a:t>Uma ação de gatilho.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8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Triggers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SQL Server, temos 3 grupos de Triggers:</a:t>
            </a:r>
          </a:p>
          <a:p>
            <a:r>
              <a:rPr lang="pt-BR" dirty="0">
                <a:solidFill>
                  <a:srgbClr val="C00000"/>
                </a:solidFill>
              </a:rPr>
              <a:t>Triggers DML </a:t>
            </a:r>
          </a:p>
          <a:p>
            <a:pPr lvl="1"/>
            <a:r>
              <a:rPr lang="pt-BR" sz="2800" dirty="0"/>
              <a:t>Reagem aos comandos DML INSERT, UPDATE e DELETE</a:t>
            </a:r>
          </a:p>
          <a:p>
            <a:r>
              <a:rPr lang="pt-BR" dirty="0">
                <a:solidFill>
                  <a:srgbClr val="C00000"/>
                </a:solidFill>
              </a:rPr>
              <a:t>Triggers DDL </a:t>
            </a:r>
          </a:p>
          <a:p>
            <a:pPr lvl="1"/>
            <a:r>
              <a:rPr lang="pt-BR" sz="2800" dirty="0"/>
              <a:t>Reagem aos comandos DDL CREATE, ALTER e DROP</a:t>
            </a:r>
          </a:p>
          <a:p>
            <a:r>
              <a:rPr lang="pt-BR" dirty="0">
                <a:solidFill>
                  <a:srgbClr val="C00000"/>
                </a:solidFill>
              </a:rPr>
              <a:t>Triggers de </a:t>
            </a:r>
            <a:r>
              <a:rPr lang="pt-BR" dirty="0" err="1">
                <a:solidFill>
                  <a:srgbClr val="C00000"/>
                </a:solidFill>
              </a:rPr>
              <a:t>Logon</a:t>
            </a:r>
            <a:r>
              <a:rPr lang="pt-BR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pt-BR" sz="2800" dirty="0"/>
              <a:t>Reage a eventos LOGON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37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18928" y="1690688"/>
            <a:ext cx="7134472" cy="133882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CREATE OR REPLACE TRIGGER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nome_gatilho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/>
              <a:t>ON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tabela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FOR | AFTER | INSTEAD OF  {[INSERT],[UPDATE],[DELETE]}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chemeClr val="tx1"/>
                </a:solidFill>
              </a:rPr>
              <a:t>comandos sql</a:t>
            </a:r>
            <a:r>
              <a:rPr lang="en-US" dirty="0"/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18928" y="5046991"/>
            <a:ext cx="7134472" cy="341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DROP TRIGGER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nome_gatilho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o Explicativo: Linha com Ênfase 1">
            <a:extLst>
              <a:ext uri="{FF2B5EF4-FFF2-40B4-BE49-F238E27FC236}">
                <a16:creationId xmlns:a16="http://schemas.microsoft.com/office/drawing/2014/main" id="{7279F9ED-DD74-49F0-AC57-7078FC38591B}"/>
              </a:ext>
            </a:extLst>
          </p:cNvPr>
          <p:cNvSpPr/>
          <p:nvPr/>
        </p:nvSpPr>
        <p:spPr>
          <a:xfrm>
            <a:off x="2063552" y="3429000"/>
            <a:ext cx="2743200" cy="1046633"/>
          </a:xfrm>
          <a:prstGeom prst="accentCallout1">
            <a:avLst>
              <a:gd name="adj1" fmla="val 48211"/>
              <a:gd name="adj2" fmla="val -4070"/>
              <a:gd name="adj3" fmla="val -50556"/>
              <a:gd name="adj4" fmla="val -251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/>
              <a:t>Conjunto de comandos SQL que devem ser executado quando o gatilho é disparado (definido pelos parâmetros restantes)</a:t>
            </a:r>
          </a:p>
        </p:txBody>
      </p:sp>
      <p:sp>
        <p:nvSpPr>
          <p:cNvPr id="11" name="Texto Explicativo: Linha com Ênfase 10">
            <a:extLst>
              <a:ext uri="{FF2B5EF4-FFF2-40B4-BE49-F238E27FC236}">
                <a16:creationId xmlns:a16="http://schemas.microsoft.com/office/drawing/2014/main" id="{CF08AE0B-C038-4FA9-B732-A6CA004C9C89}"/>
              </a:ext>
            </a:extLst>
          </p:cNvPr>
          <p:cNvSpPr/>
          <p:nvPr/>
        </p:nvSpPr>
        <p:spPr>
          <a:xfrm>
            <a:off x="8832304" y="1844824"/>
            <a:ext cx="3168352" cy="1954337"/>
          </a:xfrm>
          <a:prstGeom prst="accentCallout1">
            <a:avLst>
              <a:gd name="adj1" fmla="val 25279"/>
              <a:gd name="adj2" fmla="val -7973"/>
              <a:gd name="adj3" fmla="val 25261"/>
              <a:gd name="adj4" fmla="val -738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/>
              <a:t>Especifica quando o Trigger é disparado.</a:t>
            </a:r>
          </a:p>
          <a:p>
            <a:endParaRPr lang="pt-BR" sz="1400" b="1" dirty="0"/>
          </a:p>
          <a:p>
            <a:r>
              <a:rPr lang="pt-BR" sz="1400" b="1" dirty="0"/>
              <a:t>O gatilho INSTEAD OF deve realizar controles e substituir a ação original pela ação do gatilho, enquanto o FOR | AFTER (significam o mesmo) deve executar comandos adicionais após a conclusão da instrução original</a:t>
            </a:r>
          </a:p>
        </p:txBody>
      </p:sp>
      <p:sp>
        <p:nvSpPr>
          <p:cNvPr id="12" name="Texto Explicativo: Linha com Ênfase 11">
            <a:extLst>
              <a:ext uri="{FF2B5EF4-FFF2-40B4-BE49-F238E27FC236}">
                <a16:creationId xmlns:a16="http://schemas.microsoft.com/office/drawing/2014/main" id="{34152316-4658-4199-82FB-C555A8CA91A9}"/>
              </a:ext>
            </a:extLst>
          </p:cNvPr>
          <p:cNvSpPr/>
          <p:nvPr/>
        </p:nvSpPr>
        <p:spPr>
          <a:xfrm>
            <a:off x="8760296" y="5032805"/>
            <a:ext cx="2743200" cy="365125"/>
          </a:xfrm>
          <a:prstGeom prst="accentCallout1">
            <a:avLst>
              <a:gd name="adj1" fmla="val 48211"/>
              <a:gd name="adj2" fmla="val -4070"/>
              <a:gd name="adj3" fmla="val 51032"/>
              <a:gd name="adj4" fmla="val -1003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/>
              <a:t>Apaga o Trigger</a:t>
            </a:r>
          </a:p>
        </p:txBody>
      </p:sp>
    </p:spTree>
    <p:extLst>
      <p:ext uri="{BB962C8B-B14F-4D97-AF65-F5344CB8AC3E}">
        <p14:creationId xmlns:p14="http://schemas.microsoft.com/office/powerpoint/2010/main" val="37534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3535"/>
          </a:xfrm>
          <a:solidFill>
            <a:schemeClr val="bg1">
              <a:lumMod val="85000"/>
            </a:schemeClr>
          </a:solidFill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Manutenção de tabelas de auditoria </a:t>
            </a:r>
          </a:p>
          <a:p>
            <a:r>
              <a:rPr lang="pt-BR" dirty="0"/>
              <a:t>Manutenção de tabelas duplicadas </a:t>
            </a:r>
          </a:p>
          <a:p>
            <a:r>
              <a:rPr lang="pt-BR" dirty="0"/>
              <a:t>Implementação de níveis de segurança mais complexos</a:t>
            </a:r>
          </a:p>
          <a:p>
            <a:r>
              <a:rPr lang="pt-BR" dirty="0"/>
              <a:t>Geração de valores de colunas referentes a atributos derivados</a:t>
            </a:r>
          </a:p>
          <a:p>
            <a:r>
              <a:rPr lang="pt-BR" dirty="0"/>
              <a:t>Validação de restrições de integridade mais complexas que as suportadas diretamente pelo SGBD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8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“virtuais” em 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5463"/>
          </a:xfrm>
        </p:spPr>
        <p:txBody>
          <a:bodyPr>
            <a:normAutofit/>
          </a:bodyPr>
          <a:lstStyle/>
          <a:p>
            <a:r>
              <a:rPr lang="pt-BR" dirty="0"/>
              <a:t>O SQL Server fornece </a:t>
            </a:r>
            <a:r>
              <a:rPr lang="pt-BR" dirty="0">
                <a:solidFill>
                  <a:srgbClr val="C00000"/>
                </a:solidFill>
              </a:rPr>
              <a:t>duas tabelas virtuais </a:t>
            </a:r>
            <a:r>
              <a:rPr lang="pt-BR" dirty="0"/>
              <a:t>especificamente para Triggers chamadas tabelas </a:t>
            </a:r>
            <a:r>
              <a:rPr lang="pt-BR" dirty="0">
                <a:solidFill>
                  <a:srgbClr val="C00000"/>
                </a:solidFill>
              </a:rPr>
              <a:t>INSERTED</a:t>
            </a:r>
            <a:r>
              <a:rPr lang="pt-BR" dirty="0"/>
              <a:t> e </a:t>
            </a:r>
            <a:r>
              <a:rPr lang="pt-BR" dirty="0">
                <a:solidFill>
                  <a:srgbClr val="C00000"/>
                </a:solidFill>
              </a:rPr>
              <a:t>DELETED</a:t>
            </a:r>
            <a:r>
              <a:rPr lang="pt-BR" dirty="0"/>
              <a:t>. </a:t>
            </a:r>
          </a:p>
          <a:p>
            <a:r>
              <a:rPr lang="pt-BR" dirty="0"/>
              <a:t>O SQL Server usa essas tabelas para </a:t>
            </a:r>
            <a:r>
              <a:rPr lang="pt-BR" dirty="0">
                <a:solidFill>
                  <a:srgbClr val="C00000"/>
                </a:solidFill>
              </a:rPr>
              <a:t>capturar os dados </a:t>
            </a:r>
            <a:r>
              <a:rPr lang="pt-BR" dirty="0"/>
              <a:t>da linha(registro) modificada antes e depois da ocorrência do evento.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79034"/>
              </p:ext>
            </p:extLst>
          </p:nvPr>
        </p:nvGraphicFramePr>
        <p:xfrm>
          <a:off x="5099697" y="4149710"/>
          <a:ext cx="6120681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0227">
                  <a:extLst>
                    <a:ext uri="{9D8B030D-6E8A-4147-A177-3AD203B41FA5}">
                      <a16:colId xmlns:a16="http://schemas.microsoft.com/office/drawing/2014/main" val="582501356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3732916726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153229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Evento DML </a:t>
                      </a:r>
                      <a:endParaRPr lang="pt-BR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INSERTED  contém</a:t>
                      </a:r>
                      <a:endParaRPr lang="pt-BR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DELETED contém</a:t>
                      </a:r>
                      <a:endParaRPr lang="pt-BR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4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Linhas a inserir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Vazia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Vazia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Linhas a deletar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novas linhas modificadas pela atualização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linhas existentes previamente existentes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83378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A47B6-EABE-47B2-8595-DDEDB94122A7}"/>
              </a:ext>
            </a:extLst>
          </p:cNvPr>
          <p:cNvGrpSpPr/>
          <p:nvPr/>
        </p:nvGrpSpPr>
        <p:grpSpPr>
          <a:xfrm>
            <a:off x="3706461" y="4026087"/>
            <a:ext cx="1099340" cy="1143656"/>
            <a:chOff x="3031730" y="4374319"/>
            <a:chExt cx="1099340" cy="1143656"/>
          </a:xfrm>
        </p:grpSpPr>
        <p:pic>
          <p:nvPicPr>
            <p:cNvPr id="9" name="Gráfico 8" descr="Banco de dados">
              <a:extLst>
                <a:ext uri="{FF2B5EF4-FFF2-40B4-BE49-F238E27FC236}">
                  <a16:creationId xmlns:a16="http://schemas.microsoft.com/office/drawing/2014/main" id="{B7674CD2-4E61-4A60-94A6-A269ED63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4200" y="4374319"/>
              <a:ext cx="914400" cy="91440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8B0571D-4BB5-45E9-9C5A-9C130A8B867F}"/>
                </a:ext>
              </a:extLst>
            </p:cNvPr>
            <p:cNvSpPr txBox="1"/>
            <p:nvPr/>
          </p:nvSpPr>
          <p:spPr>
            <a:xfrm>
              <a:off x="3031730" y="5148643"/>
              <a:ext cx="1099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INSERTED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40F4082-B287-4DDD-AD45-62B96489B93E}"/>
              </a:ext>
            </a:extLst>
          </p:cNvPr>
          <p:cNvGrpSpPr/>
          <p:nvPr/>
        </p:nvGrpSpPr>
        <p:grpSpPr>
          <a:xfrm>
            <a:off x="3747818" y="5402344"/>
            <a:ext cx="1016625" cy="1143656"/>
            <a:chOff x="3031730" y="4374319"/>
            <a:chExt cx="1016625" cy="1143656"/>
          </a:xfrm>
        </p:grpSpPr>
        <p:pic>
          <p:nvPicPr>
            <p:cNvPr id="12" name="Gráfico 11" descr="Banco de dados">
              <a:extLst>
                <a:ext uri="{FF2B5EF4-FFF2-40B4-BE49-F238E27FC236}">
                  <a16:creationId xmlns:a16="http://schemas.microsoft.com/office/drawing/2014/main" id="{76A603E4-29D9-4123-A57E-D0B29BC5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4200" y="4374319"/>
              <a:ext cx="914400" cy="91440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6D7CE44-04D6-411F-994D-11613B3E19BF}"/>
                </a:ext>
              </a:extLst>
            </p:cNvPr>
            <p:cNvSpPr txBox="1"/>
            <p:nvPr/>
          </p:nvSpPr>
          <p:spPr>
            <a:xfrm>
              <a:off x="3031730" y="5148643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DELETED</a:t>
              </a:r>
            </a:p>
          </p:txBody>
        </p:sp>
      </p:grp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FD41EDF8-104B-43AF-8258-CD4CA02EB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570019"/>
              </p:ext>
            </p:extLst>
          </p:nvPr>
        </p:nvGraphicFramePr>
        <p:xfrm>
          <a:off x="-140613" y="4211120"/>
          <a:ext cx="2680135" cy="1917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EE3D677-EDD1-45B1-8D1F-63D5888ACDE5}"/>
              </a:ext>
            </a:extLst>
          </p:cNvPr>
          <p:cNvCxnSpPr>
            <a:endCxn id="9" idx="1"/>
          </p:cNvCxnSpPr>
          <p:nvPr/>
        </p:nvCxnSpPr>
        <p:spPr>
          <a:xfrm>
            <a:off x="1875611" y="4483287"/>
            <a:ext cx="192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28AC1BA-3869-475C-A2B9-F88B08FDA80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75611" y="5859544"/>
            <a:ext cx="1964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05CC21A-5860-4A40-80EC-185D022EAA70}"/>
              </a:ext>
            </a:extLst>
          </p:cNvPr>
          <p:cNvCxnSpPr/>
          <p:nvPr/>
        </p:nvCxnSpPr>
        <p:spPr>
          <a:xfrm flipV="1">
            <a:off x="1875611" y="4706261"/>
            <a:ext cx="1872207" cy="463481"/>
          </a:xfrm>
          <a:prstGeom prst="bentConnector3">
            <a:avLst>
              <a:gd name="adj1" fmla="val 5113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19F4E46A-6B35-4EE8-96CD-6BF08E3705CC}"/>
              </a:ext>
            </a:extLst>
          </p:cNvPr>
          <p:cNvCxnSpPr/>
          <p:nvPr/>
        </p:nvCxnSpPr>
        <p:spPr>
          <a:xfrm>
            <a:off x="1875611" y="5169742"/>
            <a:ext cx="1923320" cy="420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2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Completo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8640"/>
          </a:xfrm>
        </p:spPr>
        <p:txBody>
          <a:bodyPr>
            <a:normAutofit/>
          </a:bodyPr>
          <a:lstStyle/>
          <a:p>
            <a:r>
              <a:rPr lang="pt-BR" dirty="0"/>
              <a:t>Para este exemplo utilizaremos a base de médicos e vamos criar uma tabela extra de log de atividades, com o seguinte esquema:</a:t>
            </a:r>
          </a:p>
          <a:p>
            <a:endParaRPr lang="pt-BR" sz="4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55440" y="2871141"/>
            <a:ext cx="9145016" cy="341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Evento(</a:t>
            </a:r>
            <a:r>
              <a:rPr lang="pt-BR" u="sng" dirty="0" err="1"/>
              <a:t>EventoId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, data </a:t>
            </a:r>
            <a:r>
              <a:rPr lang="pt-BR" dirty="0" err="1"/>
              <a:t>Datetime</a:t>
            </a:r>
            <a:r>
              <a:rPr lang="pt-BR" dirty="0"/>
              <a:t>, Medico </a:t>
            </a:r>
            <a:r>
              <a:rPr lang="pt-BR" dirty="0" err="1"/>
              <a:t>int</a:t>
            </a:r>
            <a:r>
              <a:rPr lang="pt-BR" dirty="0"/>
              <a:t>, Paciente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en-US" dirty="0" err="1"/>
              <a:t>Descricao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(20) 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55441" y="3429000"/>
            <a:ext cx="475252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 TABLE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EventoId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 IDENTITY(1,1) PRIMARY KEY,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NOT NULL,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varchar(40) 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97A1FB-4D9F-4049-A3CE-C5DF3FFB8AD5}"/>
              </a:ext>
            </a:extLst>
          </p:cNvPr>
          <p:cNvSpPr txBox="1"/>
          <p:nvPr/>
        </p:nvSpPr>
        <p:spPr>
          <a:xfrm>
            <a:off x="6888088" y="3581380"/>
            <a:ext cx="460851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</a:t>
            </a:r>
            <a:r>
              <a:rPr lang="pt-BR" dirty="0" err="1"/>
              <a:t>EventoId</a:t>
            </a:r>
            <a:r>
              <a:rPr lang="pt-BR" dirty="0"/>
              <a:t> é um campo </a:t>
            </a:r>
            <a:r>
              <a:rPr lang="pt-BR" dirty="0">
                <a:solidFill>
                  <a:srgbClr val="C00000"/>
                </a:solidFill>
              </a:rPr>
              <a:t>auto incrementado</a:t>
            </a:r>
            <a:r>
              <a:rPr lang="pt-BR" dirty="0"/>
              <a:t>. Para isto use a cláusula </a:t>
            </a:r>
            <a:r>
              <a:rPr lang="pt-BR" dirty="0">
                <a:solidFill>
                  <a:srgbClr val="C00000"/>
                </a:solidFill>
              </a:rPr>
              <a:t>IDENTITY (</a:t>
            </a:r>
            <a:r>
              <a:rPr lang="pt-BR" dirty="0" err="1">
                <a:solidFill>
                  <a:srgbClr val="C00000"/>
                </a:solidFill>
              </a:rPr>
              <a:t>n,m</a:t>
            </a:r>
            <a:r>
              <a:rPr lang="pt-BR" dirty="0">
                <a:solidFill>
                  <a:srgbClr val="C00000"/>
                </a:solidFill>
              </a:rPr>
              <a:t>)</a:t>
            </a:r>
            <a:r>
              <a:rPr lang="pt-BR" dirty="0"/>
              <a:t>, onde n é o número inicial e m é o incremento:</a:t>
            </a:r>
          </a:p>
        </p:txBody>
      </p:sp>
    </p:spTree>
    <p:extLst>
      <p:ext uri="{BB962C8B-B14F-4D97-AF65-F5344CB8AC3E}">
        <p14:creationId xmlns:p14="http://schemas.microsoft.com/office/powerpoint/2010/main" val="338584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 – FOR/AFTER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/>
          <a:lstStyle/>
          <a:p>
            <a:r>
              <a:rPr lang="pt-BR" dirty="0"/>
              <a:t>Criar um trigger para registrar as </a:t>
            </a:r>
            <a:r>
              <a:rPr lang="pt-BR" dirty="0">
                <a:solidFill>
                  <a:srgbClr val="C00000"/>
                </a:solidFill>
              </a:rPr>
              <a:t>inclusões</a:t>
            </a:r>
            <a:r>
              <a:rPr lang="pt-BR" dirty="0"/>
              <a:t> de consultas na tabela CONSULTAS numa tabela de log “Evento”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02882" y="2873673"/>
            <a:ext cx="831041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CREATE TRIGGER </a:t>
            </a:r>
            <a:r>
              <a:rPr lang="pt-BR" dirty="0"/>
              <a:t>LOGA_NOVAS_CONSULTAS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ON</a:t>
            </a:r>
            <a:r>
              <a:rPr lang="pt-BR" dirty="0"/>
              <a:t> CONSULTAS</a:t>
            </a:r>
          </a:p>
          <a:p>
            <a:r>
              <a:rPr lang="pt-BR" b="1" dirty="0">
                <a:solidFill>
                  <a:srgbClr val="C00000"/>
                </a:solidFill>
              </a:rPr>
              <a:t>FOR INSERT</a:t>
            </a:r>
          </a:p>
          <a:p>
            <a:r>
              <a:rPr lang="pt-BR" b="1" dirty="0">
                <a:solidFill>
                  <a:srgbClr val="C00000"/>
                </a:solidFill>
              </a:rPr>
              <a:t>AS</a:t>
            </a:r>
          </a:p>
          <a:p>
            <a:r>
              <a:rPr lang="pt-BR" b="1" dirty="0">
                <a:solidFill>
                  <a:srgbClr val="C00000"/>
                </a:solidFill>
              </a:rPr>
              <a:t>BEGIN</a:t>
            </a:r>
          </a:p>
          <a:p>
            <a:r>
              <a:rPr lang="pt-BR" dirty="0"/>
              <a:t> DECLARE</a:t>
            </a:r>
          </a:p>
          <a:p>
            <a:r>
              <a:rPr lang="pt-BR" dirty="0"/>
              <a:t>    @Medico INT,  @Paciente INT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   SELECT @Medico = </a:t>
            </a:r>
            <a:r>
              <a:rPr lang="pt-BR" dirty="0" err="1"/>
              <a:t>Codm</a:t>
            </a:r>
            <a:r>
              <a:rPr lang="pt-BR" dirty="0"/>
              <a:t>, @Paciente = </a:t>
            </a:r>
            <a:r>
              <a:rPr lang="pt-BR" dirty="0" err="1"/>
              <a:t>Codp</a:t>
            </a:r>
            <a:r>
              <a:rPr lang="pt-BR" dirty="0"/>
              <a:t> FROM INSERTED</a:t>
            </a:r>
          </a:p>
          <a:p>
            <a:r>
              <a:rPr lang="pt-BR" dirty="0"/>
              <a:t>    INSERT INTO Evento VALUES (GETDATE(), @medico, @paciente, ‘CONSULTA CRIADA’)</a:t>
            </a:r>
          </a:p>
          <a:p>
            <a:r>
              <a:rPr lang="pt-BR" b="1" dirty="0">
                <a:solidFill>
                  <a:srgbClr val="C0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15462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1677</Words>
  <Application>Microsoft Office PowerPoint</Application>
  <PresentationFormat>Widescreen</PresentationFormat>
  <Paragraphs>237</Paragraphs>
  <Slides>18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Tema do Office</vt:lpstr>
      <vt:lpstr>Banco de Dados II</vt:lpstr>
      <vt:lpstr>Triggers</vt:lpstr>
      <vt:lpstr>Trigger ou Gatilhos</vt:lpstr>
      <vt:lpstr>Tipos de Triggers</vt:lpstr>
      <vt:lpstr>Sintaxe </vt:lpstr>
      <vt:lpstr>Uso de Triggers</vt:lpstr>
      <vt:lpstr>Tabelas “virtuais” em Triggers</vt:lpstr>
      <vt:lpstr>Exemplo Completo</vt:lpstr>
      <vt:lpstr>Exemplo1 – FOR/AFTER</vt:lpstr>
      <vt:lpstr>Exemplo2</vt:lpstr>
      <vt:lpstr>Exemplo3 – INSTEAD OF</vt:lpstr>
      <vt:lpstr>Exemplo3a (mais elaborado) – INSTEAD OF</vt:lpstr>
      <vt:lpstr>Habilitando e desabilitando uma Trigger </vt:lpstr>
      <vt:lpstr>TRIGGERS DDL</vt:lpstr>
      <vt:lpstr>Exemplo4 (DDL)</vt:lpstr>
      <vt:lpstr>Exemplo5 (Logon)</vt:lpstr>
      <vt:lpstr>Agora é com vocês...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dc:creator>Roberto Harkovsky da Cunha</dc:creator>
  <cp:lastModifiedBy>Roberto Harkovsky</cp:lastModifiedBy>
  <cp:revision>23</cp:revision>
  <dcterms:created xsi:type="dcterms:W3CDTF">2021-01-24T19:16:33Z</dcterms:created>
  <dcterms:modified xsi:type="dcterms:W3CDTF">2023-03-16T22:35:55Z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2022-02-20T02:00:49Z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a96475dc-f37c-48e9-afe1-1c269f1fe464</vt:lpwstr>
  </property>
  <property fmtid="{D5CDD505-2E9C-101B-9397-08002B2CF9AE}" pid="8" name="MSIP_Label_22deaceb-9851-4663-bccf-596767454be3_ContentBits">
    <vt:lpwstr>2</vt:lpwstr>
  </property>
</Properties>
</file>