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56"/>
  </p:notesMasterIdLst>
  <p:sldIdLst>
    <p:sldId id="257" r:id="rId2"/>
    <p:sldId id="338" r:id="rId3"/>
    <p:sldId id="272" r:id="rId4"/>
    <p:sldId id="273" r:id="rId5"/>
    <p:sldId id="283" r:id="rId6"/>
    <p:sldId id="313" r:id="rId7"/>
    <p:sldId id="316" r:id="rId8"/>
    <p:sldId id="317" r:id="rId9"/>
    <p:sldId id="318" r:id="rId10"/>
    <p:sldId id="331" r:id="rId11"/>
    <p:sldId id="319" r:id="rId12"/>
    <p:sldId id="277" r:id="rId13"/>
    <p:sldId id="347" r:id="rId14"/>
    <p:sldId id="290" r:id="rId15"/>
    <p:sldId id="291" r:id="rId16"/>
    <p:sldId id="343" r:id="rId17"/>
    <p:sldId id="344" r:id="rId18"/>
    <p:sldId id="345" r:id="rId19"/>
    <p:sldId id="321" r:id="rId20"/>
    <p:sldId id="325" r:id="rId21"/>
    <p:sldId id="324" r:id="rId22"/>
    <p:sldId id="326" r:id="rId23"/>
    <p:sldId id="292" r:id="rId24"/>
    <p:sldId id="293" r:id="rId25"/>
    <p:sldId id="337" r:id="rId26"/>
    <p:sldId id="320" r:id="rId27"/>
    <p:sldId id="278" r:id="rId28"/>
    <p:sldId id="280" r:id="rId29"/>
    <p:sldId id="312" r:id="rId30"/>
    <p:sldId id="282" r:id="rId31"/>
    <p:sldId id="288" r:id="rId32"/>
    <p:sldId id="334" r:id="rId33"/>
    <p:sldId id="289" r:id="rId34"/>
    <p:sldId id="329" r:id="rId35"/>
    <p:sldId id="294" r:id="rId36"/>
    <p:sldId id="335" r:id="rId37"/>
    <p:sldId id="328" r:id="rId38"/>
    <p:sldId id="295" r:id="rId39"/>
    <p:sldId id="299" r:id="rId40"/>
    <p:sldId id="323" r:id="rId41"/>
    <p:sldId id="298" r:id="rId42"/>
    <p:sldId id="300" r:id="rId43"/>
    <p:sldId id="301" r:id="rId44"/>
    <p:sldId id="341" r:id="rId45"/>
    <p:sldId id="342" r:id="rId46"/>
    <p:sldId id="336" r:id="rId47"/>
    <p:sldId id="339" r:id="rId48"/>
    <p:sldId id="340" r:id="rId49"/>
    <p:sldId id="302" r:id="rId50"/>
    <p:sldId id="303" r:id="rId51"/>
    <p:sldId id="332" r:id="rId52"/>
    <p:sldId id="305" r:id="rId53"/>
    <p:sldId id="306" r:id="rId54"/>
    <p:sldId id="333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FFFF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19FDD-0412-4223-B2F7-EBD74BCE0088}" v="71" dt="2023-12-29T19:45:29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>
      <p:cViewPr varScale="1">
        <p:scale>
          <a:sx n="80" d="100"/>
          <a:sy n="80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Cunha" userId="f2c5d9e3-e1cd-491b-8eea-425a4d9cf1c2" providerId="ADAL" clId="{32E05C20-6672-437C-B438-A47898B8CB3B}"/>
    <pc:docChg chg="custSel addSld modSld">
      <pc:chgData name="Roberto Cunha" userId="f2c5d9e3-e1cd-491b-8eea-425a4d9cf1c2" providerId="ADAL" clId="{32E05C20-6672-437C-B438-A47898B8CB3B}" dt="2023-08-07T20:17:36.844" v="168" actId="1076"/>
      <pc:docMkLst>
        <pc:docMk/>
      </pc:docMkLst>
      <pc:sldChg chg="modSp mod">
        <pc:chgData name="Roberto Cunha" userId="f2c5d9e3-e1cd-491b-8eea-425a4d9cf1c2" providerId="ADAL" clId="{32E05C20-6672-437C-B438-A47898B8CB3B}" dt="2023-08-07T20:02:42.444" v="4" actId="20577"/>
        <pc:sldMkLst>
          <pc:docMk/>
          <pc:sldMk cId="2869636801" sldId="290"/>
        </pc:sldMkLst>
        <pc:spChg chg="mod">
          <ac:chgData name="Roberto Cunha" userId="f2c5d9e3-e1cd-491b-8eea-425a4d9cf1c2" providerId="ADAL" clId="{32E05C20-6672-437C-B438-A47898B8CB3B}" dt="2023-08-07T20:02:42.444" v="4" actId="20577"/>
          <ac:spMkLst>
            <pc:docMk/>
            <pc:sldMk cId="2869636801" sldId="290"/>
            <ac:spMk id="3" creationId="{00000000-0000-0000-0000-000000000000}"/>
          </ac:spMkLst>
        </pc:spChg>
      </pc:sldChg>
      <pc:sldChg chg="modSp mod">
        <pc:chgData name="Roberto Cunha" userId="f2c5d9e3-e1cd-491b-8eea-425a4d9cf1c2" providerId="ADAL" clId="{32E05C20-6672-437C-B438-A47898B8CB3B}" dt="2023-08-07T20:09:40.291" v="23" actId="20577"/>
        <pc:sldMkLst>
          <pc:docMk/>
          <pc:sldMk cId="1504268353" sldId="298"/>
        </pc:sldMkLst>
        <pc:spChg chg="mod">
          <ac:chgData name="Roberto Cunha" userId="f2c5d9e3-e1cd-491b-8eea-425a4d9cf1c2" providerId="ADAL" clId="{32E05C20-6672-437C-B438-A47898B8CB3B}" dt="2023-08-07T20:09:35.070" v="20" actId="20577"/>
          <ac:spMkLst>
            <pc:docMk/>
            <pc:sldMk cId="1504268353" sldId="298"/>
            <ac:spMk id="3" creationId="{00000000-0000-0000-0000-000000000000}"/>
          </ac:spMkLst>
        </pc:spChg>
        <pc:graphicFrameChg chg="modGraphic">
          <ac:chgData name="Roberto Cunha" userId="f2c5d9e3-e1cd-491b-8eea-425a4d9cf1c2" providerId="ADAL" clId="{32E05C20-6672-437C-B438-A47898B8CB3B}" dt="2023-08-07T20:09:40.291" v="23" actId="20577"/>
          <ac:graphicFrameMkLst>
            <pc:docMk/>
            <pc:sldMk cId="1504268353" sldId="298"/>
            <ac:graphicFrameMk id="6" creationId="{00000000-0000-0000-0000-000000000000}"/>
          </ac:graphicFrameMkLst>
        </pc:graphicFrameChg>
      </pc:sldChg>
      <pc:sldChg chg="modSp mod">
        <pc:chgData name="Roberto Cunha" userId="f2c5d9e3-e1cd-491b-8eea-425a4d9cf1c2" providerId="ADAL" clId="{32E05C20-6672-437C-B438-A47898B8CB3B}" dt="2023-08-07T20:11:55.780" v="69" actId="20577"/>
        <pc:sldMkLst>
          <pc:docMk/>
          <pc:sldMk cId="3882522075" sldId="299"/>
        </pc:sldMkLst>
        <pc:spChg chg="mod">
          <ac:chgData name="Roberto Cunha" userId="f2c5d9e3-e1cd-491b-8eea-425a4d9cf1c2" providerId="ADAL" clId="{32E05C20-6672-437C-B438-A47898B8CB3B}" dt="2023-08-07T20:09:08.677" v="17" actId="20577"/>
          <ac:spMkLst>
            <pc:docMk/>
            <pc:sldMk cId="3882522075" sldId="299"/>
            <ac:spMk id="3" creationId="{00000000-0000-0000-0000-000000000000}"/>
          </ac:spMkLst>
        </pc:spChg>
        <pc:graphicFrameChg chg="modGraphic">
          <ac:chgData name="Roberto Cunha" userId="f2c5d9e3-e1cd-491b-8eea-425a4d9cf1c2" providerId="ADAL" clId="{32E05C20-6672-437C-B438-A47898B8CB3B}" dt="2023-08-07T20:11:55.780" v="69" actId="20577"/>
          <ac:graphicFrameMkLst>
            <pc:docMk/>
            <pc:sldMk cId="3882522075" sldId="299"/>
            <ac:graphicFrameMk id="6" creationId="{00000000-0000-0000-0000-000000000000}"/>
          </ac:graphicFrameMkLst>
        </pc:graphicFrameChg>
      </pc:sldChg>
      <pc:sldChg chg="modSp mod">
        <pc:chgData name="Roberto Cunha" userId="f2c5d9e3-e1cd-491b-8eea-425a4d9cf1c2" providerId="ADAL" clId="{32E05C20-6672-437C-B438-A47898B8CB3B}" dt="2023-08-07T20:10:21.979" v="34" actId="20577"/>
        <pc:sldMkLst>
          <pc:docMk/>
          <pc:sldMk cId="2609765365" sldId="300"/>
        </pc:sldMkLst>
        <pc:spChg chg="mod">
          <ac:chgData name="Roberto Cunha" userId="f2c5d9e3-e1cd-491b-8eea-425a4d9cf1c2" providerId="ADAL" clId="{32E05C20-6672-437C-B438-A47898B8CB3B}" dt="2023-08-07T20:10:21.979" v="34" actId="20577"/>
          <ac:spMkLst>
            <pc:docMk/>
            <pc:sldMk cId="2609765365" sldId="300"/>
            <ac:spMk id="3" creationId="{00000000-0000-0000-0000-000000000000}"/>
          </ac:spMkLst>
        </pc:spChg>
        <pc:graphicFrameChg chg="modGraphic">
          <ac:chgData name="Roberto Cunha" userId="f2c5d9e3-e1cd-491b-8eea-425a4d9cf1c2" providerId="ADAL" clId="{32E05C20-6672-437C-B438-A47898B8CB3B}" dt="2023-08-07T20:10:16.259" v="31" actId="20577"/>
          <ac:graphicFrameMkLst>
            <pc:docMk/>
            <pc:sldMk cId="2609765365" sldId="300"/>
            <ac:graphicFrameMk id="6" creationId="{00000000-0000-0000-0000-000000000000}"/>
          </ac:graphicFrameMkLst>
        </pc:graphicFrameChg>
      </pc:sldChg>
      <pc:sldChg chg="modSp mod">
        <pc:chgData name="Roberto Cunha" userId="f2c5d9e3-e1cd-491b-8eea-425a4d9cf1c2" providerId="ADAL" clId="{32E05C20-6672-437C-B438-A47898B8CB3B}" dt="2023-08-07T20:12:05.159" v="70" actId="20577"/>
        <pc:sldMkLst>
          <pc:docMk/>
          <pc:sldMk cId="954619553" sldId="301"/>
        </pc:sldMkLst>
        <pc:graphicFrameChg chg="modGraphic">
          <ac:chgData name="Roberto Cunha" userId="f2c5d9e3-e1cd-491b-8eea-425a4d9cf1c2" providerId="ADAL" clId="{32E05C20-6672-437C-B438-A47898B8CB3B}" dt="2023-08-07T20:12:05.159" v="70" actId="20577"/>
          <ac:graphicFrameMkLst>
            <pc:docMk/>
            <pc:sldMk cId="954619553" sldId="301"/>
            <ac:graphicFrameMk id="6" creationId="{00000000-0000-0000-0000-000000000000}"/>
          </ac:graphicFrameMkLst>
        </pc:graphicFrameChg>
      </pc:sldChg>
      <pc:sldChg chg="modSp">
        <pc:chgData name="Roberto Cunha" userId="f2c5d9e3-e1cd-491b-8eea-425a4d9cf1c2" providerId="ADAL" clId="{32E05C20-6672-437C-B438-A47898B8CB3B}" dt="2023-08-07T20:13:18.399" v="73" actId="313"/>
        <pc:sldMkLst>
          <pc:docMk/>
          <pc:sldMk cId="4284414890" sldId="328"/>
        </pc:sldMkLst>
        <pc:spChg chg="mod">
          <ac:chgData name="Roberto Cunha" userId="f2c5d9e3-e1cd-491b-8eea-425a4d9cf1c2" providerId="ADAL" clId="{32E05C20-6672-437C-B438-A47898B8CB3B}" dt="2023-08-07T20:13:18.399" v="73" actId="313"/>
          <ac:spMkLst>
            <pc:docMk/>
            <pc:sldMk cId="4284414890" sldId="328"/>
            <ac:spMk id="7" creationId="{8165F941-6D9F-457B-8DB9-F3A64CD69C03}"/>
          </ac:spMkLst>
        </pc:spChg>
      </pc:sldChg>
      <pc:sldChg chg="addSp delSp modSp add mod">
        <pc:chgData name="Roberto Cunha" userId="f2c5d9e3-e1cd-491b-8eea-425a4d9cf1c2" providerId="ADAL" clId="{32E05C20-6672-437C-B438-A47898B8CB3B}" dt="2023-08-07T20:15:02.784" v="114" actId="207"/>
        <pc:sldMkLst>
          <pc:docMk/>
          <pc:sldMk cId="558074342" sldId="341"/>
        </pc:sldMkLst>
        <pc:spChg chg="mod">
          <ac:chgData name="Roberto Cunha" userId="f2c5d9e3-e1cd-491b-8eea-425a4d9cf1c2" providerId="ADAL" clId="{32E05C20-6672-437C-B438-A47898B8CB3B}" dt="2023-08-07T20:12:49.284" v="72" actId="20577"/>
          <ac:spMkLst>
            <pc:docMk/>
            <pc:sldMk cId="558074342" sldId="341"/>
            <ac:spMk id="2" creationId="{00000000-0000-0000-0000-000000000000}"/>
          </ac:spMkLst>
        </pc:spChg>
        <pc:spChg chg="mod">
          <ac:chgData name="Roberto Cunha" userId="f2c5d9e3-e1cd-491b-8eea-425a4d9cf1c2" providerId="ADAL" clId="{32E05C20-6672-437C-B438-A47898B8CB3B}" dt="2023-08-07T20:13:49.721" v="78" actId="20577"/>
          <ac:spMkLst>
            <pc:docMk/>
            <pc:sldMk cId="558074342" sldId="341"/>
            <ac:spMk id="3" creationId="{00000000-0000-0000-0000-000000000000}"/>
          </ac:spMkLst>
        </pc:spChg>
        <pc:spChg chg="mod">
          <ac:chgData name="Roberto Cunha" userId="f2c5d9e3-e1cd-491b-8eea-425a4d9cf1c2" providerId="ADAL" clId="{32E05C20-6672-437C-B438-A47898B8CB3B}" dt="2023-08-07T20:14:12.472" v="80" actId="207"/>
          <ac:spMkLst>
            <pc:docMk/>
            <pc:sldMk cId="558074342" sldId="341"/>
            <ac:spMk id="9" creationId="{297BBDC3-1C6A-48A0-9733-9F9612483CE4}"/>
          </ac:spMkLst>
        </pc:spChg>
        <pc:spChg chg="mod">
          <ac:chgData name="Roberto Cunha" userId="f2c5d9e3-e1cd-491b-8eea-425a4d9cf1c2" providerId="ADAL" clId="{32E05C20-6672-437C-B438-A47898B8CB3B}" dt="2023-08-07T20:15:02.784" v="114" actId="207"/>
          <ac:spMkLst>
            <pc:docMk/>
            <pc:sldMk cId="558074342" sldId="341"/>
            <ac:spMk id="10" creationId="{00000000-0000-0000-0000-000000000000}"/>
          </ac:spMkLst>
        </pc:spChg>
        <pc:spChg chg="del">
          <ac:chgData name="Roberto Cunha" userId="f2c5d9e3-e1cd-491b-8eea-425a4d9cf1c2" providerId="ADAL" clId="{32E05C20-6672-437C-B438-A47898B8CB3B}" dt="2023-08-07T20:13:36.977" v="74" actId="478"/>
          <ac:spMkLst>
            <pc:docMk/>
            <pc:sldMk cId="558074342" sldId="341"/>
            <ac:spMk id="14" creationId="{C7FF76F4-5FE1-46C5-8E90-F9C5BE7AE2F9}"/>
          </ac:spMkLst>
        </pc:spChg>
        <pc:spChg chg="add mod">
          <ac:chgData name="Roberto Cunha" userId="f2c5d9e3-e1cd-491b-8eea-425a4d9cf1c2" providerId="ADAL" clId="{32E05C20-6672-437C-B438-A47898B8CB3B}" dt="2023-08-07T20:13:45.111" v="77" actId="20577"/>
          <ac:spMkLst>
            <pc:docMk/>
            <pc:sldMk cId="558074342" sldId="341"/>
            <ac:spMk id="16" creationId="{890A5904-8D1E-4C6F-B273-605C55521B58}"/>
          </ac:spMkLst>
        </pc:spChg>
      </pc:sldChg>
      <pc:sldChg chg="addSp delSp modSp add mod">
        <pc:chgData name="Roberto Cunha" userId="f2c5d9e3-e1cd-491b-8eea-425a4d9cf1c2" providerId="ADAL" clId="{32E05C20-6672-437C-B438-A47898B8CB3B}" dt="2023-08-07T20:17:36.844" v="168" actId="1076"/>
        <pc:sldMkLst>
          <pc:docMk/>
          <pc:sldMk cId="3817396244" sldId="342"/>
        </pc:sldMkLst>
        <pc:spChg chg="mod">
          <ac:chgData name="Roberto Cunha" userId="f2c5d9e3-e1cd-491b-8eea-425a4d9cf1c2" providerId="ADAL" clId="{32E05C20-6672-437C-B438-A47898B8CB3B}" dt="2023-08-07T20:17:27.953" v="167" actId="6549"/>
          <ac:spMkLst>
            <pc:docMk/>
            <pc:sldMk cId="3817396244" sldId="342"/>
            <ac:spMk id="2" creationId="{00000000-0000-0000-0000-000000000000}"/>
          </ac:spMkLst>
        </pc:spChg>
        <pc:spChg chg="mod">
          <ac:chgData name="Roberto Cunha" userId="f2c5d9e3-e1cd-491b-8eea-425a4d9cf1c2" providerId="ADAL" clId="{32E05C20-6672-437C-B438-A47898B8CB3B}" dt="2023-08-07T20:15:24.811" v="117" actId="1076"/>
          <ac:spMkLst>
            <pc:docMk/>
            <pc:sldMk cId="3817396244" sldId="342"/>
            <ac:spMk id="3" creationId="{00000000-0000-0000-0000-000000000000}"/>
          </ac:spMkLst>
        </pc:spChg>
        <pc:spChg chg="mod">
          <ac:chgData name="Roberto Cunha" userId="f2c5d9e3-e1cd-491b-8eea-425a4d9cf1c2" providerId="ADAL" clId="{32E05C20-6672-437C-B438-A47898B8CB3B}" dt="2023-08-07T20:17:36.844" v="168" actId="1076"/>
          <ac:spMkLst>
            <pc:docMk/>
            <pc:sldMk cId="3817396244" sldId="342"/>
            <ac:spMk id="4" creationId="{00000000-0000-0000-0000-000000000000}"/>
          </ac:spMkLst>
        </pc:spChg>
        <pc:spChg chg="mod">
          <ac:chgData name="Roberto Cunha" userId="f2c5d9e3-e1cd-491b-8eea-425a4d9cf1c2" providerId="ADAL" clId="{32E05C20-6672-437C-B438-A47898B8CB3B}" dt="2023-08-07T20:16:28.246" v="137" actId="1076"/>
          <ac:spMkLst>
            <pc:docMk/>
            <pc:sldMk cId="3817396244" sldId="342"/>
            <ac:spMk id="5" creationId="{00000000-0000-0000-0000-000000000000}"/>
          </ac:spMkLst>
        </pc:spChg>
        <pc:spChg chg="del mod">
          <ac:chgData name="Roberto Cunha" userId="f2c5d9e3-e1cd-491b-8eea-425a4d9cf1c2" providerId="ADAL" clId="{32E05C20-6672-437C-B438-A47898B8CB3B}" dt="2023-08-07T20:16:23.613" v="136" actId="478"/>
          <ac:spMkLst>
            <pc:docMk/>
            <pc:sldMk cId="3817396244" sldId="342"/>
            <ac:spMk id="9" creationId="{297BBDC3-1C6A-48A0-9733-9F9612483CE4}"/>
          </ac:spMkLst>
        </pc:spChg>
        <pc:spChg chg="del mod">
          <ac:chgData name="Roberto Cunha" userId="f2c5d9e3-e1cd-491b-8eea-425a4d9cf1c2" providerId="ADAL" clId="{32E05C20-6672-437C-B438-A47898B8CB3B}" dt="2023-08-07T20:17:18.932" v="163" actId="478"/>
          <ac:spMkLst>
            <pc:docMk/>
            <pc:sldMk cId="3817396244" sldId="342"/>
            <ac:spMk id="10" creationId="{00000000-0000-0000-0000-000000000000}"/>
          </ac:spMkLst>
        </pc:spChg>
        <pc:spChg chg="mod">
          <ac:chgData name="Roberto Cunha" userId="f2c5d9e3-e1cd-491b-8eea-425a4d9cf1c2" providerId="ADAL" clId="{32E05C20-6672-437C-B438-A47898B8CB3B}" dt="2023-08-07T20:16:55.518" v="160" actId="1037"/>
          <ac:spMkLst>
            <pc:docMk/>
            <pc:sldMk cId="3817396244" sldId="342"/>
            <ac:spMk id="12" creationId="{5BCB062C-D944-45DE-AED6-A06951CDAC9A}"/>
          </ac:spMkLst>
        </pc:spChg>
        <pc:spChg chg="mod">
          <ac:chgData name="Roberto Cunha" userId="f2c5d9e3-e1cd-491b-8eea-425a4d9cf1c2" providerId="ADAL" clId="{32E05C20-6672-437C-B438-A47898B8CB3B}" dt="2023-08-07T20:16:55.518" v="160" actId="1037"/>
          <ac:spMkLst>
            <pc:docMk/>
            <pc:sldMk cId="3817396244" sldId="342"/>
            <ac:spMk id="13" creationId="{FB353CC1-4B93-4725-808D-1F2B391D8936}"/>
          </ac:spMkLst>
        </pc:spChg>
        <pc:spChg chg="del mod">
          <ac:chgData name="Roberto Cunha" userId="f2c5d9e3-e1cd-491b-8eea-425a4d9cf1c2" providerId="ADAL" clId="{32E05C20-6672-437C-B438-A47898B8CB3B}" dt="2023-08-07T20:17:11.068" v="162" actId="478"/>
          <ac:spMkLst>
            <pc:docMk/>
            <pc:sldMk cId="3817396244" sldId="342"/>
            <ac:spMk id="15" creationId="{B1615B8E-9341-4C38-9315-B480B11932FE}"/>
          </ac:spMkLst>
        </pc:spChg>
        <pc:spChg chg="del mod">
          <ac:chgData name="Roberto Cunha" userId="f2c5d9e3-e1cd-491b-8eea-425a4d9cf1c2" providerId="ADAL" clId="{32E05C20-6672-437C-B438-A47898B8CB3B}" dt="2023-08-07T20:16:20.809" v="135" actId="478"/>
          <ac:spMkLst>
            <pc:docMk/>
            <pc:sldMk cId="3817396244" sldId="342"/>
            <ac:spMk id="16" creationId="{890A5904-8D1E-4C6F-B273-605C55521B58}"/>
          </ac:spMkLst>
        </pc:spChg>
        <pc:spChg chg="add mod">
          <ac:chgData name="Roberto Cunha" userId="f2c5d9e3-e1cd-491b-8eea-425a4d9cf1c2" providerId="ADAL" clId="{32E05C20-6672-437C-B438-A47898B8CB3B}" dt="2023-08-07T20:17:00.317" v="161" actId="1076"/>
          <ac:spMkLst>
            <pc:docMk/>
            <pc:sldMk cId="3817396244" sldId="342"/>
            <ac:spMk id="18" creationId="{BC501B14-6957-4081-82D8-6EA4E4F08D26}"/>
          </ac:spMkLst>
        </pc:spChg>
        <pc:graphicFrameChg chg="mod modGraphic">
          <ac:chgData name="Roberto Cunha" userId="f2c5d9e3-e1cd-491b-8eea-425a4d9cf1c2" providerId="ADAL" clId="{32E05C20-6672-437C-B438-A47898B8CB3B}" dt="2023-08-07T20:16:55.518" v="160" actId="1037"/>
          <ac:graphicFrameMkLst>
            <pc:docMk/>
            <pc:sldMk cId="3817396244" sldId="342"/>
            <ac:graphicFrameMk id="8" creationId="{00000000-0000-0000-0000-000000000000}"/>
          </ac:graphicFrameMkLst>
        </pc:graphicFrameChg>
        <pc:graphicFrameChg chg="add mod modGraphic">
          <ac:chgData name="Roberto Cunha" userId="f2c5d9e3-e1cd-491b-8eea-425a4d9cf1c2" providerId="ADAL" clId="{32E05C20-6672-437C-B438-A47898B8CB3B}" dt="2023-08-07T20:16:32.272" v="138" actId="1076"/>
          <ac:graphicFrameMkLst>
            <pc:docMk/>
            <pc:sldMk cId="3817396244" sldId="342"/>
            <ac:graphicFrameMk id="14" creationId="{490F0B7C-8116-4928-861E-76B52836E151}"/>
          </ac:graphicFrameMkLst>
        </pc:graphicFrameChg>
        <pc:graphicFrameChg chg="mod">
          <ac:chgData name="Roberto Cunha" userId="f2c5d9e3-e1cd-491b-8eea-425a4d9cf1c2" providerId="ADAL" clId="{32E05C20-6672-437C-B438-A47898B8CB3B}" dt="2023-08-07T20:16:55.518" v="160" actId="1037"/>
          <ac:graphicFrameMkLst>
            <pc:docMk/>
            <pc:sldMk cId="3817396244" sldId="342"/>
            <ac:graphicFrameMk id="17" creationId="{0CD12C87-C5A0-41FF-BB74-5F527DB6FC76}"/>
          </ac:graphicFrameMkLst>
        </pc:graphicFrameChg>
      </pc:sldChg>
    </pc:docChg>
  </pc:docChgLst>
  <pc:docChgLst>
    <pc:chgData name="Roberto" userId="f2c5d9e3-e1cd-491b-8eea-425a4d9cf1c2" providerId="ADAL" clId="{1DF19FDD-0412-4223-B2F7-EBD74BCE0088}"/>
    <pc:docChg chg="undo custSel addSld delSld modSld sldOrd">
      <pc:chgData name="Roberto" userId="f2c5d9e3-e1cd-491b-8eea-425a4d9cf1c2" providerId="ADAL" clId="{1DF19FDD-0412-4223-B2F7-EBD74BCE0088}" dt="2023-12-29T19:45:29.627" v="1115" actId="20577"/>
      <pc:docMkLst>
        <pc:docMk/>
      </pc:docMkLst>
      <pc:sldChg chg="delSp modSp mod delAnim">
        <pc:chgData name="Roberto" userId="f2c5d9e3-e1cd-491b-8eea-425a4d9cf1c2" providerId="ADAL" clId="{1DF19FDD-0412-4223-B2F7-EBD74BCE0088}" dt="2023-12-29T19:45:29.627" v="1115" actId="20577"/>
        <pc:sldMkLst>
          <pc:docMk/>
          <pc:sldMk cId="282161494" sldId="289"/>
        </pc:sldMkLst>
        <pc:spChg chg="del">
          <ac:chgData name="Roberto" userId="f2c5d9e3-e1cd-491b-8eea-425a4d9cf1c2" providerId="ADAL" clId="{1DF19FDD-0412-4223-B2F7-EBD74BCE0088}" dt="2023-12-29T19:36:06.240" v="1051" actId="478"/>
          <ac:spMkLst>
            <pc:docMk/>
            <pc:sldMk cId="282161494" sldId="289"/>
            <ac:spMk id="6" creationId="{00000000-0000-0000-0000-000000000000}"/>
          </ac:spMkLst>
        </pc:spChg>
        <pc:spChg chg="mod">
          <ac:chgData name="Roberto" userId="f2c5d9e3-e1cd-491b-8eea-425a4d9cf1c2" providerId="ADAL" clId="{1DF19FDD-0412-4223-B2F7-EBD74BCE0088}" dt="2023-12-29T19:45:29.627" v="1115" actId="20577"/>
          <ac:spMkLst>
            <pc:docMk/>
            <pc:sldMk cId="282161494" sldId="289"/>
            <ac:spMk id="7" creationId="{F1A50BF2-8B7F-486E-9B82-816E6E0BB3D0}"/>
          </ac:spMkLst>
        </pc:spChg>
      </pc:sldChg>
      <pc:sldChg chg="add">
        <pc:chgData name="Roberto" userId="f2c5d9e3-e1cd-491b-8eea-425a4d9cf1c2" providerId="ADAL" clId="{1DF19FDD-0412-4223-B2F7-EBD74BCE0088}" dt="2023-12-29T19:35:34.064" v="1049"/>
        <pc:sldMkLst>
          <pc:docMk/>
          <pc:sldMk cId="2845742174" sldId="290"/>
        </pc:sldMkLst>
      </pc:sldChg>
      <pc:sldChg chg="modSp del mod">
        <pc:chgData name="Roberto" userId="f2c5d9e3-e1cd-491b-8eea-425a4d9cf1c2" providerId="ADAL" clId="{1DF19FDD-0412-4223-B2F7-EBD74BCE0088}" dt="2023-12-29T19:35:22.350" v="1047" actId="2696"/>
        <pc:sldMkLst>
          <pc:docMk/>
          <pc:sldMk cId="2869636801" sldId="290"/>
        </pc:sldMkLst>
        <pc:spChg chg="mod">
          <ac:chgData name="Roberto" userId="f2c5d9e3-e1cd-491b-8eea-425a4d9cf1c2" providerId="ADAL" clId="{1DF19FDD-0412-4223-B2F7-EBD74BCE0088}" dt="2023-12-29T18:29:33.360" v="357" actId="20577"/>
          <ac:spMkLst>
            <pc:docMk/>
            <pc:sldMk cId="2869636801" sldId="290"/>
            <ac:spMk id="2" creationId="{00000000-0000-0000-0000-000000000000}"/>
          </ac:spMkLst>
        </pc:spChg>
      </pc:sldChg>
      <pc:sldChg chg="add">
        <pc:chgData name="Roberto" userId="f2c5d9e3-e1cd-491b-8eea-425a4d9cf1c2" providerId="ADAL" clId="{1DF19FDD-0412-4223-B2F7-EBD74BCE0088}" dt="2023-12-29T19:35:34.064" v="1049"/>
        <pc:sldMkLst>
          <pc:docMk/>
          <pc:sldMk cId="2771490022" sldId="291"/>
        </pc:sldMkLst>
      </pc:sldChg>
      <pc:sldChg chg="del">
        <pc:chgData name="Roberto" userId="f2c5d9e3-e1cd-491b-8eea-425a4d9cf1c2" providerId="ADAL" clId="{1DF19FDD-0412-4223-B2F7-EBD74BCE0088}" dt="2023-12-29T19:35:22.350" v="1047" actId="2696"/>
        <pc:sldMkLst>
          <pc:docMk/>
          <pc:sldMk cId="2854639211" sldId="291"/>
        </pc:sldMkLst>
      </pc:sldChg>
      <pc:sldChg chg="add">
        <pc:chgData name="Roberto" userId="f2c5d9e3-e1cd-491b-8eea-425a4d9cf1c2" providerId="ADAL" clId="{1DF19FDD-0412-4223-B2F7-EBD74BCE0088}" dt="2023-12-29T19:35:34.064" v="1049"/>
        <pc:sldMkLst>
          <pc:docMk/>
          <pc:sldMk cId="1068699124" sldId="292"/>
        </pc:sldMkLst>
      </pc:sldChg>
      <pc:sldChg chg="del">
        <pc:chgData name="Roberto" userId="f2c5d9e3-e1cd-491b-8eea-425a4d9cf1c2" providerId="ADAL" clId="{1DF19FDD-0412-4223-B2F7-EBD74BCE0088}" dt="2023-12-29T19:35:22.350" v="1047" actId="2696"/>
        <pc:sldMkLst>
          <pc:docMk/>
          <pc:sldMk cId="3178204922" sldId="292"/>
        </pc:sldMkLst>
      </pc:sldChg>
      <pc:sldChg chg="del">
        <pc:chgData name="Roberto" userId="f2c5d9e3-e1cd-491b-8eea-425a4d9cf1c2" providerId="ADAL" clId="{1DF19FDD-0412-4223-B2F7-EBD74BCE0088}" dt="2023-12-29T19:35:22.350" v="1047" actId="2696"/>
        <pc:sldMkLst>
          <pc:docMk/>
          <pc:sldMk cId="1244059260" sldId="293"/>
        </pc:sldMkLst>
      </pc:sldChg>
      <pc:sldChg chg="add">
        <pc:chgData name="Roberto" userId="f2c5d9e3-e1cd-491b-8eea-425a4d9cf1c2" providerId="ADAL" clId="{1DF19FDD-0412-4223-B2F7-EBD74BCE0088}" dt="2023-12-29T19:35:34.064" v="1049"/>
        <pc:sldMkLst>
          <pc:docMk/>
          <pc:sldMk cId="1741852353" sldId="293"/>
        </pc:sldMkLst>
      </pc:sldChg>
      <pc:sldChg chg="modSp mod">
        <pc:chgData name="Roberto" userId="f2c5d9e3-e1cd-491b-8eea-425a4d9cf1c2" providerId="ADAL" clId="{1DF19FDD-0412-4223-B2F7-EBD74BCE0088}" dt="2023-12-29T19:36:59.632" v="1055" actId="6549"/>
        <pc:sldMkLst>
          <pc:docMk/>
          <pc:sldMk cId="1961696285" sldId="294"/>
        </pc:sldMkLst>
        <pc:spChg chg="mod">
          <ac:chgData name="Roberto" userId="f2c5d9e3-e1cd-491b-8eea-425a4d9cf1c2" providerId="ADAL" clId="{1DF19FDD-0412-4223-B2F7-EBD74BCE0088}" dt="2023-12-29T19:36:59.632" v="1055" actId="6549"/>
          <ac:spMkLst>
            <pc:docMk/>
            <pc:sldMk cId="1961696285" sldId="294"/>
            <ac:spMk id="2" creationId="{00000000-0000-0000-0000-000000000000}"/>
          </ac:spMkLst>
        </pc:spChg>
      </pc:sldChg>
      <pc:sldChg chg="addSp delSp modSp del mod">
        <pc:chgData name="Roberto" userId="f2c5d9e3-e1cd-491b-8eea-425a4d9cf1c2" providerId="ADAL" clId="{1DF19FDD-0412-4223-B2F7-EBD74BCE0088}" dt="2023-12-29T19:35:22.350" v="1047" actId="2696"/>
        <pc:sldMkLst>
          <pc:docMk/>
          <pc:sldMk cId="117308090" sldId="321"/>
        </pc:sldMkLst>
        <pc:spChg chg="mod">
          <ac:chgData name="Roberto" userId="f2c5d9e3-e1cd-491b-8eea-425a4d9cf1c2" providerId="ADAL" clId="{1DF19FDD-0412-4223-B2F7-EBD74BCE0088}" dt="2023-12-29T19:11:53.900" v="918" actId="404"/>
          <ac:spMkLst>
            <pc:docMk/>
            <pc:sldMk cId="117308090" sldId="321"/>
            <ac:spMk id="2" creationId="{00000000-0000-0000-0000-000000000000}"/>
          </ac:spMkLst>
        </pc:spChg>
        <pc:spChg chg="mod">
          <ac:chgData name="Roberto" userId="f2c5d9e3-e1cd-491b-8eea-425a4d9cf1c2" providerId="ADAL" clId="{1DF19FDD-0412-4223-B2F7-EBD74BCE0088}" dt="2023-12-29T19:11:31.534" v="904" actId="20577"/>
          <ac:spMkLst>
            <pc:docMk/>
            <pc:sldMk cId="117308090" sldId="321"/>
            <ac:spMk id="3" creationId="{00000000-0000-0000-0000-000000000000}"/>
          </ac:spMkLst>
        </pc:spChg>
        <pc:spChg chg="mod">
          <ac:chgData name="Roberto" userId="f2c5d9e3-e1cd-491b-8eea-425a4d9cf1c2" providerId="ADAL" clId="{1DF19FDD-0412-4223-B2F7-EBD74BCE0088}" dt="2023-12-29T19:12:02.532" v="922" actId="1036"/>
          <ac:spMkLst>
            <pc:docMk/>
            <pc:sldMk cId="117308090" sldId="321"/>
            <ac:spMk id="7" creationId="{00000000-0000-0000-0000-000000000000}"/>
          </ac:spMkLst>
        </pc:spChg>
        <pc:spChg chg="mod">
          <ac:chgData name="Roberto" userId="f2c5d9e3-e1cd-491b-8eea-425a4d9cf1c2" providerId="ADAL" clId="{1DF19FDD-0412-4223-B2F7-EBD74BCE0088}" dt="2023-12-29T19:13:56.394" v="954" actId="14100"/>
          <ac:spMkLst>
            <pc:docMk/>
            <pc:sldMk cId="117308090" sldId="321"/>
            <ac:spMk id="9" creationId="{04676131-754B-4CE4-B1D3-4B146C20882B}"/>
          </ac:spMkLst>
        </pc:spChg>
        <pc:spChg chg="mod">
          <ac:chgData name="Roberto" userId="f2c5d9e3-e1cd-491b-8eea-425a4d9cf1c2" providerId="ADAL" clId="{1DF19FDD-0412-4223-B2F7-EBD74BCE0088}" dt="2023-12-29T19:12:02.532" v="922" actId="1036"/>
          <ac:spMkLst>
            <pc:docMk/>
            <pc:sldMk cId="117308090" sldId="321"/>
            <ac:spMk id="11" creationId="{B2BFC3C4-20BC-488B-9653-F2B4299CAD22}"/>
          </ac:spMkLst>
        </pc:spChg>
        <pc:spChg chg="del mod">
          <ac:chgData name="Roberto" userId="f2c5d9e3-e1cd-491b-8eea-425a4d9cf1c2" providerId="ADAL" clId="{1DF19FDD-0412-4223-B2F7-EBD74BCE0088}" dt="2023-12-29T19:14:36.475" v="955" actId="478"/>
          <ac:spMkLst>
            <pc:docMk/>
            <pc:sldMk cId="117308090" sldId="321"/>
            <ac:spMk id="12" creationId="{3DBC1CD4-FFF2-462D-98C4-65F647BCCBB1}"/>
          </ac:spMkLst>
        </pc:spChg>
        <pc:spChg chg="add del mod">
          <ac:chgData name="Roberto" userId="f2c5d9e3-e1cd-491b-8eea-425a4d9cf1c2" providerId="ADAL" clId="{1DF19FDD-0412-4223-B2F7-EBD74BCE0088}" dt="2023-12-29T19:11:36.904" v="905" actId="478"/>
          <ac:spMkLst>
            <pc:docMk/>
            <pc:sldMk cId="117308090" sldId="321"/>
            <ac:spMk id="13" creationId="{C548302A-47DF-482D-8D41-ED39A5A7CBE7}"/>
          </ac:spMkLst>
        </pc:spChg>
        <pc:graphicFrameChg chg="mod">
          <ac:chgData name="Roberto" userId="f2c5d9e3-e1cd-491b-8eea-425a4d9cf1c2" providerId="ADAL" clId="{1DF19FDD-0412-4223-B2F7-EBD74BCE0088}" dt="2023-12-29T19:12:02.532" v="922" actId="1036"/>
          <ac:graphicFrameMkLst>
            <pc:docMk/>
            <pc:sldMk cId="117308090" sldId="321"/>
            <ac:graphicFrameMk id="6" creationId="{00000000-0000-0000-0000-000000000000}"/>
          </ac:graphicFrameMkLst>
        </pc:graphicFrameChg>
      </pc:sldChg>
      <pc:sldChg chg="add">
        <pc:chgData name="Roberto" userId="f2c5d9e3-e1cd-491b-8eea-425a4d9cf1c2" providerId="ADAL" clId="{1DF19FDD-0412-4223-B2F7-EBD74BCE0088}" dt="2023-12-29T19:35:34.064" v="1049"/>
        <pc:sldMkLst>
          <pc:docMk/>
          <pc:sldMk cId="547571919" sldId="321"/>
        </pc:sldMkLst>
      </pc:sldChg>
      <pc:sldChg chg="add del setBg">
        <pc:chgData name="Roberto" userId="f2c5d9e3-e1cd-491b-8eea-425a4d9cf1c2" providerId="ADAL" clId="{1DF19FDD-0412-4223-B2F7-EBD74BCE0088}" dt="2023-12-29T19:35:42.438" v="1050" actId="47"/>
        <pc:sldMkLst>
          <pc:docMk/>
          <pc:sldMk cId="1677023292" sldId="322"/>
        </pc:sldMkLst>
      </pc:sldChg>
      <pc:sldChg chg="addSp modSp del mod modShow">
        <pc:chgData name="Roberto" userId="f2c5d9e3-e1cd-491b-8eea-425a4d9cf1c2" providerId="ADAL" clId="{1DF19FDD-0412-4223-B2F7-EBD74BCE0088}" dt="2023-12-29T19:35:22.350" v="1047" actId="2696"/>
        <pc:sldMkLst>
          <pc:docMk/>
          <pc:sldMk cId="2186332086" sldId="322"/>
        </pc:sldMkLst>
        <pc:spChg chg="mod">
          <ac:chgData name="Roberto" userId="f2c5d9e3-e1cd-491b-8eea-425a4d9cf1c2" providerId="ADAL" clId="{1DF19FDD-0412-4223-B2F7-EBD74BCE0088}" dt="2023-12-29T18:42:59.201" v="580" actId="207"/>
          <ac:spMkLst>
            <pc:docMk/>
            <pc:sldMk cId="2186332086" sldId="322"/>
            <ac:spMk id="3" creationId="{3DE9254B-E717-4742-B961-7EDE1B335D81}"/>
          </ac:spMkLst>
        </pc:spChg>
        <pc:spChg chg="add mod">
          <ac:chgData name="Roberto" userId="f2c5d9e3-e1cd-491b-8eea-425a4d9cf1c2" providerId="ADAL" clId="{1DF19FDD-0412-4223-B2F7-EBD74BCE0088}" dt="2023-12-29T18:36:03.736" v="505" actId="20577"/>
          <ac:spMkLst>
            <pc:docMk/>
            <pc:sldMk cId="2186332086" sldId="322"/>
            <ac:spMk id="7" creationId="{50134AF1-C450-4DA3-B6D0-13D42048A2A8}"/>
          </ac:spMkLst>
        </pc:spChg>
      </pc:sldChg>
      <pc:sldChg chg="add">
        <pc:chgData name="Roberto" userId="f2c5d9e3-e1cd-491b-8eea-425a4d9cf1c2" providerId="ADAL" clId="{1DF19FDD-0412-4223-B2F7-EBD74BCE0088}" dt="2023-12-29T19:35:34.064" v="1049"/>
        <pc:sldMkLst>
          <pc:docMk/>
          <pc:sldMk cId="1010891436" sldId="324"/>
        </pc:sldMkLst>
      </pc:sldChg>
      <pc:sldChg chg="addSp modSp del mod">
        <pc:chgData name="Roberto" userId="f2c5d9e3-e1cd-491b-8eea-425a4d9cf1c2" providerId="ADAL" clId="{1DF19FDD-0412-4223-B2F7-EBD74BCE0088}" dt="2023-12-29T19:35:22.350" v="1047" actId="2696"/>
        <pc:sldMkLst>
          <pc:docMk/>
          <pc:sldMk cId="3853210182" sldId="324"/>
        </pc:sldMkLst>
        <pc:spChg chg="add mod">
          <ac:chgData name="Roberto" userId="f2c5d9e3-e1cd-491b-8eea-425a4d9cf1c2" providerId="ADAL" clId="{1DF19FDD-0412-4223-B2F7-EBD74BCE0088}" dt="2023-12-29T19:15:57.089" v="959" actId="1076"/>
          <ac:spMkLst>
            <pc:docMk/>
            <pc:sldMk cId="3853210182" sldId="324"/>
            <ac:spMk id="9" creationId="{36B2F974-CC43-4D66-A7C7-0698C3B19B57}"/>
          </ac:spMkLst>
        </pc:spChg>
      </pc:sldChg>
      <pc:sldChg chg="addSp modSp del mod">
        <pc:chgData name="Roberto" userId="f2c5d9e3-e1cd-491b-8eea-425a4d9cf1c2" providerId="ADAL" clId="{1DF19FDD-0412-4223-B2F7-EBD74BCE0088}" dt="2023-12-29T19:35:22.350" v="1047" actId="2696"/>
        <pc:sldMkLst>
          <pc:docMk/>
          <pc:sldMk cId="2137177039" sldId="325"/>
        </pc:sldMkLst>
        <pc:spChg chg="add mod">
          <ac:chgData name="Roberto" userId="f2c5d9e3-e1cd-491b-8eea-425a4d9cf1c2" providerId="ADAL" clId="{1DF19FDD-0412-4223-B2F7-EBD74BCE0088}" dt="2023-12-29T19:16:34.377" v="962" actId="1076"/>
          <ac:spMkLst>
            <pc:docMk/>
            <pc:sldMk cId="2137177039" sldId="325"/>
            <ac:spMk id="9" creationId="{73A35C46-5B01-4E3F-B26F-5A352F61587A}"/>
          </ac:spMkLst>
        </pc:spChg>
      </pc:sldChg>
      <pc:sldChg chg="add">
        <pc:chgData name="Roberto" userId="f2c5d9e3-e1cd-491b-8eea-425a4d9cf1c2" providerId="ADAL" clId="{1DF19FDD-0412-4223-B2F7-EBD74BCE0088}" dt="2023-12-29T19:35:34.064" v="1049"/>
        <pc:sldMkLst>
          <pc:docMk/>
          <pc:sldMk cId="2840110009" sldId="325"/>
        </pc:sldMkLst>
      </pc:sldChg>
      <pc:sldChg chg="add">
        <pc:chgData name="Roberto" userId="f2c5d9e3-e1cd-491b-8eea-425a4d9cf1c2" providerId="ADAL" clId="{1DF19FDD-0412-4223-B2F7-EBD74BCE0088}" dt="2023-12-29T19:35:34.064" v="1049"/>
        <pc:sldMkLst>
          <pc:docMk/>
          <pc:sldMk cId="932568287" sldId="326"/>
        </pc:sldMkLst>
      </pc:sldChg>
      <pc:sldChg chg="del">
        <pc:chgData name="Roberto" userId="f2c5d9e3-e1cd-491b-8eea-425a4d9cf1c2" providerId="ADAL" clId="{1DF19FDD-0412-4223-B2F7-EBD74BCE0088}" dt="2023-12-29T19:35:22.350" v="1047" actId="2696"/>
        <pc:sldMkLst>
          <pc:docMk/>
          <pc:sldMk cId="2109299050" sldId="326"/>
        </pc:sldMkLst>
      </pc:sldChg>
      <pc:sldChg chg="del ord">
        <pc:chgData name="Roberto" userId="f2c5d9e3-e1cd-491b-8eea-425a4d9cf1c2" providerId="ADAL" clId="{1DF19FDD-0412-4223-B2F7-EBD74BCE0088}" dt="2023-12-29T19:36:17.843" v="1053" actId="47"/>
        <pc:sldMkLst>
          <pc:docMk/>
          <pc:sldMk cId="522360883" sldId="327"/>
        </pc:sldMkLst>
      </pc:sldChg>
      <pc:sldChg chg="modSp mod">
        <pc:chgData name="Roberto" userId="f2c5d9e3-e1cd-491b-8eea-425a4d9cf1c2" providerId="ADAL" clId="{1DF19FDD-0412-4223-B2F7-EBD74BCE0088}" dt="2023-12-29T19:36:32.529" v="1054" actId="6549"/>
        <pc:sldMkLst>
          <pc:docMk/>
          <pc:sldMk cId="1672587001" sldId="329"/>
        </pc:sldMkLst>
        <pc:spChg chg="mod">
          <ac:chgData name="Roberto" userId="f2c5d9e3-e1cd-491b-8eea-425a4d9cf1c2" providerId="ADAL" clId="{1DF19FDD-0412-4223-B2F7-EBD74BCE0088}" dt="2023-12-29T19:36:32.529" v="1054" actId="6549"/>
          <ac:spMkLst>
            <pc:docMk/>
            <pc:sldMk cId="1672587001" sldId="329"/>
            <ac:spMk id="2" creationId="{00000000-0000-0000-0000-000000000000}"/>
          </ac:spMkLst>
        </pc:spChg>
      </pc:sldChg>
      <pc:sldChg chg="addSp delSp modSp add del mod delAnim modAnim">
        <pc:chgData name="Roberto" userId="f2c5d9e3-e1cd-491b-8eea-425a4d9cf1c2" providerId="ADAL" clId="{1DF19FDD-0412-4223-B2F7-EBD74BCE0088}" dt="2023-12-29T19:35:22.350" v="1047" actId="2696"/>
        <pc:sldMkLst>
          <pc:docMk/>
          <pc:sldMk cId="49907950" sldId="343"/>
        </pc:sldMkLst>
        <pc:spChg chg="mod">
          <ac:chgData name="Roberto" userId="f2c5d9e3-e1cd-491b-8eea-425a4d9cf1c2" providerId="ADAL" clId="{1DF19FDD-0412-4223-B2F7-EBD74BCE0088}" dt="2023-12-29T18:36:28.160" v="510" actId="20577"/>
          <ac:spMkLst>
            <pc:docMk/>
            <pc:sldMk cId="49907950" sldId="343"/>
            <ac:spMk id="2" creationId="{28C84724-954E-419E-9FF6-F10B17DBF263}"/>
          </ac:spMkLst>
        </pc:spChg>
        <pc:spChg chg="mod">
          <ac:chgData name="Roberto" userId="f2c5d9e3-e1cd-491b-8eea-425a4d9cf1c2" providerId="ADAL" clId="{1DF19FDD-0412-4223-B2F7-EBD74BCE0088}" dt="2023-12-29T18:38:24.355" v="527" actId="27636"/>
          <ac:spMkLst>
            <pc:docMk/>
            <pc:sldMk cId="49907950" sldId="343"/>
            <ac:spMk id="3" creationId="{1B2F0804-C02E-4A3D-8D2B-69607D2914CE}"/>
          </ac:spMkLst>
        </pc:spChg>
        <pc:spChg chg="add del">
          <ac:chgData name="Roberto" userId="f2c5d9e3-e1cd-491b-8eea-425a4d9cf1c2" providerId="ADAL" clId="{1DF19FDD-0412-4223-B2F7-EBD74BCE0088}" dt="2023-12-29T18:39:40.080" v="529" actId="22"/>
          <ac:spMkLst>
            <pc:docMk/>
            <pc:sldMk cId="49907950" sldId="343"/>
            <ac:spMk id="7" creationId="{8DB2286D-0CD3-41F3-8001-6EE0FBB2A1D0}"/>
          </ac:spMkLst>
        </pc:spChg>
        <pc:spChg chg="add del mod">
          <ac:chgData name="Roberto" userId="f2c5d9e3-e1cd-491b-8eea-425a4d9cf1c2" providerId="ADAL" clId="{1DF19FDD-0412-4223-B2F7-EBD74BCE0088}" dt="2023-12-29T18:59:58.934" v="653" actId="478"/>
          <ac:spMkLst>
            <pc:docMk/>
            <pc:sldMk cId="49907950" sldId="343"/>
            <ac:spMk id="9" creationId="{C11BFAAC-A29E-46D0-9C31-06915A78B030}"/>
          </ac:spMkLst>
        </pc:spChg>
        <pc:graphicFrameChg chg="add mod modGraphic">
          <ac:chgData name="Roberto" userId="f2c5d9e3-e1cd-491b-8eea-425a4d9cf1c2" providerId="ADAL" clId="{1DF19FDD-0412-4223-B2F7-EBD74BCE0088}" dt="2023-12-29T18:42:33.485" v="578" actId="1076"/>
          <ac:graphicFrameMkLst>
            <pc:docMk/>
            <pc:sldMk cId="49907950" sldId="343"/>
            <ac:graphicFrameMk id="8" creationId="{F5997929-9A8A-4BD1-A03F-1EC9941BB55B}"/>
          </ac:graphicFrameMkLst>
        </pc:graphicFrameChg>
      </pc:sldChg>
      <pc:sldChg chg="modSp new del mod">
        <pc:chgData name="Roberto" userId="f2c5d9e3-e1cd-491b-8eea-425a4d9cf1c2" providerId="ADAL" clId="{1DF19FDD-0412-4223-B2F7-EBD74BCE0088}" dt="2023-12-29T18:30:16.177" v="358" actId="2696"/>
        <pc:sldMkLst>
          <pc:docMk/>
          <pc:sldMk cId="2134190458" sldId="343"/>
        </pc:sldMkLst>
        <pc:spChg chg="mod">
          <ac:chgData name="Roberto" userId="f2c5d9e3-e1cd-491b-8eea-425a4d9cf1c2" providerId="ADAL" clId="{1DF19FDD-0412-4223-B2F7-EBD74BCE0088}" dt="2023-12-29T18:25:20.183" v="24" actId="20577"/>
          <ac:spMkLst>
            <pc:docMk/>
            <pc:sldMk cId="2134190458" sldId="343"/>
            <ac:spMk id="2" creationId="{28C84724-954E-419E-9FF6-F10B17DBF263}"/>
          </ac:spMkLst>
        </pc:spChg>
        <pc:spChg chg="mod">
          <ac:chgData name="Roberto" userId="f2c5d9e3-e1cd-491b-8eea-425a4d9cf1c2" providerId="ADAL" clId="{1DF19FDD-0412-4223-B2F7-EBD74BCE0088}" dt="2023-12-29T18:28:28.590" v="329" actId="313"/>
          <ac:spMkLst>
            <pc:docMk/>
            <pc:sldMk cId="2134190458" sldId="343"/>
            <ac:spMk id="3" creationId="{1B2F0804-C02E-4A3D-8D2B-69607D2914CE}"/>
          </ac:spMkLst>
        </pc:spChg>
      </pc:sldChg>
      <pc:sldChg chg="add">
        <pc:chgData name="Roberto" userId="f2c5d9e3-e1cd-491b-8eea-425a4d9cf1c2" providerId="ADAL" clId="{1DF19FDD-0412-4223-B2F7-EBD74BCE0088}" dt="2023-12-29T19:35:34.064" v="1049"/>
        <pc:sldMkLst>
          <pc:docMk/>
          <pc:sldMk cId="3553733846" sldId="343"/>
        </pc:sldMkLst>
      </pc:sldChg>
      <pc:sldChg chg="add setBg">
        <pc:chgData name="Roberto" userId="f2c5d9e3-e1cd-491b-8eea-425a4d9cf1c2" providerId="ADAL" clId="{1DF19FDD-0412-4223-B2F7-EBD74BCE0088}" dt="2023-12-29T19:35:34.064" v="1049"/>
        <pc:sldMkLst>
          <pc:docMk/>
          <pc:sldMk cId="343906274" sldId="344"/>
        </pc:sldMkLst>
      </pc:sldChg>
      <pc:sldChg chg="addSp delSp modSp add del mod modAnim modShow">
        <pc:chgData name="Roberto" userId="f2c5d9e3-e1cd-491b-8eea-425a4d9cf1c2" providerId="ADAL" clId="{1DF19FDD-0412-4223-B2F7-EBD74BCE0088}" dt="2023-12-29T19:35:22.350" v="1047" actId="2696"/>
        <pc:sldMkLst>
          <pc:docMk/>
          <pc:sldMk cId="1429113926" sldId="344"/>
        </pc:sldMkLst>
        <pc:spChg chg="mod">
          <ac:chgData name="Roberto" userId="f2c5d9e3-e1cd-491b-8eea-425a4d9cf1c2" providerId="ADAL" clId="{1DF19FDD-0412-4223-B2F7-EBD74BCE0088}" dt="2023-12-29T18:44:59.641" v="601" actId="20577"/>
          <ac:spMkLst>
            <pc:docMk/>
            <pc:sldMk cId="1429113926" sldId="344"/>
            <ac:spMk id="3" creationId="{3DE9254B-E717-4742-B961-7EDE1B335D81}"/>
          </ac:spMkLst>
        </pc:spChg>
        <pc:spChg chg="mod">
          <ac:chgData name="Roberto" userId="f2c5d9e3-e1cd-491b-8eea-425a4d9cf1c2" providerId="ADAL" clId="{1DF19FDD-0412-4223-B2F7-EBD74BCE0088}" dt="2023-12-29T18:59:47.531" v="651" actId="1076"/>
          <ac:spMkLst>
            <pc:docMk/>
            <pc:sldMk cId="1429113926" sldId="344"/>
            <ac:spMk id="6" creationId="{3A9C155C-9927-4C5F-AF49-119D521F6363}"/>
          </ac:spMkLst>
        </pc:spChg>
        <pc:spChg chg="mod">
          <ac:chgData name="Roberto" userId="f2c5d9e3-e1cd-491b-8eea-425a4d9cf1c2" providerId="ADAL" clId="{1DF19FDD-0412-4223-B2F7-EBD74BCE0088}" dt="2023-12-29T18:59:45.416" v="650" actId="1076"/>
          <ac:spMkLst>
            <pc:docMk/>
            <pc:sldMk cId="1429113926" sldId="344"/>
            <ac:spMk id="7" creationId="{50134AF1-C450-4DA3-B6D0-13D42048A2A8}"/>
          </ac:spMkLst>
        </pc:spChg>
        <pc:spChg chg="add del">
          <ac:chgData name="Roberto" userId="f2c5d9e3-e1cd-491b-8eea-425a4d9cf1c2" providerId="ADAL" clId="{1DF19FDD-0412-4223-B2F7-EBD74BCE0088}" dt="2023-12-29T18:45:16.555" v="604" actId="22"/>
          <ac:spMkLst>
            <pc:docMk/>
            <pc:sldMk cId="1429113926" sldId="344"/>
            <ac:spMk id="9" creationId="{A501C729-B110-4049-A9D3-BA74076597EB}"/>
          </ac:spMkLst>
        </pc:spChg>
        <pc:spChg chg="add mod">
          <ac:chgData name="Roberto" userId="f2c5d9e3-e1cd-491b-8eea-425a4d9cf1c2" providerId="ADAL" clId="{1DF19FDD-0412-4223-B2F7-EBD74BCE0088}" dt="2023-12-29T18:59:53.998" v="652" actId="1076"/>
          <ac:spMkLst>
            <pc:docMk/>
            <pc:sldMk cId="1429113926" sldId="344"/>
            <ac:spMk id="11" creationId="{F156F7B9-FFAA-4A61-B836-0799EB5233D3}"/>
          </ac:spMkLst>
        </pc:spChg>
        <pc:graphicFrameChg chg="add mod">
          <ac:chgData name="Roberto" userId="f2c5d9e3-e1cd-491b-8eea-425a4d9cf1c2" providerId="ADAL" clId="{1DF19FDD-0412-4223-B2F7-EBD74BCE0088}" dt="2023-12-29T18:59:53.998" v="652" actId="1076"/>
          <ac:graphicFrameMkLst>
            <pc:docMk/>
            <pc:sldMk cId="1429113926" sldId="344"/>
            <ac:graphicFrameMk id="10" creationId="{D5515DE1-8041-4F94-AF15-E282DABB8541}"/>
          </ac:graphicFrameMkLst>
        </pc:graphicFrameChg>
      </pc:sldChg>
      <pc:sldChg chg="add setBg">
        <pc:chgData name="Roberto" userId="f2c5d9e3-e1cd-491b-8eea-425a4d9cf1c2" providerId="ADAL" clId="{1DF19FDD-0412-4223-B2F7-EBD74BCE0088}" dt="2023-12-29T19:35:34.064" v="1049"/>
        <pc:sldMkLst>
          <pc:docMk/>
          <pc:sldMk cId="141173063" sldId="345"/>
        </pc:sldMkLst>
      </pc:sldChg>
      <pc:sldChg chg="delSp modSp add del mod">
        <pc:chgData name="Roberto" userId="f2c5d9e3-e1cd-491b-8eea-425a4d9cf1c2" providerId="ADAL" clId="{1DF19FDD-0412-4223-B2F7-EBD74BCE0088}" dt="2023-12-29T19:35:22.350" v="1047" actId="2696"/>
        <pc:sldMkLst>
          <pc:docMk/>
          <pc:sldMk cId="1955378394" sldId="345"/>
        </pc:sldMkLst>
        <pc:spChg chg="mod">
          <ac:chgData name="Roberto" userId="f2c5d9e3-e1cd-491b-8eea-425a4d9cf1c2" providerId="ADAL" clId="{1DF19FDD-0412-4223-B2F7-EBD74BCE0088}" dt="2023-12-29T19:07:28.370" v="846" actId="207"/>
          <ac:spMkLst>
            <pc:docMk/>
            <pc:sldMk cId="1955378394" sldId="345"/>
            <ac:spMk id="3" creationId="{3DE9254B-E717-4742-B961-7EDE1B335D81}"/>
          </ac:spMkLst>
        </pc:spChg>
        <pc:spChg chg="del">
          <ac:chgData name="Roberto" userId="f2c5d9e3-e1cd-491b-8eea-425a4d9cf1c2" providerId="ADAL" clId="{1DF19FDD-0412-4223-B2F7-EBD74BCE0088}" dt="2023-12-29T19:05:01.559" v="713" actId="478"/>
          <ac:spMkLst>
            <pc:docMk/>
            <pc:sldMk cId="1955378394" sldId="345"/>
            <ac:spMk id="6" creationId="{3A9C155C-9927-4C5F-AF49-119D521F6363}"/>
          </ac:spMkLst>
        </pc:spChg>
        <pc:spChg chg="del">
          <ac:chgData name="Roberto" userId="f2c5d9e3-e1cd-491b-8eea-425a4d9cf1c2" providerId="ADAL" clId="{1DF19FDD-0412-4223-B2F7-EBD74BCE0088}" dt="2023-12-29T19:05:30.846" v="722" actId="478"/>
          <ac:spMkLst>
            <pc:docMk/>
            <pc:sldMk cId="1955378394" sldId="345"/>
            <ac:spMk id="7" creationId="{50134AF1-C450-4DA3-B6D0-13D42048A2A8}"/>
          </ac:spMkLst>
        </pc:spChg>
        <pc:spChg chg="mod">
          <ac:chgData name="Roberto" userId="f2c5d9e3-e1cd-491b-8eea-425a4d9cf1c2" providerId="ADAL" clId="{1DF19FDD-0412-4223-B2F7-EBD74BCE0088}" dt="2023-12-29T19:05:27.407" v="721" actId="1076"/>
          <ac:spMkLst>
            <pc:docMk/>
            <pc:sldMk cId="1955378394" sldId="345"/>
            <ac:spMk id="11" creationId="{F156F7B9-FFAA-4A61-B836-0799EB5233D3}"/>
          </ac:spMkLst>
        </pc:spChg>
        <pc:graphicFrameChg chg="mod modGraphic">
          <ac:chgData name="Roberto" userId="f2c5d9e3-e1cd-491b-8eea-425a4d9cf1c2" providerId="ADAL" clId="{1DF19FDD-0412-4223-B2F7-EBD74BCE0088}" dt="2023-12-29T19:05:23.157" v="720" actId="113"/>
          <ac:graphicFrameMkLst>
            <pc:docMk/>
            <pc:sldMk cId="1955378394" sldId="345"/>
            <ac:graphicFrameMk id="10" creationId="{D5515DE1-8041-4F94-AF15-E282DABB8541}"/>
          </ac:graphicFrameMkLst>
        </pc:graphicFrameChg>
      </pc:sldChg>
      <pc:sldChg chg="addSp delSp modSp new del mod setBg modClrScheme chgLayout">
        <pc:chgData name="Roberto" userId="f2c5d9e3-e1cd-491b-8eea-425a4d9cf1c2" providerId="ADAL" clId="{1DF19FDD-0412-4223-B2F7-EBD74BCE0088}" dt="2023-12-29T19:29:17.204" v="1025" actId="47"/>
        <pc:sldMkLst>
          <pc:docMk/>
          <pc:sldMk cId="1831782354" sldId="346"/>
        </pc:sldMkLst>
        <pc:spChg chg="del mod ord">
          <ac:chgData name="Roberto" userId="f2c5d9e3-e1cd-491b-8eea-425a4d9cf1c2" providerId="ADAL" clId="{1DF19FDD-0412-4223-B2F7-EBD74BCE0088}" dt="2023-12-29T19:27:32.268" v="964" actId="700"/>
          <ac:spMkLst>
            <pc:docMk/>
            <pc:sldMk cId="1831782354" sldId="346"/>
            <ac:spMk id="2" creationId="{1B9198CE-CE5D-4EE3-A7AA-77966334A7DB}"/>
          </ac:spMkLst>
        </pc:spChg>
        <pc:spChg chg="del mod ord">
          <ac:chgData name="Roberto" userId="f2c5d9e3-e1cd-491b-8eea-425a4d9cf1c2" providerId="ADAL" clId="{1DF19FDD-0412-4223-B2F7-EBD74BCE0088}" dt="2023-12-29T19:27:32.268" v="964" actId="700"/>
          <ac:spMkLst>
            <pc:docMk/>
            <pc:sldMk cId="1831782354" sldId="346"/>
            <ac:spMk id="3" creationId="{84023018-0EC1-4399-8856-2F0D0BAFCD3F}"/>
          </ac:spMkLst>
        </pc:spChg>
        <pc:spChg chg="mod ord">
          <ac:chgData name="Roberto" userId="f2c5d9e3-e1cd-491b-8eea-425a4d9cf1c2" providerId="ADAL" clId="{1DF19FDD-0412-4223-B2F7-EBD74BCE0088}" dt="2023-12-29T19:28:00.107" v="989" actId="26606"/>
          <ac:spMkLst>
            <pc:docMk/>
            <pc:sldMk cId="1831782354" sldId="346"/>
            <ac:spMk id="4" creationId="{8FC798E5-5934-4969-8779-547D4CD5E936}"/>
          </ac:spMkLst>
        </pc:spChg>
        <pc:spChg chg="mod ord">
          <ac:chgData name="Roberto" userId="f2c5d9e3-e1cd-491b-8eea-425a4d9cf1c2" providerId="ADAL" clId="{1DF19FDD-0412-4223-B2F7-EBD74BCE0088}" dt="2023-12-29T19:28:00.107" v="989" actId="26606"/>
          <ac:spMkLst>
            <pc:docMk/>
            <pc:sldMk cId="1831782354" sldId="346"/>
            <ac:spMk id="5" creationId="{B53910B3-3B2A-4633-BA27-35F0B81E1E0F}"/>
          </ac:spMkLst>
        </pc:spChg>
        <pc:spChg chg="add mod ord">
          <ac:chgData name="Roberto" userId="f2c5d9e3-e1cd-491b-8eea-425a4d9cf1c2" providerId="ADAL" clId="{1DF19FDD-0412-4223-B2F7-EBD74BCE0088}" dt="2023-12-29T19:28:04.029" v="990" actId="20577"/>
          <ac:spMkLst>
            <pc:docMk/>
            <pc:sldMk cId="1831782354" sldId="346"/>
            <ac:spMk id="6" creationId="{19CDDE99-53EC-43B8-90DB-338F269A408A}"/>
          </ac:spMkLst>
        </pc:spChg>
        <pc:spChg chg="add mod ord">
          <ac:chgData name="Roberto" userId="f2c5d9e3-e1cd-491b-8eea-425a4d9cf1c2" providerId="ADAL" clId="{1DF19FDD-0412-4223-B2F7-EBD74BCE0088}" dt="2023-12-29T19:28:00.107" v="989" actId="26606"/>
          <ac:spMkLst>
            <pc:docMk/>
            <pc:sldMk cId="1831782354" sldId="346"/>
            <ac:spMk id="7" creationId="{8DECBC62-3F87-458E-A2C3-F5291834B517}"/>
          </ac:spMkLst>
        </pc:spChg>
        <pc:spChg chg="add del">
          <ac:chgData name="Roberto" userId="f2c5d9e3-e1cd-491b-8eea-425a4d9cf1c2" providerId="ADAL" clId="{1DF19FDD-0412-4223-B2F7-EBD74BCE0088}" dt="2023-12-29T19:28:00.088" v="988" actId="26606"/>
          <ac:spMkLst>
            <pc:docMk/>
            <pc:sldMk cId="1831782354" sldId="346"/>
            <ac:spMk id="12" creationId="{934F1179-B481-4F9E-BCA3-AFB972070F83}"/>
          </ac:spMkLst>
        </pc:spChg>
        <pc:spChg chg="add del">
          <ac:chgData name="Roberto" userId="f2c5d9e3-e1cd-491b-8eea-425a4d9cf1c2" providerId="ADAL" clId="{1DF19FDD-0412-4223-B2F7-EBD74BCE0088}" dt="2023-12-29T19:28:00.088" v="988" actId="26606"/>
          <ac:spMkLst>
            <pc:docMk/>
            <pc:sldMk cId="1831782354" sldId="346"/>
            <ac:spMk id="14" creationId="{827DC2C4-B485-428A-BF4A-472D2967F47F}"/>
          </ac:spMkLst>
        </pc:spChg>
        <pc:spChg chg="add del">
          <ac:chgData name="Roberto" userId="f2c5d9e3-e1cd-491b-8eea-425a4d9cf1c2" providerId="ADAL" clId="{1DF19FDD-0412-4223-B2F7-EBD74BCE0088}" dt="2023-12-29T19:28:00.088" v="988" actId="26606"/>
          <ac:spMkLst>
            <pc:docMk/>
            <pc:sldMk cId="1831782354" sldId="346"/>
            <ac:spMk id="16" creationId="{EE04B5EB-F158-4507-90DD-BD23620C7CC9}"/>
          </ac:spMkLst>
        </pc:spChg>
        <pc:spChg chg="add">
          <ac:chgData name="Roberto" userId="f2c5d9e3-e1cd-491b-8eea-425a4d9cf1c2" providerId="ADAL" clId="{1DF19FDD-0412-4223-B2F7-EBD74BCE0088}" dt="2023-12-29T19:28:00.107" v="989" actId="26606"/>
          <ac:spMkLst>
            <pc:docMk/>
            <pc:sldMk cId="1831782354" sldId="346"/>
            <ac:spMk id="19" creationId="{4522B21E-B2B9-4C72-9A71-C87EFD137480}"/>
          </ac:spMkLst>
        </pc:spChg>
        <pc:spChg chg="add">
          <ac:chgData name="Roberto" userId="f2c5d9e3-e1cd-491b-8eea-425a4d9cf1c2" providerId="ADAL" clId="{1DF19FDD-0412-4223-B2F7-EBD74BCE0088}" dt="2023-12-29T19:28:00.107" v="989" actId="26606"/>
          <ac:spMkLst>
            <pc:docMk/>
            <pc:sldMk cId="1831782354" sldId="346"/>
            <ac:spMk id="20" creationId="{5EB7D2A2-F448-44D4-938C-DC84CBCB3B1E}"/>
          </ac:spMkLst>
        </pc:spChg>
        <pc:spChg chg="add">
          <ac:chgData name="Roberto" userId="f2c5d9e3-e1cd-491b-8eea-425a4d9cf1c2" providerId="ADAL" clId="{1DF19FDD-0412-4223-B2F7-EBD74BCE0088}" dt="2023-12-29T19:28:00.107" v="989" actId="26606"/>
          <ac:spMkLst>
            <pc:docMk/>
            <pc:sldMk cId="1831782354" sldId="346"/>
            <ac:spMk id="21" creationId="{871AEA07-1E14-44B4-8E55-64EF049CD66F}"/>
          </ac:spMkLst>
        </pc:spChg>
        <pc:cxnChg chg="add">
          <ac:chgData name="Roberto" userId="f2c5d9e3-e1cd-491b-8eea-425a4d9cf1c2" providerId="ADAL" clId="{1DF19FDD-0412-4223-B2F7-EBD74BCE0088}" dt="2023-12-29T19:28:00.107" v="989" actId="26606"/>
          <ac:cxnSpMkLst>
            <pc:docMk/>
            <pc:sldMk cId="1831782354" sldId="346"/>
            <ac:cxnSpMk id="18" creationId="{F7C8EA93-3210-4C62-99E9-153C275E3A87}"/>
          </ac:cxnSpMkLst>
        </pc:cxnChg>
      </pc:sldChg>
      <pc:sldChg chg="delSp add setBg delDesignElem">
        <pc:chgData name="Roberto" userId="f2c5d9e3-e1cd-491b-8eea-425a4d9cf1c2" providerId="ADAL" clId="{1DF19FDD-0412-4223-B2F7-EBD74BCE0088}" dt="2023-12-29T19:35:34.064" v="1049"/>
        <pc:sldMkLst>
          <pc:docMk/>
          <pc:sldMk cId="385379488" sldId="347"/>
        </pc:sldMkLst>
        <pc:spChg chg="del">
          <ac:chgData name="Roberto" userId="f2c5d9e3-e1cd-491b-8eea-425a4d9cf1c2" providerId="ADAL" clId="{1DF19FDD-0412-4223-B2F7-EBD74BCE0088}" dt="2023-12-29T19:35:34.064" v="1049"/>
          <ac:spMkLst>
            <pc:docMk/>
            <pc:sldMk cId="385379488" sldId="347"/>
            <ac:spMk id="14" creationId="{A3363022-C969-41E9-8EB2-E4C94908C1FA}"/>
          </ac:spMkLst>
        </pc:spChg>
        <pc:spChg chg="del">
          <ac:chgData name="Roberto" userId="f2c5d9e3-e1cd-491b-8eea-425a4d9cf1c2" providerId="ADAL" clId="{1DF19FDD-0412-4223-B2F7-EBD74BCE0088}" dt="2023-12-29T19:35:34.064" v="1049"/>
          <ac:spMkLst>
            <pc:docMk/>
            <pc:sldMk cId="385379488" sldId="347"/>
            <ac:spMk id="16" creationId="{8D1AD6B3-BE88-4CEB-BA17-790657CC4729}"/>
          </ac:spMkLst>
        </pc:spChg>
        <pc:grpChg chg="del">
          <ac:chgData name="Roberto" userId="f2c5d9e3-e1cd-491b-8eea-425a4d9cf1c2" providerId="ADAL" clId="{1DF19FDD-0412-4223-B2F7-EBD74BCE0088}" dt="2023-12-29T19:35:34.064" v="1049"/>
          <ac:grpSpMkLst>
            <pc:docMk/>
            <pc:sldMk cId="385379488" sldId="347"/>
            <ac:grpSpMk id="18" creationId="{89D1390B-7E13-4B4F-9CB2-391063412E54}"/>
          </ac:grpSpMkLst>
        </pc:grpChg>
      </pc:sldChg>
      <pc:sldChg chg="modSp add del mod ord">
        <pc:chgData name="Roberto" userId="f2c5d9e3-e1cd-491b-8eea-425a4d9cf1c2" providerId="ADAL" clId="{1DF19FDD-0412-4223-B2F7-EBD74BCE0088}" dt="2023-12-29T19:35:22.350" v="1047" actId="2696"/>
        <pc:sldMkLst>
          <pc:docMk/>
          <pc:sldMk cId="1677489959" sldId="347"/>
        </pc:sldMkLst>
        <pc:spChg chg="mod">
          <ac:chgData name="Roberto" userId="f2c5d9e3-e1cd-491b-8eea-425a4d9cf1c2" providerId="ADAL" clId="{1DF19FDD-0412-4223-B2F7-EBD74BCE0088}" dt="2023-12-29T19:29:09.137" v="1022" actId="313"/>
          <ac:spMkLst>
            <pc:docMk/>
            <pc:sldMk cId="1677489959" sldId="347"/>
            <ac:spMk id="6" creationId="{4980E9E2-7676-482C-B8B9-0D143A7DDA20}"/>
          </ac:spMkLst>
        </pc:spChg>
      </pc:sldChg>
      <pc:sldChg chg="modSp add del mod ord">
        <pc:chgData name="Roberto" userId="f2c5d9e3-e1cd-491b-8eea-425a4d9cf1c2" providerId="ADAL" clId="{1DF19FDD-0412-4223-B2F7-EBD74BCE0088}" dt="2023-12-29T19:36:09.819" v="1052" actId="47"/>
        <pc:sldMkLst>
          <pc:docMk/>
          <pc:sldMk cId="3833974432" sldId="348"/>
        </pc:sldMkLst>
        <pc:spChg chg="mod">
          <ac:chgData name="Roberto" userId="f2c5d9e3-e1cd-491b-8eea-425a4d9cf1c2" providerId="ADAL" clId="{1DF19FDD-0412-4223-B2F7-EBD74BCE0088}" dt="2023-12-29T19:30:26.022" v="1046" actId="5793"/>
          <ac:spMkLst>
            <pc:docMk/>
            <pc:sldMk cId="3833974432" sldId="348"/>
            <ac:spMk id="7" creationId="{594C2396-BC2A-4CCD-AE4C-C2656514484B}"/>
          </ac:spMkLst>
        </pc:spChg>
      </pc:sldChg>
    </pc:docChg>
  </pc:docChgLst>
  <pc:docChgLst>
    <pc:chgData name="Roberto Harkovsky da Cunha" userId="f2c5d9e3-e1cd-491b-8eea-425a4d9cf1c2" providerId="ADAL" clId="{CDA390B2-D7A1-4053-ADCD-A85E81848D34}"/>
    <pc:docChg chg="modSld">
      <pc:chgData name="Roberto Harkovsky da Cunha" userId="f2c5d9e3-e1cd-491b-8eea-425a4d9cf1c2" providerId="ADAL" clId="{CDA390B2-D7A1-4053-ADCD-A85E81848D34}" dt="2023-08-14T21:54:46.091" v="2"/>
      <pc:docMkLst>
        <pc:docMk/>
      </pc:docMkLst>
      <pc:sldChg chg="modSp">
        <pc:chgData name="Roberto Harkovsky da Cunha" userId="f2c5d9e3-e1cd-491b-8eea-425a4d9cf1c2" providerId="ADAL" clId="{CDA390B2-D7A1-4053-ADCD-A85E81848D34}" dt="2023-08-14T21:54:46.091" v="2"/>
        <pc:sldMkLst>
          <pc:docMk/>
          <pc:sldMk cId="2212247932" sldId="334"/>
        </pc:sldMkLst>
        <pc:graphicFrameChg chg="mod">
          <ac:chgData name="Roberto Harkovsky da Cunha" userId="f2c5d9e3-e1cd-491b-8eea-425a4d9cf1c2" providerId="ADAL" clId="{CDA390B2-D7A1-4053-ADCD-A85E81848D34}" dt="2023-08-14T21:54:46.091" v="2"/>
          <ac:graphicFrameMkLst>
            <pc:docMk/>
            <pc:sldMk cId="2212247932" sldId="334"/>
            <ac:graphicFrameMk id="6" creationId="{C741E1AD-11C9-4085-9DCA-766B02174C46}"/>
          </ac:graphicFrameMkLst>
        </pc:graphicFrameChg>
      </pc:sldChg>
      <pc:sldChg chg="modSp">
        <pc:chgData name="Roberto Harkovsky da Cunha" userId="f2c5d9e3-e1cd-491b-8eea-425a4d9cf1c2" providerId="ADAL" clId="{CDA390B2-D7A1-4053-ADCD-A85E81848D34}" dt="2023-08-14T21:22:10.425" v="0"/>
        <pc:sldMkLst>
          <pc:docMk/>
          <pc:sldMk cId="608773755" sldId="339"/>
        </pc:sldMkLst>
        <pc:graphicFrameChg chg="mod">
          <ac:chgData name="Roberto Harkovsky da Cunha" userId="f2c5d9e3-e1cd-491b-8eea-425a4d9cf1c2" providerId="ADAL" clId="{CDA390B2-D7A1-4053-ADCD-A85E81848D34}" dt="2023-08-14T21:22:10.425" v="0"/>
          <ac:graphicFrameMkLst>
            <pc:docMk/>
            <pc:sldMk cId="608773755" sldId="339"/>
            <ac:graphicFrameMk id="6" creationId="{DB85BEFF-C3B2-4AAF-A41B-2425E9EE8D2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B4E2E-ED02-4FE6-B998-BB21C4DDC40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4926D59-5806-42B2-918B-A3A8768F17BD}">
      <dgm:prSet phldrT="[Texto]"/>
      <dgm:spPr/>
      <dgm:t>
        <a:bodyPr/>
        <a:lstStyle/>
        <a:p>
          <a:r>
            <a:rPr lang="pt-BR" b="1" dirty="0"/>
            <a:t>1ª forma normal (1FN)</a:t>
          </a:r>
        </a:p>
      </dgm:t>
    </dgm:pt>
    <dgm:pt modelId="{2F516E0E-5130-45D9-97E2-3B3F1FD3144A}" type="parTrans" cxnId="{C1863242-F064-4591-8306-05AB94E06293}">
      <dgm:prSet/>
      <dgm:spPr/>
      <dgm:t>
        <a:bodyPr/>
        <a:lstStyle/>
        <a:p>
          <a:endParaRPr lang="pt-BR"/>
        </a:p>
      </dgm:t>
    </dgm:pt>
    <dgm:pt modelId="{7C6E4471-5C43-4DC4-9DD9-E6A2982512D9}" type="sibTrans" cxnId="{C1863242-F064-4591-8306-05AB94E06293}">
      <dgm:prSet/>
      <dgm:spPr/>
      <dgm:t>
        <a:bodyPr/>
        <a:lstStyle/>
        <a:p>
          <a:endParaRPr lang="pt-BR"/>
        </a:p>
      </dgm:t>
    </dgm:pt>
    <dgm:pt modelId="{65417739-825C-4813-8874-74CD9FB387DB}">
      <dgm:prSet phldrT="[Texto]"/>
      <dgm:spPr/>
      <dgm:t>
        <a:bodyPr/>
        <a:lstStyle/>
        <a:p>
          <a:r>
            <a:rPr lang="pt-BR" b="1" dirty="0"/>
            <a:t>2ª forma Normal (2FN)</a:t>
          </a:r>
        </a:p>
      </dgm:t>
    </dgm:pt>
    <dgm:pt modelId="{C0AA52A0-DD28-425B-8F31-644B9CDF2ED2}" type="parTrans" cxnId="{A0DA143B-B00D-44F7-9EB4-E5083BA4723E}">
      <dgm:prSet/>
      <dgm:spPr/>
      <dgm:t>
        <a:bodyPr/>
        <a:lstStyle/>
        <a:p>
          <a:endParaRPr lang="pt-BR"/>
        </a:p>
      </dgm:t>
    </dgm:pt>
    <dgm:pt modelId="{8676E8C1-49D8-4857-97CF-FF414C53305D}" type="sibTrans" cxnId="{A0DA143B-B00D-44F7-9EB4-E5083BA4723E}">
      <dgm:prSet/>
      <dgm:spPr/>
      <dgm:t>
        <a:bodyPr/>
        <a:lstStyle/>
        <a:p>
          <a:endParaRPr lang="pt-BR"/>
        </a:p>
      </dgm:t>
    </dgm:pt>
    <dgm:pt modelId="{3BAB3E8F-37AC-4A57-BF92-3C09EF8B75FA}">
      <dgm:prSet phldrT="[Texto]"/>
      <dgm:spPr/>
      <dgm:t>
        <a:bodyPr/>
        <a:lstStyle/>
        <a:p>
          <a:r>
            <a:rPr lang="pt-BR" b="1" dirty="0"/>
            <a:t>3ª forma normal (3FN)</a:t>
          </a:r>
        </a:p>
      </dgm:t>
    </dgm:pt>
    <dgm:pt modelId="{BDBB144E-6470-456E-A207-A6B49DC905DC}" type="parTrans" cxnId="{F9F6D4BD-2494-49D2-9A7E-3FAA10A4898F}">
      <dgm:prSet/>
      <dgm:spPr/>
      <dgm:t>
        <a:bodyPr/>
        <a:lstStyle/>
        <a:p>
          <a:endParaRPr lang="pt-BR"/>
        </a:p>
      </dgm:t>
    </dgm:pt>
    <dgm:pt modelId="{688C8667-0655-499C-8D09-336DE6509D43}" type="sibTrans" cxnId="{F9F6D4BD-2494-49D2-9A7E-3FAA10A4898F}">
      <dgm:prSet/>
      <dgm:spPr/>
      <dgm:t>
        <a:bodyPr/>
        <a:lstStyle/>
        <a:p>
          <a:endParaRPr lang="pt-BR"/>
        </a:p>
      </dgm:t>
    </dgm:pt>
    <dgm:pt modelId="{DB724270-A7C6-4A52-9586-D8C317E39FC0}">
      <dgm:prSet phldrT="[Texto]"/>
      <dgm:spPr/>
      <dgm:t>
        <a:bodyPr/>
        <a:lstStyle/>
        <a:p>
          <a:r>
            <a:rPr lang="pt-BR" b="1" dirty="0" err="1"/>
            <a:t>Boyce-Codd</a:t>
          </a:r>
          <a:r>
            <a:rPr lang="pt-BR" b="1" dirty="0"/>
            <a:t>  (BCNF)</a:t>
          </a:r>
          <a:endParaRPr lang="pt-BR" dirty="0"/>
        </a:p>
      </dgm:t>
    </dgm:pt>
    <dgm:pt modelId="{4BAFA8B8-DA5D-4B7F-9142-2B1DFCAF4CA8}" type="parTrans" cxnId="{2A03FE05-A958-4766-8B98-E05376EE97B1}">
      <dgm:prSet/>
      <dgm:spPr/>
      <dgm:t>
        <a:bodyPr/>
        <a:lstStyle/>
        <a:p>
          <a:endParaRPr lang="pt-BR"/>
        </a:p>
      </dgm:t>
    </dgm:pt>
    <dgm:pt modelId="{3AC79896-252E-4732-99E3-6F56B59524BD}" type="sibTrans" cxnId="{2A03FE05-A958-4766-8B98-E05376EE97B1}">
      <dgm:prSet/>
      <dgm:spPr/>
      <dgm:t>
        <a:bodyPr/>
        <a:lstStyle/>
        <a:p>
          <a:endParaRPr lang="pt-BR"/>
        </a:p>
      </dgm:t>
    </dgm:pt>
    <dgm:pt modelId="{B8CC43B6-8F3D-443E-A1E0-D45A2A5F1B4F}" type="pres">
      <dgm:prSet presAssocID="{B0DB4E2E-ED02-4FE6-B998-BB21C4DDC40F}" presName="rootnode" presStyleCnt="0">
        <dgm:presLayoutVars>
          <dgm:chMax/>
          <dgm:chPref/>
          <dgm:dir/>
          <dgm:animLvl val="lvl"/>
        </dgm:presLayoutVars>
      </dgm:prSet>
      <dgm:spPr/>
    </dgm:pt>
    <dgm:pt modelId="{FA304501-9D3A-4FCF-9A97-B456073D0A20}" type="pres">
      <dgm:prSet presAssocID="{D4926D59-5806-42B2-918B-A3A8768F17BD}" presName="composite" presStyleCnt="0"/>
      <dgm:spPr/>
    </dgm:pt>
    <dgm:pt modelId="{35327CB7-8A53-4A3C-814C-ADCC31AA96FB}" type="pres">
      <dgm:prSet presAssocID="{D4926D59-5806-42B2-918B-A3A8768F17BD}" presName="bentUpArrow1" presStyleLbl="alignImgPlace1" presStyleIdx="0" presStyleCnt="3"/>
      <dgm:spPr/>
    </dgm:pt>
    <dgm:pt modelId="{FAEEA4F0-6A85-49C4-8636-B997EB64538C}" type="pres">
      <dgm:prSet presAssocID="{D4926D59-5806-42B2-918B-A3A8768F17B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D50D3BAC-8D4E-4DF9-B74C-1EB59D1FE531}" type="pres">
      <dgm:prSet presAssocID="{D4926D59-5806-42B2-918B-A3A8768F17B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A9E28AD-5B70-4E28-9EF6-F93D7A4A44D2}" type="pres">
      <dgm:prSet presAssocID="{7C6E4471-5C43-4DC4-9DD9-E6A2982512D9}" presName="sibTrans" presStyleCnt="0"/>
      <dgm:spPr/>
    </dgm:pt>
    <dgm:pt modelId="{19A002F9-2DBC-46E8-88F5-7F050D867414}" type="pres">
      <dgm:prSet presAssocID="{65417739-825C-4813-8874-74CD9FB387DB}" presName="composite" presStyleCnt="0"/>
      <dgm:spPr/>
    </dgm:pt>
    <dgm:pt modelId="{29996053-41F3-4953-9925-367F94F98512}" type="pres">
      <dgm:prSet presAssocID="{65417739-825C-4813-8874-74CD9FB387DB}" presName="bentUpArrow1" presStyleLbl="alignImgPlace1" presStyleIdx="1" presStyleCnt="3"/>
      <dgm:spPr/>
    </dgm:pt>
    <dgm:pt modelId="{FB232086-9BDF-4C16-857B-E594A2E28B51}" type="pres">
      <dgm:prSet presAssocID="{65417739-825C-4813-8874-74CD9FB387D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D63DE7F-C839-44D0-8CCB-F76014BD9F3E}" type="pres">
      <dgm:prSet presAssocID="{65417739-825C-4813-8874-74CD9FB387D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4294BB8-FF58-4557-B401-973CCDB7C019}" type="pres">
      <dgm:prSet presAssocID="{8676E8C1-49D8-4857-97CF-FF414C53305D}" presName="sibTrans" presStyleCnt="0"/>
      <dgm:spPr/>
    </dgm:pt>
    <dgm:pt modelId="{041AAE68-4F2D-428A-BD52-D3A71A70ADF8}" type="pres">
      <dgm:prSet presAssocID="{3BAB3E8F-37AC-4A57-BF92-3C09EF8B75FA}" presName="composite" presStyleCnt="0"/>
      <dgm:spPr/>
    </dgm:pt>
    <dgm:pt modelId="{65D0D55D-7895-4DD0-A44D-79408DF845ED}" type="pres">
      <dgm:prSet presAssocID="{3BAB3E8F-37AC-4A57-BF92-3C09EF8B75FA}" presName="bentUpArrow1" presStyleLbl="alignImgPlace1" presStyleIdx="2" presStyleCnt="3"/>
      <dgm:spPr/>
    </dgm:pt>
    <dgm:pt modelId="{92402A5D-B982-456D-8C18-F84D70D135BF}" type="pres">
      <dgm:prSet presAssocID="{3BAB3E8F-37AC-4A57-BF92-3C09EF8B75F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2C1A554-7EAF-47BC-8742-AF2CD0236104}" type="pres">
      <dgm:prSet presAssocID="{3BAB3E8F-37AC-4A57-BF92-3C09EF8B75F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2C0DB60-7A99-4EE2-881C-979D76710F34}" type="pres">
      <dgm:prSet presAssocID="{688C8667-0655-499C-8D09-336DE6509D43}" presName="sibTrans" presStyleCnt="0"/>
      <dgm:spPr/>
    </dgm:pt>
    <dgm:pt modelId="{CD1A776E-3E2B-42AE-A33F-7B6EF3206727}" type="pres">
      <dgm:prSet presAssocID="{DB724270-A7C6-4A52-9586-D8C317E39FC0}" presName="composite" presStyleCnt="0"/>
      <dgm:spPr/>
    </dgm:pt>
    <dgm:pt modelId="{2F414A73-9BBB-47B2-BBBC-7ED199EE518B}" type="pres">
      <dgm:prSet presAssocID="{DB724270-A7C6-4A52-9586-D8C317E39FC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A03FE05-A958-4766-8B98-E05376EE97B1}" srcId="{B0DB4E2E-ED02-4FE6-B998-BB21C4DDC40F}" destId="{DB724270-A7C6-4A52-9586-D8C317E39FC0}" srcOrd="3" destOrd="0" parTransId="{4BAFA8B8-DA5D-4B7F-9142-2B1DFCAF4CA8}" sibTransId="{3AC79896-252E-4732-99E3-6F56B59524BD}"/>
    <dgm:cxn modelId="{04933223-2058-4DB3-B89B-A4AC57501C56}" type="presOf" srcId="{DB724270-A7C6-4A52-9586-D8C317E39FC0}" destId="{2F414A73-9BBB-47B2-BBBC-7ED199EE518B}" srcOrd="0" destOrd="0" presId="urn:microsoft.com/office/officeart/2005/8/layout/StepDownProcess"/>
    <dgm:cxn modelId="{F6D8F932-2865-46EB-813E-313E3C045C11}" type="presOf" srcId="{D4926D59-5806-42B2-918B-A3A8768F17BD}" destId="{FAEEA4F0-6A85-49C4-8636-B997EB64538C}" srcOrd="0" destOrd="0" presId="urn:microsoft.com/office/officeart/2005/8/layout/StepDownProcess"/>
    <dgm:cxn modelId="{A0DA143B-B00D-44F7-9EB4-E5083BA4723E}" srcId="{B0DB4E2E-ED02-4FE6-B998-BB21C4DDC40F}" destId="{65417739-825C-4813-8874-74CD9FB387DB}" srcOrd="1" destOrd="0" parTransId="{C0AA52A0-DD28-425B-8F31-644B9CDF2ED2}" sibTransId="{8676E8C1-49D8-4857-97CF-FF414C53305D}"/>
    <dgm:cxn modelId="{2DC1273E-2704-4B00-8AC9-A7950D30E866}" type="presOf" srcId="{B0DB4E2E-ED02-4FE6-B998-BB21C4DDC40F}" destId="{B8CC43B6-8F3D-443E-A1E0-D45A2A5F1B4F}" srcOrd="0" destOrd="0" presId="urn:microsoft.com/office/officeart/2005/8/layout/StepDownProcess"/>
    <dgm:cxn modelId="{C1863242-F064-4591-8306-05AB94E06293}" srcId="{B0DB4E2E-ED02-4FE6-B998-BB21C4DDC40F}" destId="{D4926D59-5806-42B2-918B-A3A8768F17BD}" srcOrd="0" destOrd="0" parTransId="{2F516E0E-5130-45D9-97E2-3B3F1FD3144A}" sibTransId="{7C6E4471-5C43-4DC4-9DD9-E6A2982512D9}"/>
    <dgm:cxn modelId="{9BFFDF8C-DC1C-41B6-B3B6-6D38C1B46A04}" type="presOf" srcId="{65417739-825C-4813-8874-74CD9FB387DB}" destId="{FB232086-9BDF-4C16-857B-E594A2E28B51}" srcOrd="0" destOrd="0" presId="urn:microsoft.com/office/officeart/2005/8/layout/StepDownProcess"/>
    <dgm:cxn modelId="{F5839FAD-AB0C-4B55-8498-5B56209B0A3F}" type="presOf" srcId="{3BAB3E8F-37AC-4A57-BF92-3C09EF8B75FA}" destId="{92402A5D-B982-456D-8C18-F84D70D135BF}" srcOrd="0" destOrd="0" presId="urn:microsoft.com/office/officeart/2005/8/layout/StepDownProcess"/>
    <dgm:cxn modelId="{F9F6D4BD-2494-49D2-9A7E-3FAA10A4898F}" srcId="{B0DB4E2E-ED02-4FE6-B998-BB21C4DDC40F}" destId="{3BAB3E8F-37AC-4A57-BF92-3C09EF8B75FA}" srcOrd="2" destOrd="0" parTransId="{BDBB144E-6470-456E-A207-A6B49DC905DC}" sibTransId="{688C8667-0655-499C-8D09-336DE6509D43}"/>
    <dgm:cxn modelId="{11456D20-5BAC-4E2F-B26B-D35C39B2FE2E}" type="presParOf" srcId="{B8CC43B6-8F3D-443E-A1E0-D45A2A5F1B4F}" destId="{FA304501-9D3A-4FCF-9A97-B456073D0A20}" srcOrd="0" destOrd="0" presId="urn:microsoft.com/office/officeart/2005/8/layout/StepDownProcess"/>
    <dgm:cxn modelId="{5DED5592-AE57-4FF1-9DFC-3E2EFA4303AB}" type="presParOf" srcId="{FA304501-9D3A-4FCF-9A97-B456073D0A20}" destId="{35327CB7-8A53-4A3C-814C-ADCC31AA96FB}" srcOrd="0" destOrd="0" presId="urn:microsoft.com/office/officeart/2005/8/layout/StepDownProcess"/>
    <dgm:cxn modelId="{232C1D76-7FC7-4EA1-A522-AC1902241D64}" type="presParOf" srcId="{FA304501-9D3A-4FCF-9A97-B456073D0A20}" destId="{FAEEA4F0-6A85-49C4-8636-B997EB64538C}" srcOrd="1" destOrd="0" presId="urn:microsoft.com/office/officeart/2005/8/layout/StepDownProcess"/>
    <dgm:cxn modelId="{844AA1E9-5CC7-4B7A-8CCA-E1D9CF385626}" type="presParOf" srcId="{FA304501-9D3A-4FCF-9A97-B456073D0A20}" destId="{D50D3BAC-8D4E-4DF9-B74C-1EB59D1FE531}" srcOrd="2" destOrd="0" presId="urn:microsoft.com/office/officeart/2005/8/layout/StepDownProcess"/>
    <dgm:cxn modelId="{D6C28D4F-7CA0-46C6-9D8D-A9F64062E8A7}" type="presParOf" srcId="{B8CC43B6-8F3D-443E-A1E0-D45A2A5F1B4F}" destId="{0A9E28AD-5B70-4E28-9EF6-F93D7A4A44D2}" srcOrd="1" destOrd="0" presId="urn:microsoft.com/office/officeart/2005/8/layout/StepDownProcess"/>
    <dgm:cxn modelId="{D438A3CB-183A-4586-AF14-48B9AE292BE8}" type="presParOf" srcId="{B8CC43B6-8F3D-443E-A1E0-D45A2A5F1B4F}" destId="{19A002F9-2DBC-46E8-88F5-7F050D867414}" srcOrd="2" destOrd="0" presId="urn:microsoft.com/office/officeart/2005/8/layout/StepDownProcess"/>
    <dgm:cxn modelId="{9902AAD0-43FE-416F-9481-9697EE6EECF2}" type="presParOf" srcId="{19A002F9-2DBC-46E8-88F5-7F050D867414}" destId="{29996053-41F3-4953-9925-367F94F98512}" srcOrd="0" destOrd="0" presId="urn:microsoft.com/office/officeart/2005/8/layout/StepDownProcess"/>
    <dgm:cxn modelId="{68EAB6A6-2A16-4BF2-ABD9-261A282EA55C}" type="presParOf" srcId="{19A002F9-2DBC-46E8-88F5-7F050D867414}" destId="{FB232086-9BDF-4C16-857B-E594A2E28B51}" srcOrd="1" destOrd="0" presId="urn:microsoft.com/office/officeart/2005/8/layout/StepDownProcess"/>
    <dgm:cxn modelId="{8FA96356-0959-44A8-B4F2-72E9F6CFD0D7}" type="presParOf" srcId="{19A002F9-2DBC-46E8-88F5-7F050D867414}" destId="{ED63DE7F-C839-44D0-8CCB-F76014BD9F3E}" srcOrd="2" destOrd="0" presId="urn:microsoft.com/office/officeart/2005/8/layout/StepDownProcess"/>
    <dgm:cxn modelId="{F25B4B1B-A4E7-4B5F-95A3-F9087C7F7B83}" type="presParOf" srcId="{B8CC43B6-8F3D-443E-A1E0-D45A2A5F1B4F}" destId="{74294BB8-FF58-4557-B401-973CCDB7C019}" srcOrd="3" destOrd="0" presId="urn:microsoft.com/office/officeart/2005/8/layout/StepDownProcess"/>
    <dgm:cxn modelId="{C4B607FB-E60D-49F4-AECC-7720F54158E7}" type="presParOf" srcId="{B8CC43B6-8F3D-443E-A1E0-D45A2A5F1B4F}" destId="{041AAE68-4F2D-428A-BD52-D3A71A70ADF8}" srcOrd="4" destOrd="0" presId="urn:microsoft.com/office/officeart/2005/8/layout/StepDownProcess"/>
    <dgm:cxn modelId="{CFF5C69A-532F-443D-AFF8-7F7383336C6F}" type="presParOf" srcId="{041AAE68-4F2D-428A-BD52-D3A71A70ADF8}" destId="{65D0D55D-7895-4DD0-A44D-79408DF845ED}" srcOrd="0" destOrd="0" presId="urn:microsoft.com/office/officeart/2005/8/layout/StepDownProcess"/>
    <dgm:cxn modelId="{735270B5-FADC-4249-8054-1AB2DBE07965}" type="presParOf" srcId="{041AAE68-4F2D-428A-BD52-D3A71A70ADF8}" destId="{92402A5D-B982-456D-8C18-F84D70D135BF}" srcOrd="1" destOrd="0" presId="urn:microsoft.com/office/officeart/2005/8/layout/StepDownProcess"/>
    <dgm:cxn modelId="{5FC71F2F-1220-43B8-B0C7-9084CB18CBF1}" type="presParOf" srcId="{041AAE68-4F2D-428A-BD52-D3A71A70ADF8}" destId="{52C1A554-7EAF-47BC-8742-AF2CD0236104}" srcOrd="2" destOrd="0" presId="urn:microsoft.com/office/officeart/2005/8/layout/StepDownProcess"/>
    <dgm:cxn modelId="{75438AC2-DBB7-44D3-9F91-FAB495212527}" type="presParOf" srcId="{B8CC43B6-8F3D-443E-A1E0-D45A2A5F1B4F}" destId="{62C0DB60-7A99-4EE2-881C-979D76710F34}" srcOrd="5" destOrd="0" presId="urn:microsoft.com/office/officeart/2005/8/layout/StepDownProcess"/>
    <dgm:cxn modelId="{A89E1885-4FE8-4827-A172-2E5E1181375C}" type="presParOf" srcId="{B8CC43B6-8F3D-443E-A1E0-D45A2A5F1B4F}" destId="{CD1A776E-3E2B-42AE-A33F-7B6EF3206727}" srcOrd="6" destOrd="0" presId="urn:microsoft.com/office/officeart/2005/8/layout/StepDownProcess"/>
    <dgm:cxn modelId="{B8C527B0-9B25-4255-A84D-3A918CA4FDDE}" type="presParOf" srcId="{CD1A776E-3E2B-42AE-A33F-7B6EF3206727}" destId="{2F414A73-9BBB-47B2-BBBC-7ED199EE518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27CB7-8A53-4A3C-814C-ADCC31AA96FB}">
      <dsp:nvSpPr>
        <dsp:cNvPr id="0" name=""/>
        <dsp:cNvSpPr/>
      </dsp:nvSpPr>
      <dsp:spPr>
        <a:xfrm rot="5400000">
          <a:off x="2439955" y="692510"/>
          <a:ext cx="608175" cy="6923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EA4F0-6A85-49C4-8636-B997EB64538C}">
      <dsp:nvSpPr>
        <dsp:cNvPr id="0" name=""/>
        <dsp:cNvSpPr/>
      </dsp:nvSpPr>
      <dsp:spPr>
        <a:xfrm>
          <a:off x="2278826" y="18336"/>
          <a:ext cx="1023808" cy="716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1ª forma normal (1FN)</a:t>
          </a:r>
        </a:p>
      </dsp:txBody>
      <dsp:txXfrm>
        <a:off x="2313815" y="53325"/>
        <a:ext cx="953830" cy="646654"/>
      </dsp:txXfrm>
    </dsp:sp>
    <dsp:sp modelId="{D50D3BAC-8D4E-4DF9-B74C-1EB59D1FE531}">
      <dsp:nvSpPr>
        <dsp:cNvPr id="0" name=""/>
        <dsp:cNvSpPr/>
      </dsp:nvSpPr>
      <dsp:spPr>
        <a:xfrm>
          <a:off x="3302634" y="86683"/>
          <a:ext cx="744620" cy="579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96053-41F3-4953-9925-367F94F98512}">
      <dsp:nvSpPr>
        <dsp:cNvPr id="0" name=""/>
        <dsp:cNvSpPr/>
      </dsp:nvSpPr>
      <dsp:spPr>
        <a:xfrm rot="5400000">
          <a:off x="3288801" y="1497526"/>
          <a:ext cx="608175" cy="6923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32086-9BDF-4C16-857B-E594A2E28B51}">
      <dsp:nvSpPr>
        <dsp:cNvPr id="0" name=""/>
        <dsp:cNvSpPr/>
      </dsp:nvSpPr>
      <dsp:spPr>
        <a:xfrm>
          <a:off x="3127672" y="823351"/>
          <a:ext cx="1023808" cy="716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2ª forma Normal (2FN)</a:t>
          </a:r>
        </a:p>
      </dsp:txBody>
      <dsp:txXfrm>
        <a:off x="3162661" y="858340"/>
        <a:ext cx="953830" cy="646654"/>
      </dsp:txXfrm>
    </dsp:sp>
    <dsp:sp modelId="{ED63DE7F-C839-44D0-8CCB-F76014BD9F3E}">
      <dsp:nvSpPr>
        <dsp:cNvPr id="0" name=""/>
        <dsp:cNvSpPr/>
      </dsp:nvSpPr>
      <dsp:spPr>
        <a:xfrm>
          <a:off x="4151481" y="891699"/>
          <a:ext cx="744620" cy="579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0D55D-7895-4DD0-A44D-79408DF845ED}">
      <dsp:nvSpPr>
        <dsp:cNvPr id="0" name=""/>
        <dsp:cNvSpPr/>
      </dsp:nvSpPr>
      <dsp:spPr>
        <a:xfrm rot="5400000">
          <a:off x="4137648" y="2302541"/>
          <a:ext cx="608175" cy="6923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02A5D-B982-456D-8C18-F84D70D135BF}">
      <dsp:nvSpPr>
        <dsp:cNvPr id="0" name=""/>
        <dsp:cNvSpPr/>
      </dsp:nvSpPr>
      <dsp:spPr>
        <a:xfrm>
          <a:off x="3976518" y="1628367"/>
          <a:ext cx="1023808" cy="716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3ª forma normal (3FN)</a:t>
          </a:r>
        </a:p>
      </dsp:txBody>
      <dsp:txXfrm>
        <a:off x="4011507" y="1663356"/>
        <a:ext cx="953830" cy="646654"/>
      </dsp:txXfrm>
    </dsp:sp>
    <dsp:sp modelId="{52C1A554-7EAF-47BC-8742-AF2CD0236104}">
      <dsp:nvSpPr>
        <dsp:cNvPr id="0" name=""/>
        <dsp:cNvSpPr/>
      </dsp:nvSpPr>
      <dsp:spPr>
        <a:xfrm>
          <a:off x="5000327" y="1696714"/>
          <a:ext cx="744620" cy="579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4A73-9BBB-47B2-BBBC-7ED199EE518B}">
      <dsp:nvSpPr>
        <dsp:cNvPr id="0" name=""/>
        <dsp:cNvSpPr/>
      </dsp:nvSpPr>
      <dsp:spPr>
        <a:xfrm>
          <a:off x="4825365" y="2433382"/>
          <a:ext cx="1023808" cy="716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 err="1"/>
            <a:t>Boyce-Codd</a:t>
          </a:r>
          <a:r>
            <a:rPr lang="pt-BR" sz="1300" b="1" kern="1200" dirty="0"/>
            <a:t>  (BCNF)</a:t>
          </a:r>
          <a:endParaRPr lang="pt-BR" sz="1300" kern="1200" dirty="0"/>
        </a:p>
      </dsp:txBody>
      <dsp:txXfrm>
        <a:off x="4860354" y="2468371"/>
        <a:ext cx="953830" cy="646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A1FC0-250D-4B4A-85D2-6E64385828D0}" type="datetimeFigureOut">
              <a:rPr lang="pt-BR" smtClean="0"/>
              <a:t>29/12/2023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519D-BEC0-405C-8F15-4027DD107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56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BAF45-3722-4E88-851B-6748EECE65E9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0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BAF45-3722-4E88-851B-6748EECE65E9}" type="slidenum">
              <a:rPr lang="pt-BR" smtClean="0">
                <a:latin typeface="Arial" charset="0"/>
              </a:rPr>
              <a:pPr/>
              <a:t>54</a:t>
            </a:fld>
            <a:endParaRPr lang="pt-BR">
              <a:latin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9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7852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6441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10800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50711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1047-C2A6-4904-B9A4-1024A8AF1F87}" type="datetime1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B32-ACFE-4120-8F59-39DD1B2AEE45}" type="datetime1">
              <a:rPr lang="pt-BR" smtClean="0"/>
              <a:t>29/12/2023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41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1C3-49C8-4595-9517-AE253D10D53F}" type="datetime1">
              <a:rPr lang="pt-BR" smtClean="0"/>
              <a:t>29/12/2023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29/12/2023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290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396-B867-4B34-9310-94A75068F676}" type="datetime1">
              <a:rPr lang="pt-BR" smtClean="0"/>
              <a:t>29/12/2023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60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9797-BF41-44D9-9D45-43618226489C}" type="datetime1">
              <a:rPr lang="pt-BR" smtClean="0"/>
              <a:t>29/12/2023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68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5A0C-8246-4B5F-A38D-EA02A43479DA}" type="datetime1">
              <a:rPr lang="pt-BR" smtClean="0"/>
              <a:t>29/12/2023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64C9-6C69-4398-9F77-D88E9692069D}" type="datetime1">
              <a:rPr lang="pt-BR" smtClean="0"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19456"/>
            <a:ext cx="2667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321200650,&quot;Placement&quot;:&quot;Footer&quot;}"/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103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BR" dirty="0"/>
              <a:t>Banco de Dados</a:t>
            </a:r>
            <a:br>
              <a:rPr lang="pt-BR" dirty="0"/>
            </a:br>
            <a:endParaRPr lang="pt-BR" dirty="0"/>
          </a:p>
        </p:txBody>
      </p:sp>
      <p:pic>
        <p:nvPicPr>
          <p:cNvPr id="6" name="Gráfico 5" descr="Banco de dados">
            <a:extLst>
              <a:ext uri="{FF2B5EF4-FFF2-40B4-BE49-F238E27FC236}">
                <a16:creationId xmlns:a16="http://schemas.microsoft.com/office/drawing/2014/main" id="{4E998ABE-D74A-423A-9247-073E0C01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932" y="3625985"/>
            <a:ext cx="914400" cy="914400"/>
          </a:xfrm>
          <a:prstGeom prst="rect">
            <a:avLst/>
          </a:prstGeom>
        </p:spPr>
      </p:pic>
      <p:pic>
        <p:nvPicPr>
          <p:cNvPr id="10" name="Gráfico 9" descr="Tabela">
            <a:extLst>
              <a:ext uri="{FF2B5EF4-FFF2-40B4-BE49-F238E27FC236}">
                <a16:creationId xmlns:a16="http://schemas.microsoft.com/office/drawing/2014/main" id="{4B42B04B-5277-431D-86DA-E94DBBD65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8216" y="4082784"/>
            <a:ext cx="914400" cy="914400"/>
          </a:xfrm>
          <a:prstGeom prst="rect">
            <a:avLst/>
          </a:prstGeom>
        </p:spPr>
      </p:pic>
      <p:pic>
        <p:nvPicPr>
          <p:cNvPr id="11" name="Gráfico 10" descr="Tabela">
            <a:extLst>
              <a:ext uri="{FF2B5EF4-FFF2-40B4-BE49-F238E27FC236}">
                <a16:creationId xmlns:a16="http://schemas.microsoft.com/office/drawing/2014/main" id="{D9C153B5-3075-4E8E-917E-6FACB317E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4112" y="4887267"/>
            <a:ext cx="914400" cy="914400"/>
          </a:xfrm>
          <a:prstGeom prst="rect">
            <a:avLst/>
          </a:prstGeom>
        </p:spPr>
      </p:pic>
      <p:pic>
        <p:nvPicPr>
          <p:cNvPr id="12" name="Gráfico 11" descr="Tabela">
            <a:extLst>
              <a:ext uri="{FF2B5EF4-FFF2-40B4-BE49-F238E27FC236}">
                <a16:creationId xmlns:a16="http://schemas.microsoft.com/office/drawing/2014/main" id="{6700AF33-305C-4676-9A82-9D09502C0F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4112" y="5726211"/>
            <a:ext cx="914400" cy="914400"/>
          </a:xfrm>
          <a:prstGeom prst="rect">
            <a:avLst/>
          </a:prstGeom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851296AB-5358-4914-BCE3-47E8A32444C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758553" y="4539984"/>
            <a:ext cx="1319663" cy="8010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A50C9773-4FA0-4B07-B36A-DFDE6E875E5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58553" y="5341019"/>
            <a:ext cx="1345559" cy="8423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96DC9049-44B3-48F0-8AC8-85E69830B367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58553" y="5341019"/>
            <a:ext cx="1345559" cy="34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79342C-F948-431D-AC38-42E71654C4BC}"/>
              </a:ext>
            </a:extLst>
          </p:cNvPr>
          <p:cNvSpPr/>
          <p:nvPr/>
        </p:nvSpPr>
        <p:spPr>
          <a:xfrm>
            <a:off x="4269763" y="2708664"/>
            <a:ext cx="3652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NORMALIZAÇÃO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C0C2B1F-3277-4CA4-84A4-0F7301096FAE}"/>
              </a:ext>
            </a:extLst>
          </p:cNvPr>
          <p:cNvGrpSpPr/>
          <p:nvPr/>
        </p:nvGrpSpPr>
        <p:grpSpPr>
          <a:xfrm>
            <a:off x="3459605" y="4883819"/>
            <a:ext cx="2298948" cy="914400"/>
            <a:chOff x="2140686" y="4872608"/>
            <a:chExt cx="2298948" cy="914400"/>
          </a:xfrm>
        </p:grpSpPr>
        <p:pic>
          <p:nvPicPr>
            <p:cNvPr id="4" name="Gráfico 3" descr="Tabela">
              <a:extLst>
                <a:ext uri="{FF2B5EF4-FFF2-40B4-BE49-F238E27FC236}">
                  <a16:creationId xmlns:a16="http://schemas.microsoft.com/office/drawing/2014/main" id="{BEFC6F18-8594-4B8D-A125-EB7CDC8F6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25234" y="4872608"/>
              <a:ext cx="914400" cy="914400"/>
            </a:xfrm>
            <a:prstGeom prst="rect">
              <a:avLst/>
            </a:prstGeom>
          </p:spPr>
        </p:pic>
        <p:pic>
          <p:nvPicPr>
            <p:cNvPr id="13" name="Gráfico 12" descr="Tabela">
              <a:extLst>
                <a:ext uri="{FF2B5EF4-FFF2-40B4-BE49-F238E27FC236}">
                  <a16:creationId xmlns:a16="http://schemas.microsoft.com/office/drawing/2014/main" id="{A1D34E24-EFF5-4594-A233-19209FB6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52455" y="4872608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14" descr="Tabela">
              <a:extLst>
                <a:ext uri="{FF2B5EF4-FFF2-40B4-BE49-F238E27FC236}">
                  <a16:creationId xmlns:a16="http://schemas.microsoft.com/office/drawing/2014/main" id="{5EDAEED4-BB95-459E-AB30-C90EE3081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40686" y="4872608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redundância é ruim?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327520"/>
              </p:ext>
            </p:extLst>
          </p:nvPr>
        </p:nvGraphicFramePr>
        <p:xfrm>
          <a:off x="838200" y="2148736"/>
          <a:ext cx="10515600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2060"/>
                          </a:solidFill>
                          <a:effectLst/>
                        </a:rPr>
                        <a:t>Prof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Johnny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405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Raquel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00475435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10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8200" y="4746821"/>
            <a:ext cx="10513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3) Anomalias de Inserção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Pode não ser possível armazenar certas informações, a menos que alguma outra informação não relacionada seja armazenada também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Exemplo2: Erro ao adicionar valor de um dos campos.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4054606" y="4149080"/>
            <a:ext cx="7296761" cy="582868"/>
          </a:xfrm>
          <a:custGeom>
            <a:avLst/>
            <a:gdLst>
              <a:gd name="connsiteX0" fmla="*/ 0 w 7296761"/>
              <a:gd name="connsiteY0" fmla="*/ 97147 h 582868"/>
              <a:gd name="connsiteX1" fmla="*/ 97147 w 7296761"/>
              <a:gd name="connsiteY1" fmla="*/ 0 h 582868"/>
              <a:gd name="connsiteX2" fmla="*/ 831069 w 7296761"/>
              <a:gd name="connsiteY2" fmla="*/ 0 h 582868"/>
              <a:gd name="connsiteX3" fmla="*/ 1493966 w 7296761"/>
              <a:gd name="connsiteY3" fmla="*/ 0 h 582868"/>
              <a:gd name="connsiteX4" fmla="*/ 1872764 w 7296761"/>
              <a:gd name="connsiteY4" fmla="*/ 0 h 582868"/>
              <a:gd name="connsiteX5" fmla="*/ 2322587 w 7296761"/>
              <a:gd name="connsiteY5" fmla="*/ 0 h 582868"/>
              <a:gd name="connsiteX6" fmla="*/ 2985484 w 7296761"/>
              <a:gd name="connsiteY6" fmla="*/ 0 h 582868"/>
              <a:gd name="connsiteX7" fmla="*/ 3435306 w 7296761"/>
              <a:gd name="connsiteY7" fmla="*/ 0 h 582868"/>
              <a:gd name="connsiteX8" fmla="*/ 4027179 w 7296761"/>
              <a:gd name="connsiteY8" fmla="*/ 0 h 582868"/>
              <a:gd name="connsiteX9" fmla="*/ 4405977 w 7296761"/>
              <a:gd name="connsiteY9" fmla="*/ 0 h 582868"/>
              <a:gd name="connsiteX10" fmla="*/ 4997849 w 7296761"/>
              <a:gd name="connsiteY10" fmla="*/ 0 h 582868"/>
              <a:gd name="connsiteX11" fmla="*/ 5589721 w 7296761"/>
              <a:gd name="connsiteY11" fmla="*/ 0 h 582868"/>
              <a:gd name="connsiteX12" fmla="*/ 6252618 w 7296761"/>
              <a:gd name="connsiteY12" fmla="*/ 0 h 582868"/>
              <a:gd name="connsiteX13" fmla="*/ 6631417 w 7296761"/>
              <a:gd name="connsiteY13" fmla="*/ 0 h 582868"/>
              <a:gd name="connsiteX14" fmla="*/ 7199614 w 7296761"/>
              <a:gd name="connsiteY14" fmla="*/ 0 h 582868"/>
              <a:gd name="connsiteX15" fmla="*/ 7296761 w 7296761"/>
              <a:gd name="connsiteY15" fmla="*/ 97147 h 582868"/>
              <a:gd name="connsiteX16" fmla="*/ 7296761 w 7296761"/>
              <a:gd name="connsiteY16" fmla="*/ 485721 h 582868"/>
              <a:gd name="connsiteX17" fmla="*/ 7199614 w 7296761"/>
              <a:gd name="connsiteY17" fmla="*/ 582868 h 582868"/>
              <a:gd name="connsiteX18" fmla="*/ 6678766 w 7296761"/>
              <a:gd name="connsiteY18" fmla="*/ 582868 h 582868"/>
              <a:gd name="connsiteX19" fmla="*/ 6157919 w 7296761"/>
              <a:gd name="connsiteY19" fmla="*/ 582868 h 582868"/>
              <a:gd name="connsiteX20" fmla="*/ 5637071 w 7296761"/>
              <a:gd name="connsiteY20" fmla="*/ 582868 h 582868"/>
              <a:gd name="connsiteX21" fmla="*/ 5258273 w 7296761"/>
              <a:gd name="connsiteY21" fmla="*/ 582868 h 582868"/>
              <a:gd name="connsiteX22" fmla="*/ 4737425 w 7296761"/>
              <a:gd name="connsiteY22" fmla="*/ 582868 h 582868"/>
              <a:gd name="connsiteX23" fmla="*/ 4287603 w 7296761"/>
              <a:gd name="connsiteY23" fmla="*/ 582868 h 582868"/>
              <a:gd name="connsiteX24" fmla="*/ 3766755 w 7296761"/>
              <a:gd name="connsiteY24" fmla="*/ 582868 h 582868"/>
              <a:gd name="connsiteX25" fmla="*/ 3174883 w 7296761"/>
              <a:gd name="connsiteY25" fmla="*/ 582868 h 582868"/>
              <a:gd name="connsiteX26" fmla="*/ 2796084 w 7296761"/>
              <a:gd name="connsiteY26" fmla="*/ 582868 h 582868"/>
              <a:gd name="connsiteX27" fmla="*/ 2417286 w 7296761"/>
              <a:gd name="connsiteY27" fmla="*/ 582868 h 582868"/>
              <a:gd name="connsiteX28" fmla="*/ 1825414 w 7296761"/>
              <a:gd name="connsiteY28" fmla="*/ 582868 h 582868"/>
              <a:gd name="connsiteX29" fmla="*/ 1446616 w 7296761"/>
              <a:gd name="connsiteY29" fmla="*/ 582868 h 582868"/>
              <a:gd name="connsiteX30" fmla="*/ 1067817 w 7296761"/>
              <a:gd name="connsiteY30" fmla="*/ 582868 h 582868"/>
              <a:gd name="connsiteX31" fmla="*/ 97147 w 7296761"/>
              <a:gd name="connsiteY31" fmla="*/ 582868 h 582868"/>
              <a:gd name="connsiteX32" fmla="*/ 0 w 7296761"/>
              <a:gd name="connsiteY32" fmla="*/ 485721 h 582868"/>
              <a:gd name="connsiteX33" fmla="*/ 0 w 7296761"/>
              <a:gd name="connsiteY33" fmla="*/ 97147 h 58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96761" h="582868" extrusionOk="0">
                <a:moveTo>
                  <a:pt x="0" y="97147"/>
                </a:moveTo>
                <a:cubicBezTo>
                  <a:pt x="-3043" y="39329"/>
                  <a:pt x="41388" y="-1344"/>
                  <a:pt x="97147" y="0"/>
                </a:cubicBezTo>
                <a:cubicBezTo>
                  <a:pt x="271504" y="-37731"/>
                  <a:pt x="663004" y="49159"/>
                  <a:pt x="831069" y="0"/>
                </a:cubicBezTo>
                <a:cubicBezTo>
                  <a:pt x="999134" y="-49159"/>
                  <a:pt x="1178412" y="70555"/>
                  <a:pt x="1493966" y="0"/>
                </a:cubicBezTo>
                <a:cubicBezTo>
                  <a:pt x="1809520" y="-70555"/>
                  <a:pt x="1786688" y="37539"/>
                  <a:pt x="1872764" y="0"/>
                </a:cubicBezTo>
                <a:cubicBezTo>
                  <a:pt x="1958840" y="-37539"/>
                  <a:pt x="2128823" y="33697"/>
                  <a:pt x="2322587" y="0"/>
                </a:cubicBezTo>
                <a:cubicBezTo>
                  <a:pt x="2516351" y="-33697"/>
                  <a:pt x="2785319" y="56082"/>
                  <a:pt x="2985484" y="0"/>
                </a:cubicBezTo>
                <a:cubicBezTo>
                  <a:pt x="3185649" y="-56082"/>
                  <a:pt x="3233780" y="5326"/>
                  <a:pt x="3435306" y="0"/>
                </a:cubicBezTo>
                <a:cubicBezTo>
                  <a:pt x="3636832" y="-5326"/>
                  <a:pt x="3866709" y="53355"/>
                  <a:pt x="4027179" y="0"/>
                </a:cubicBezTo>
                <a:cubicBezTo>
                  <a:pt x="4187649" y="-53355"/>
                  <a:pt x="4298687" y="11668"/>
                  <a:pt x="4405977" y="0"/>
                </a:cubicBezTo>
                <a:cubicBezTo>
                  <a:pt x="4513267" y="-11668"/>
                  <a:pt x="4874178" y="54305"/>
                  <a:pt x="4997849" y="0"/>
                </a:cubicBezTo>
                <a:cubicBezTo>
                  <a:pt x="5121520" y="-54305"/>
                  <a:pt x="5449679" y="68660"/>
                  <a:pt x="5589721" y="0"/>
                </a:cubicBezTo>
                <a:cubicBezTo>
                  <a:pt x="5729763" y="-68660"/>
                  <a:pt x="6097972" y="34251"/>
                  <a:pt x="6252618" y="0"/>
                </a:cubicBezTo>
                <a:cubicBezTo>
                  <a:pt x="6407264" y="-34251"/>
                  <a:pt x="6515511" y="13072"/>
                  <a:pt x="6631417" y="0"/>
                </a:cubicBezTo>
                <a:cubicBezTo>
                  <a:pt x="6747323" y="-13072"/>
                  <a:pt x="6926982" y="48603"/>
                  <a:pt x="7199614" y="0"/>
                </a:cubicBezTo>
                <a:cubicBezTo>
                  <a:pt x="7243512" y="6606"/>
                  <a:pt x="7295114" y="40469"/>
                  <a:pt x="7296761" y="97147"/>
                </a:cubicBezTo>
                <a:cubicBezTo>
                  <a:pt x="7313719" y="197479"/>
                  <a:pt x="7292628" y="327904"/>
                  <a:pt x="7296761" y="485721"/>
                </a:cubicBezTo>
                <a:cubicBezTo>
                  <a:pt x="7294454" y="537431"/>
                  <a:pt x="7240559" y="578096"/>
                  <a:pt x="7199614" y="582868"/>
                </a:cubicBezTo>
                <a:cubicBezTo>
                  <a:pt x="6975773" y="643141"/>
                  <a:pt x="6935632" y="565733"/>
                  <a:pt x="6678766" y="582868"/>
                </a:cubicBezTo>
                <a:cubicBezTo>
                  <a:pt x="6421900" y="600003"/>
                  <a:pt x="6383563" y="579104"/>
                  <a:pt x="6157919" y="582868"/>
                </a:cubicBezTo>
                <a:cubicBezTo>
                  <a:pt x="5932275" y="586632"/>
                  <a:pt x="5832511" y="564404"/>
                  <a:pt x="5637071" y="582868"/>
                </a:cubicBezTo>
                <a:cubicBezTo>
                  <a:pt x="5441631" y="601332"/>
                  <a:pt x="5346988" y="554443"/>
                  <a:pt x="5258273" y="582868"/>
                </a:cubicBezTo>
                <a:cubicBezTo>
                  <a:pt x="5169558" y="611293"/>
                  <a:pt x="4946188" y="563582"/>
                  <a:pt x="4737425" y="582868"/>
                </a:cubicBezTo>
                <a:cubicBezTo>
                  <a:pt x="4528662" y="602154"/>
                  <a:pt x="4430137" y="541879"/>
                  <a:pt x="4287603" y="582868"/>
                </a:cubicBezTo>
                <a:cubicBezTo>
                  <a:pt x="4145069" y="623857"/>
                  <a:pt x="3923057" y="580152"/>
                  <a:pt x="3766755" y="582868"/>
                </a:cubicBezTo>
                <a:cubicBezTo>
                  <a:pt x="3610453" y="585584"/>
                  <a:pt x="3343033" y="533374"/>
                  <a:pt x="3174883" y="582868"/>
                </a:cubicBezTo>
                <a:cubicBezTo>
                  <a:pt x="3006733" y="632362"/>
                  <a:pt x="2891441" y="557737"/>
                  <a:pt x="2796084" y="582868"/>
                </a:cubicBezTo>
                <a:cubicBezTo>
                  <a:pt x="2700727" y="607999"/>
                  <a:pt x="2495944" y="555724"/>
                  <a:pt x="2417286" y="582868"/>
                </a:cubicBezTo>
                <a:cubicBezTo>
                  <a:pt x="2338628" y="610012"/>
                  <a:pt x="2059804" y="573912"/>
                  <a:pt x="1825414" y="582868"/>
                </a:cubicBezTo>
                <a:cubicBezTo>
                  <a:pt x="1591024" y="591824"/>
                  <a:pt x="1610591" y="574971"/>
                  <a:pt x="1446616" y="582868"/>
                </a:cubicBezTo>
                <a:cubicBezTo>
                  <a:pt x="1282641" y="590765"/>
                  <a:pt x="1216715" y="543682"/>
                  <a:pt x="1067817" y="582868"/>
                </a:cubicBezTo>
                <a:cubicBezTo>
                  <a:pt x="918919" y="622054"/>
                  <a:pt x="380254" y="559668"/>
                  <a:pt x="97147" y="582868"/>
                </a:cubicBezTo>
                <a:cubicBezTo>
                  <a:pt x="42877" y="579259"/>
                  <a:pt x="5458" y="545014"/>
                  <a:pt x="0" y="485721"/>
                </a:cubicBezTo>
                <a:cubicBezTo>
                  <a:pt x="-20589" y="367170"/>
                  <a:pt x="10694" y="211619"/>
                  <a:pt x="0" y="97147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46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redundância é ruim?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9416"/>
              </p:ext>
            </p:extLst>
          </p:nvPr>
        </p:nvGraphicFramePr>
        <p:xfrm>
          <a:off x="838200" y="2148736"/>
          <a:ext cx="105156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trike="dblStrike" baseline="0" dirty="0">
                          <a:solidFill>
                            <a:srgbClr val="C0000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trike="dblStrike" baseline="0" dirty="0">
                          <a:solidFill>
                            <a:srgbClr val="C0000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dbl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dbl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trike="dblStrike" baseline="0" dirty="0">
                          <a:solidFill>
                            <a:srgbClr val="C0000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2060"/>
                          </a:solidFill>
                          <a:effectLst/>
                        </a:rPr>
                        <a:t>Prof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Johnny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11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8200" y="4746821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4) Anomalias de Deleção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Pode não ser possível excluir certas informações sem perder algumas outras também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Se apagarmos o aluno “Beto”, perderemos também a informação da disciplina “Arquitetura de Computadores”</a:t>
            </a:r>
          </a:p>
          <a:p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4151784" y="2924944"/>
            <a:ext cx="7128792" cy="504056"/>
          </a:xfrm>
          <a:custGeom>
            <a:avLst/>
            <a:gdLst>
              <a:gd name="connsiteX0" fmla="*/ 0 w 7128792"/>
              <a:gd name="connsiteY0" fmla="*/ 84011 h 504056"/>
              <a:gd name="connsiteX1" fmla="*/ 84011 w 7128792"/>
              <a:gd name="connsiteY1" fmla="*/ 0 h 504056"/>
              <a:gd name="connsiteX2" fmla="*/ 803291 w 7128792"/>
              <a:gd name="connsiteY2" fmla="*/ 0 h 504056"/>
              <a:gd name="connsiteX3" fmla="*/ 1452962 w 7128792"/>
              <a:gd name="connsiteY3" fmla="*/ 0 h 504056"/>
              <a:gd name="connsiteX4" fmla="*/ 1824204 w 7128792"/>
              <a:gd name="connsiteY4" fmla="*/ 0 h 504056"/>
              <a:gd name="connsiteX5" fmla="*/ 2265052 w 7128792"/>
              <a:gd name="connsiteY5" fmla="*/ 0 h 504056"/>
              <a:gd name="connsiteX6" fmla="*/ 2914724 w 7128792"/>
              <a:gd name="connsiteY6" fmla="*/ 0 h 504056"/>
              <a:gd name="connsiteX7" fmla="*/ 3355573 w 7128792"/>
              <a:gd name="connsiteY7" fmla="*/ 0 h 504056"/>
              <a:gd name="connsiteX8" fmla="*/ 3935637 w 7128792"/>
              <a:gd name="connsiteY8" fmla="*/ 0 h 504056"/>
              <a:gd name="connsiteX9" fmla="*/ 4306878 w 7128792"/>
              <a:gd name="connsiteY9" fmla="*/ 0 h 504056"/>
              <a:gd name="connsiteX10" fmla="*/ 4886942 w 7128792"/>
              <a:gd name="connsiteY10" fmla="*/ 0 h 504056"/>
              <a:gd name="connsiteX11" fmla="*/ 5467006 w 7128792"/>
              <a:gd name="connsiteY11" fmla="*/ 0 h 504056"/>
              <a:gd name="connsiteX12" fmla="*/ 6116678 w 7128792"/>
              <a:gd name="connsiteY12" fmla="*/ 0 h 504056"/>
              <a:gd name="connsiteX13" fmla="*/ 6487919 w 7128792"/>
              <a:gd name="connsiteY13" fmla="*/ 0 h 504056"/>
              <a:gd name="connsiteX14" fmla="*/ 7044781 w 7128792"/>
              <a:gd name="connsiteY14" fmla="*/ 0 h 504056"/>
              <a:gd name="connsiteX15" fmla="*/ 7128792 w 7128792"/>
              <a:gd name="connsiteY15" fmla="*/ 84011 h 504056"/>
              <a:gd name="connsiteX16" fmla="*/ 7128792 w 7128792"/>
              <a:gd name="connsiteY16" fmla="*/ 420045 h 504056"/>
              <a:gd name="connsiteX17" fmla="*/ 7044781 w 7128792"/>
              <a:gd name="connsiteY17" fmla="*/ 504056 h 504056"/>
              <a:gd name="connsiteX18" fmla="*/ 6534325 w 7128792"/>
              <a:gd name="connsiteY18" fmla="*/ 504056 h 504056"/>
              <a:gd name="connsiteX19" fmla="*/ 6023868 w 7128792"/>
              <a:gd name="connsiteY19" fmla="*/ 504056 h 504056"/>
              <a:gd name="connsiteX20" fmla="*/ 5513412 w 7128792"/>
              <a:gd name="connsiteY20" fmla="*/ 504056 h 504056"/>
              <a:gd name="connsiteX21" fmla="*/ 5142171 w 7128792"/>
              <a:gd name="connsiteY21" fmla="*/ 504056 h 504056"/>
              <a:gd name="connsiteX22" fmla="*/ 4631714 w 7128792"/>
              <a:gd name="connsiteY22" fmla="*/ 504056 h 504056"/>
              <a:gd name="connsiteX23" fmla="*/ 4190865 w 7128792"/>
              <a:gd name="connsiteY23" fmla="*/ 504056 h 504056"/>
              <a:gd name="connsiteX24" fmla="*/ 3680409 w 7128792"/>
              <a:gd name="connsiteY24" fmla="*/ 504056 h 504056"/>
              <a:gd name="connsiteX25" fmla="*/ 3100345 w 7128792"/>
              <a:gd name="connsiteY25" fmla="*/ 504056 h 504056"/>
              <a:gd name="connsiteX26" fmla="*/ 2729104 w 7128792"/>
              <a:gd name="connsiteY26" fmla="*/ 504056 h 504056"/>
              <a:gd name="connsiteX27" fmla="*/ 2357863 w 7128792"/>
              <a:gd name="connsiteY27" fmla="*/ 504056 h 504056"/>
              <a:gd name="connsiteX28" fmla="*/ 1777798 w 7128792"/>
              <a:gd name="connsiteY28" fmla="*/ 504056 h 504056"/>
              <a:gd name="connsiteX29" fmla="*/ 1406557 w 7128792"/>
              <a:gd name="connsiteY29" fmla="*/ 504056 h 504056"/>
              <a:gd name="connsiteX30" fmla="*/ 1035316 w 7128792"/>
              <a:gd name="connsiteY30" fmla="*/ 504056 h 504056"/>
              <a:gd name="connsiteX31" fmla="*/ 84011 w 7128792"/>
              <a:gd name="connsiteY31" fmla="*/ 504056 h 504056"/>
              <a:gd name="connsiteX32" fmla="*/ 0 w 7128792"/>
              <a:gd name="connsiteY32" fmla="*/ 420045 h 504056"/>
              <a:gd name="connsiteX33" fmla="*/ 0 w 7128792"/>
              <a:gd name="connsiteY33" fmla="*/ 84011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128792" h="504056" extrusionOk="0">
                <a:moveTo>
                  <a:pt x="0" y="84011"/>
                </a:moveTo>
                <a:cubicBezTo>
                  <a:pt x="-7283" y="27646"/>
                  <a:pt x="31093" y="-4160"/>
                  <a:pt x="84011" y="0"/>
                </a:cubicBezTo>
                <a:cubicBezTo>
                  <a:pt x="240772" y="-50287"/>
                  <a:pt x="527051" y="69615"/>
                  <a:pt x="803291" y="0"/>
                </a:cubicBezTo>
                <a:cubicBezTo>
                  <a:pt x="1079531" y="-69615"/>
                  <a:pt x="1253903" y="41960"/>
                  <a:pt x="1452962" y="0"/>
                </a:cubicBezTo>
                <a:cubicBezTo>
                  <a:pt x="1652021" y="-41960"/>
                  <a:pt x="1698020" y="17326"/>
                  <a:pt x="1824204" y="0"/>
                </a:cubicBezTo>
                <a:cubicBezTo>
                  <a:pt x="1950388" y="-17326"/>
                  <a:pt x="2173585" y="10637"/>
                  <a:pt x="2265052" y="0"/>
                </a:cubicBezTo>
                <a:cubicBezTo>
                  <a:pt x="2356519" y="-10637"/>
                  <a:pt x="2633030" y="57627"/>
                  <a:pt x="2914724" y="0"/>
                </a:cubicBezTo>
                <a:cubicBezTo>
                  <a:pt x="3196418" y="-57627"/>
                  <a:pt x="3183166" y="35001"/>
                  <a:pt x="3355573" y="0"/>
                </a:cubicBezTo>
                <a:cubicBezTo>
                  <a:pt x="3527980" y="-35001"/>
                  <a:pt x="3738104" y="29025"/>
                  <a:pt x="3935637" y="0"/>
                </a:cubicBezTo>
                <a:cubicBezTo>
                  <a:pt x="4133170" y="-29025"/>
                  <a:pt x="4165259" y="39316"/>
                  <a:pt x="4306878" y="0"/>
                </a:cubicBezTo>
                <a:cubicBezTo>
                  <a:pt x="4448497" y="-39316"/>
                  <a:pt x="4662995" y="42067"/>
                  <a:pt x="4886942" y="0"/>
                </a:cubicBezTo>
                <a:cubicBezTo>
                  <a:pt x="5110889" y="-42067"/>
                  <a:pt x="5186760" y="20091"/>
                  <a:pt x="5467006" y="0"/>
                </a:cubicBezTo>
                <a:cubicBezTo>
                  <a:pt x="5747252" y="-20091"/>
                  <a:pt x="5856665" y="17940"/>
                  <a:pt x="6116678" y="0"/>
                </a:cubicBezTo>
                <a:cubicBezTo>
                  <a:pt x="6376691" y="-17940"/>
                  <a:pt x="6340545" y="40676"/>
                  <a:pt x="6487919" y="0"/>
                </a:cubicBezTo>
                <a:cubicBezTo>
                  <a:pt x="6635293" y="-40676"/>
                  <a:pt x="6803570" y="51527"/>
                  <a:pt x="7044781" y="0"/>
                </a:cubicBezTo>
                <a:cubicBezTo>
                  <a:pt x="7086921" y="2884"/>
                  <a:pt x="7123743" y="28339"/>
                  <a:pt x="7128792" y="84011"/>
                </a:cubicBezTo>
                <a:cubicBezTo>
                  <a:pt x="7135192" y="243969"/>
                  <a:pt x="7089770" y="282320"/>
                  <a:pt x="7128792" y="420045"/>
                </a:cubicBezTo>
                <a:cubicBezTo>
                  <a:pt x="7125046" y="463288"/>
                  <a:pt x="7086957" y="502470"/>
                  <a:pt x="7044781" y="504056"/>
                </a:cubicBezTo>
                <a:cubicBezTo>
                  <a:pt x="6816040" y="543305"/>
                  <a:pt x="6722199" y="497231"/>
                  <a:pt x="6534325" y="504056"/>
                </a:cubicBezTo>
                <a:cubicBezTo>
                  <a:pt x="6346451" y="510881"/>
                  <a:pt x="6157728" y="478031"/>
                  <a:pt x="6023868" y="504056"/>
                </a:cubicBezTo>
                <a:cubicBezTo>
                  <a:pt x="5890008" y="530081"/>
                  <a:pt x="5692924" y="485462"/>
                  <a:pt x="5513412" y="504056"/>
                </a:cubicBezTo>
                <a:cubicBezTo>
                  <a:pt x="5333900" y="522650"/>
                  <a:pt x="5222944" y="461668"/>
                  <a:pt x="5142171" y="504056"/>
                </a:cubicBezTo>
                <a:cubicBezTo>
                  <a:pt x="5061398" y="546444"/>
                  <a:pt x="4795342" y="503831"/>
                  <a:pt x="4631714" y="504056"/>
                </a:cubicBezTo>
                <a:cubicBezTo>
                  <a:pt x="4468086" y="504281"/>
                  <a:pt x="4284469" y="486910"/>
                  <a:pt x="4190865" y="504056"/>
                </a:cubicBezTo>
                <a:cubicBezTo>
                  <a:pt x="4097261" y="521202"/>
                  <a:pt x="3808562" y="461743"/>
                  <a:pt x="3680409" y="504056"/>
                </a:cubicBezTo>
                <a:cubicBezTo>
                  <a:pt x="3552256" y="546369"/>
                  <a:pt x="3292603" y="459323"/>
                  <a:pt x="3100345" y="504056"/>
                </a:cubicBezTo>
                <a:cubicBezTo>
                  <a:pt x="2908087" y="548789"/>
                  <a:pt x="2857953" y="477697"/>
                  <a:pt x="2729104" y="504056"/>
                </a:cubicBezTo>
                <a:cubicBezTo>
                  <a:pt x="2600255" y="530415"/>
                  <a:pt x="2543266" y="488836"/>
                  <a:pt x="2357863" y="504056"/>
                </a:cubicBezTo>
                <a:cubicBezTo>
                  <a:pt x="2172460" y="519276"/>
                  <a:pt x="2018540" y="486970"/>
                  <a:pt x="1777798" y="504056"/>
                </a:cubicBezTo>
                <a:cubicBezTo>
                  <a:pt x="1537057" y="521142"/>
                  <a:pt x="1579051" y="468695"/>
                  <a:pt x="1406557" y="504056"/>
                </a:cubicBezTo>
                <a:cubicBezTo>
                  <a:pt x="1234063" y="539417"/>
                  <a:pt x="1200662" y="473662"/>
                  <a:pt x="1035316" y="504056"/>
                </a:cubicBezTo>
                <a:cubicBezTo>
                  <a:pt x="869970" y="534450"/>
                  <a:pt x="324896" y="485481"/>
                  <a:pt x="84011" y="504056"/>
                </a:cubicBezTo>
                <a:cubicBezTo>
                  <a:pt x="37328" y="502389"/>
                  <a:pt x="4044" y="470622"/>
                  <a:pt x="0" y="420045"/>
                </a:cubicBezTo>
                <a:cubicBezTo>
                  <a:pt x="-12429" y="327501"/>
                  <a:pt x="8643" y="171143"/>
                  <a:pt x="0" y="84011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3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eliminar estas Anomalias?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38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Projetar os esquemas do Banco de dados de modo que as </a:t>
            </a:r>
            <a:r>
              <a:rPr lang="pt-BR" b="1" dirty="0">
                <a:solidFill>
                  <a:srgbClr val="C00000"/>
                </a:solidFill>
              </a:rPr>
              <a:t>redundâncias não estejam presentes nas relações</a:t>
            </a:r>
          </a:p>
          <a:p>
            <a:r>
              <a:rPr lang="pt-BR" dirty="0"/>
              <a:t>Geralmente são removidas pelo processo de </a:t>
            </a:r>
            <a:r>
              <a:rPr lang="pt-BR" dirty="0">
                <a:solidFill>
                  <a:srgbClr val="C00000"/>
                </a:solidFill>
              </a:rPr>
              <a:t>Normalização</a:t>
            </a:r>
            <a:r>
              <a:rPr lang="pt-BR" dirty="0"/>
              <a:t> que é realizado ao dividir/juntar tabelas.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071664" y="3560260"/>
            <a:ext cx="39975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NORMALIZAÇÃO</a:t>
            </a:r>
          </a:p>
        </p:txBody>
      </p:sp>
      <p:pic>
        <p:nvPicPr>
          <p:cNvPr id="7" name="Gráfico 6" descr="Tabela">
            <a:extLst>
              <a:ext uri="{FF2B5EF4-FFF2-40B4-BE49-F238E27FC236}">
                <a16:creationId xmlns:a16="http://schemas.microsoft.com/office/drawing/2014/main" id="{42EFE1A6-A2E4-4A62-95F3-6B582438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8216" y="4082784"/>
            <a:ext cx="914400" cy="914400"/>
          </a:xfrm>
          <a:prstGeom prst="rect">
            <a:avLst/>
          </a:prstGeom>
        </p:spPr>
      </p:pic>
      <p:pic>
        <p:nvPicPr>
          <p:cNvPr id="8" name="Gráfico 7" descr="Tabela">
            <a:extLst>
              <a:ext uri="{FF2B5EF4-FFF2-40B4-BE49-F238E27FC236}">
                <a16:creationId xmlns:a16="http://schemas.microsoft.com/office/drawing/2014/main" id="{CD26F312-599D-478B-997E-13B809A6A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4112" y="4887267"/>
            <a:ext cx="914400" cy="914400"/>
          </a:xfrm>
          <a:prstGeom prst="rect">
            <a:avLst/>
          </a:prstGeom>
        </p:spPr>
      </p:pic>
      <p:pic>
        <p:nvPicPr>
          <p:cNvPr id="9" name="Gráfico 8" descr="Tabela">
            <a:extLst>
              <a:ext uri="{FF2B5EF4-FFF2-40B4-BE49-F238E27FC236}">
                <a16:creationId xmlns:a16="http://schemas.microsoft.com/office/drawing/2014/main" id="{D0F953EF-ECEC-4A96-B4A3-E906F603C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4112" y="5726211"/>
            <a:ext cx="914400" cy="914400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FBC44406-73DE-4B2B-9873-B32DCD7F96AA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5758553" y="4539984"/>
            <a:ext cx="1319663" cy="8010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4FE71D3F-39BF-4559-B3C6-D2BE25DCB9C1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758553" y="5341019"/>
            <a:ext cx="1345559" cy="8423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15775794-69F6-4F4F-AD72-26CB01238271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5758553" y="5341019"/>
            <a:ext cx="1345559" cy="34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87E62A2-2DF5-46C7-BF09-65AC3CB0D151}"/>
              </a:ext>
            </a:extLst>
          </p:cNvPr>
          <p:cNvGrpSpPr/>
          <p:nvPr/>
        </p:nvGrpSpPr>
        <p:grpSpPr>
          <a:xfrm>
            <a:off x="3459605" y="4883819"/>
            <a:ext cx="2298948" cy="914400"/>
            <a:chOff x="2140686" y="4872608"/>
            <a:chExt cx="2298948" cy="914400"/>
          </a:xfrm>
        </p:grpSpPr>
        <p:pic>
          <p:nvPicPr>
            <p:cNvPr id="14" name="Gráfico 13" descr="Tabela">
              <a:extLst>
                <a:ext uri="{FF2B5EF4-FFF2-40B4-BE49-F238E27FC236}">
                  <a16:creationId xmlns:a16="http://schemas.microsoft.com/office/drawing/2014/main" id="{9CB4E984-E877-424D-9BBF-86A0DC504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25234" y="4872608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14" descr="Tabela">
              <a:extLst>
                <a:ext uri="{FF2B5EF4-FFF2-40B4-BE49-F238E27FC236}">
                  <a16:creationId xmlns:a16="http://schemas.microsoft.com/office/drawing/2014/main" id="{D9F9B29C-9AF0-4F14-BD8B-216B541CE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455" y="4872608"/>
              <a:ext cx="914400" cy="914400"/>
            </a:xfrm>
            <a:prstGeom prst="rect">
              <a:avLst/>
            </a:prstGeom>
          </p:spPr>
        </p:pic>
        <p:pic>
          <p:nvPicPr>
            <p:cNvPr id="16" name="Gráfico 15" descr="Tabela">
              <a:extLst>
                <a:ext uri="{FF2B5EF4-FFF2-40B4-BE49-F238E27FC236}">
                  <a16:creationId xmlns:a16="http://schemas.microsoft.com/office/drawing/2014/main" id="{A56E5F2C-743D-494C-A72A-60EBE51A4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40686" y="48726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58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980E9E2-7676-482C-B8B9-0D143A7D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Dependências Funcionais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94C2396-BC2A-4CCD-AE4C-C26565144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Graphic 10" descr="Marca de seleção">
            <a:extLst>
              <a:ext uri="{FF2B5EF4-FFF2-40B4-BE49-F238E27FC236}">
                <a16:creationId xmlns:a16="http://schemas.microsoft.com/office/drawing/2014/main" id="{95FA0325-3CBB-99E2-2442-80D1E550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7FDB46-7378-4B8A-A000-10B7E294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857E53-C18A-4DEB-A0A3-1AF6FFE7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0B5DD-9567-43DE-A578-1A8085956379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Dependência Funcional?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728"/>
          </a:xfrm>
        </p:spPr>
        <p:txBody>
          <a:bodyPr>
            <a:normAutofit/>
          </a:bodyPr>
          <a:lstStyle/>
          <a:p>
            <a:r>
              <a:rPr lang="pt-BR" dirty="0"/>
              <a:t>Vamos ver um exemplo de uma tabela de </a:t>
            </a:r>
            <a:r>
              <a:rPr lang="pt-BR" dirty="0">
                <a:solidFill>
                  <a:srgbClr val="C00000"/>
                </a:solidFill>
              </a:rPr>
              <a:t>Estudante,</a:t>
            </a:r>
            <a:r>
              <a:rPr lang="pt-BR" dirty="0"/>
              <a:t> com colunas “matricula”, “nome”, “Curso” e “Coordenador”.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Nesta tabela, </a:t>
            </a:r>
            <a:r>
              <a:rPr lang="pt-BR" dirty="0">
                <a:solidFill>
                  <a:srgbClr val="C00000"/>
                </a:solidFill>
              </a:rPr>
              <a:t>matricula é a chave primária </a:t>
            </a:r>
            <a:r>
              <a:rPr lang="pt-BR" dirty="0"/>
              <a:t>e será única para cada linha, portanto, podemos usar matrícula para </a:t>
            </a:r>
            <a:r>
              <a:rPr lang="pt-BR" dirty="0">
                <a:solidFill>
                  <a:srgbClr val="C00000"/>
                </a:solidFill>
              </a:rPr>
              <a:t>buscar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qualquer linha </a:t>
            </a:r>
            <a:r>
              <a:rPr lang="pt-BR" dirty="0"/>
              <a:t>de dados desta tabela.</a:t>
            </a:r>
          </a:p>
          <a:p>
            <a:pPr lvl="1"/>
            <a:r>
              <a:rPr lang="pt-BR" dirty="0"/>
              <a:t>Então o conjunto </a:t>
            </a:r>
            <a:r>
              <a:rPr lang="pt-BR" dirty="0">
                <a:solidFill>
                  <a:srgbClr val="C00000"/>
                </a:solidFill>
              </a:rPr>
              <a:t>(Nome, Curso, Coordenador) depende de Matricula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14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15480" y="2852936"/>
          <a:ext cx="650240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Coordenador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REDES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/>
                        <a:t>Roberto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3836366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A5572845-31D1-41B4-8833-46090039190C}"/>
              </a:ext>
            </a:extLst>
          </p:cNvPr>
          <p:cNvSpPr txBox="1"/>
          <p:nvPr/>
        </p:nvSpPr>
        <p:spPr>
          <a:xfrm>
            <a:off x="484841" y="2852936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Estudante</a:t>
            </a:r>
          </a:p>
        </p:txBody>
      </p:sp>
    </p:spTree>
    <p:extLst>
      <p:ext uri="{BB962C8B-B14F-4D97-AF65-F5344CB8AC3E}">
        <p14:creationId xmlns:p14="http://schemas.microsoft.com/office/powerpoint/2010/main" val="284574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Dependência?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487" y="1717222"/>
            <a:ext cx="10874424" cy="4351338"/>
          </a:xfrm>
        </p:spPr>
        <p:txBody>
          <a:bodyPr>
            <a:normAutofit/>
          </a:bodyPr>
          <a:lstStyle/>
          <a:p>
            <a:r>
              <a:rPr lang="pt-BR" dirty="0"/>
              <a:t>Tudo o que é necessário para retornar um linha é o campo </a:t>
            </a:r>
            <a:r>
              <a:rPr lang="pt-BR" dirty="0">
                <a:solidFill>
                  <a:srgbClr val="C00000"/>
                </a:solidFill>
              </a:rPr>
              <a:t>matrícula. O Conteúdo de c</a:t>
            </a:r>
            <a:r>
              <a:rPr lang="pt-BR" dirty="0"/>
              <a:t>ada coluna </a:t>
            </a:r>
            <a:r>
              <a:rPr lang="pt-BR" dirty="0">
                <a:solidFill>
                  <a:srgbClr val="C00000"/>
                </a:solidFill>
              </a:rPr>
              <a:t>depende</a:t>
            </a:r>
            <a:r>
              <a:rPr lang="pt-BR" dirty="0"/>
              <a:t> da </a:t>
            </a:r>
            <a:r>
              <a:rPr lang="pt-BR" dirty="0">
                <a:solidFill>
                  <a:srgbClr val="C00000"/>
                </a:solidFill>
              </a:rPr>
              <a:t>chave primária</a:t>
            </a:r>
            <a:r>
              <a:rPr lang="pt-BR" dirty="0"/>
              <a:t>, ou pode ser buscada através dela.</a:t>
            </a:r>
          </a:p>
          <a:p>
            <a:r>
              <a:rPr lang="pt-BR" dirty="0"/>
              <a:t>Isso é </a:t>
            </a:r>
            <a:r>
              <a:rPr lang="pt-BR" dirty="0">
                <a:solidFill>
                  <a:srgbClr val="C00000"/>
                </a:solidFill>
              </a:rPr>
              <a:t>Dependência, </a:t>
            </a:r>
            <a:r>
              <a:rPr lang="pt-BR" dirty="0"/>
              <a:t>que também chamamos de </a:t>
            </a:r>
            <a:r>
              <a:rPr lang="pt-BR" dirty="0">
                <a:solidFill>
                  <a:srgbClr val="C00000"/>
                </a:solidFill>
              </a:rPr>
              <a:t>Dependência Funcional.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87488" y="4005064"/>
          <a:ext cx="650240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Coordenador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REDES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Roberto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56849" y="4005064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Estudante</a:t>
            </a:r>
          </a:p>
        </p:txBody>
      </p:sp>
    </p:spTree>
    <p:extLst>
      <p:ext uri="{BB962C8B-B14F-4D97-AF65-F5344CB8AC3E}">
        <p14:creationId xmlns:p14="http://schemas.microsoft.com/office/powerpoint/2010/main" val="277149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84724-954E-419E-9FF6-F10B17DB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Dependências Funcionais (DF)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F0804-C02E-4A3D-8D2B-69607D29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5543"/>
          </a:xfrm>
        </p:spPr>
        <p:txBody>
          <a:bodyPr>
            <a:normAutofit/>
          </a:bodyPr>
          <a:lstStyle/>
          <a:p>
            <a:r>
              <a:rPr lang="pt-BR" dirty="0"/>
              <a:t>Uma DF é uma </a:t>
            </a:r>
            <a:r>
              <a:rPr lang="pt-BR" dirty="0">
                <a:solidFill>
                  <a:srgbClr val="C00000"/>
                </a:solidFill>
              </a:rPr>
              <a:t>restrição</a:t>
            </a:r>
            <a:r>
              <a:rPr lang="pt-BR" dirty="0"/>
              <a:t> imposta a </a:t>
            </a:r>
            <a:r>
              <a:rPr lang="pt-BR" dirty="0">
                <a:solidFill>
                  <a:srgbClr val="C00000"/>
                </a:solidFill>
              </a:rPr>
              <a:t>2 conjuntos de atributos </a:t>
            </a:r>
            <a:r>
              <a:rPr lang="pt-BR" dirty="0"/>
              <a:t>de um BD</a:t>
            </a:r>
          </a:p>
          <a:p>
            <a:r>
              <a:rPr lang="pt-BR" dirty="0"/>
              <a:t>Ferramenta que permite estabelecer uma formalização para avaliação de  qualidade de um projeto de Banco de dados</a:t>
            </a:r>
          </a:p>
          <a:p>
            <a:r>
              <a:rPr lang="pt-BR" dirty="0"/>
              <a:t>Exemplo: Suponha um esquema com atributos A, B, C e D conforme abaixo: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C00000"/>
                </a:solidFill>
              </a:rPr>
              <a:t>UNIVERSAL = {A,B,C, D}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3B8F63-C860-4329-BAF1-55AE6B41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59EA2F-3FA2-4453-A27E-ECF3B888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16</a:t>
            </a:fld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5997929-9A8A-4BD1-A03F-1EC9941BB55B}"/>
              </a:ext>
            </a:extLst>
          </p:cNvPr>
          <p:cNvGraphicFramePr>
            <a:graphicFrameLocks noGrp="1"/>
          </p:cNvGraphicFramePr>
          <p:nvPr/>
        </p:nvGraphicFramePr>
        <p:xfrm>
          <a:off x="7320136" y="4149080"/>
          <a:ext cx="2952328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8082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738082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738082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738082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b1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c1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b2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c2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b2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c2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b3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c2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49521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3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9783F-E54D-40A7-8584-D211E8D7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9254B-E717-4742-B961-7EDE1B33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Dizemos que um atributo, C, tem uma </a:t>
            </a:r>
            <a:r>
              <a:rPr lang="pt-BR" dirty="0">
                <a:solidFill>
                  <a:srgbClr val="C00000"/>
                </a:solidFill>
              </a:rPr>
              <a:t>dependência funcional </a:t>
            </a:r>
            <a:r>
              <a:rPr lang="pt-BR" dirty="0"/>
              <a:t>de outro atributo, B, se para </a:t>
            </a:r>
            <a:r>
              <a:rPr lang="pt-BR" dirty="0">
                <a:solidFill>
                  <a:srgbClr val="C00000"/>
                </a:solidFill>
              </a:rPr>
              <a:t>quaisquer dois registros </a:t>
            </a:r>
            <a:r>
              <a:rPr lang="pt-BR" dirty="0"/>
              <a:t>que têm o </a:t>
            </a:r>
            <a:r>
              <a:rPr lang="pt-BR" dirty="0">
                <a:solidFill>
                  <a:srgbClr val="C00000"/>
                </a:solidFill>
              </a:rPr>
              <a:t>mesmo valor para B, então os valores para C </a:t>
            </a:r>
            <a:r>
              <a:rPr lang="pt-BR" dirty="0"/>
              <a:t>nesses dois registros </a:t>
            </a:r>
            <a:r>
              <a:rPr lang="pt-BR" dirty="0">
                <a:solidFill>
                  <a:srgbClr val="C00000"/>
                </a:solidFill>
              </a:rPr>
              <a:t>devem ser os mesmos</a:t>
            </a:r>
          </a:p>
          <a:p>
            <a:endParaRPr lang="pt-BR" dirty="0"/>
          </a:p>
          <a:p>
            <a:r>
              <a:rPr lang="pt-BR" dirty="0"/>
              <a:t>Representação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011487-5FD4-42CE-B62B-1BED6805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EFC637-8CD0-4970-BFB7-EA433B90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9C155C-9927-4C5F-AF49-119D521F6363}"/>
              </a:ext>
            </a:extLst>
          </p:cNvPr>
          <p:cNvSpPr/>
          <p:nvPr/>
        </p:nvSpPr>
        <p:spPr>
          <a:xfrm>
            <a:off x="4151784" y="4459366"/>
            <a:ext cx="194421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pt-BR" sz="2800" dirty="0"/>
              <a:t>B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/>
              <a:t> C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134AF1-C450-4DA3-B6D0-13D42048A2A8}"/>
              </a:ext>
            </a:extLst>
          </p:cNvPr>
          <p:cNvSpPr txBox="1"/>
          <p:nvPr/>
        </p:nvSpPr>
        <p:spPr>
          <a:xfrm>
            <a:off x="263352" y="5162784"/>
            <a:ext cx="4355038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/>
              <a:t>Como leio A → 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 leva a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 Determina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 é determinado por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 é funcionalmente dependente de B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515DE1-8041-4F94-AF15-E282DABB8541}"/>
              </a:ext>
            </a:extLst>
          </p:cNvPr>
          <p:cNvGraphicFramePr>
            <a:graphicFrameLocks noGrp="1"/>
          </p:cNvGraphicFramePr>
          <p:nvPr/>
        </p:nvGraphicFramePr>
        <p:xfrm>
          <a:off x="7931974" y="3641361"/>
          <a:ext cx="2952328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8082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738082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738082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738082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b1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c1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b2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c2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b2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c2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b3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c2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49521294"/>
                  </a:ext>
                </a:extLst>
              </a:tr>
            </a:tbl>
          </a:graphicData>
        </a:graphic>
      </p:graphicFrame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156F7B9-FFAA-4A61-B836-0799EB5233D3}"/>
              </a:ext>
            </a:extLst>
          </p:cNvPr>
          <p:cNvSpPr/>
          <p:nvPr/>
        </p:nvSpPr>
        <p:spPr>
          <a:xfrm>
            <a:off x="8580046" y="4289433"/>
            <a:ext cx="1656184" cy="108012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9783F-E54D-40A7-8584-D211E8D7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9254B-E717-4742-B961-7EDE1B33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</a:t>
            </a:r>
            <a:r>
              <a:rPr lang="pt-BR" sz="2800" dirty="0"/>
              <a:t>B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/>
              <a:t> C </a:t>
            </a:r>
            <a:r>
              <a:rPr lang="pt-BR" sz="2800" dirty="0">
                <a:solidFill>
                  <a:srgbClr val="C00000"/>
                </a:solidFill>
              </a:rPr>
              <a:t>n</a:t>
            </a:r>
            <a:r>
              <a:rPr lang="pt-BR" dirty="0">
                <a:solidFill>
                  <a:srgbClr val="C00000"/>
                </a:solidFill>
              </a:rPr>
              <a:t>ão necessariamente </a:t>
            </a:r>
            <a:r>
              <a:rPr lang="pt-BR" sz="2800" dirty="0"/>
              <a:t>C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/>
              <a:t> B</a:t>
            </a:r>
          </a:p>
          <a:p>
            <a:endParaRPr lang="pt-BR" dirty="0"/>
          </a:p>
          <a:p>
            <a:endParaRPr lang="pt-BR" sz="2800" dirty="0"/>
          </a:p>
          <a:p>
            <a:endParaRPr lang="pt-BR" dirty="0"/>
          </a:p>
          <a:p>
            <a:endParaRPr lang="pt-BR" sz="2800" dirty="0"/>
          </a:p>
          <a:p>
            <a:endParaRPr lang="pt-BR" dirty="0"/>
          </a:p>
          <a:p>
            <a:r>
              <a:rPr lang="pt-BR" sz="2800" dirty="0"/>
              <a:t>Se X é uma </a:t>
            </a:r>
            <a:r>
              <a:rPr lang="pt-BR" sz="2800" dirty="0">
                <a:solidFill>
                  <a:srgbClr val="C00000"/>
                </a:solidFill>
              </a:rPr>
              <a:t>chave candidata </a:t>
            </a:r>
            <a:r>
              <a:rPr lang="pt-BR" sz="2800" dirty="0"/>
              <a:t>de R, então </a:t>
            </a:r>
            <a:r>
              <a:rPr lang="pt-BR" sz="2800" dirty="0">
                <a:solidFill>
                  <a:srgbClr val="C00000"/>
                </a:solidFill>
              </a:rPr>
              <a:t>X </a:t>
            </a:r>
            <a:r>
              <a:rPr lang="en-CA" altLang="pt-BR" sz="2800" noProof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800" dirty="0">
                <a:solidFill>
                  <a:srgbClr val="C00000"/>
                </a:solidFill>
              </a:rPr>
              <a:t>Y </a:t>
            </a:r>
            <a:r>
              <a:rPr lang="pt-BR" sz="2800" dirty="0"/>
              <a:t>para </a:t>
            </a:r>
            <a:r>
              <a:rPr lang="pt-BR" sz="2800" dirty="0">
                <a:solidFill>
                  <a:srgbClr val="C00000"/>
                </a:solidFill>
              </a:rPr>
              <a:t>qualquer subconjunto</a:t>
            </a:r>
            <a:r>
              <a:rPr lang="pt-BR" sz="2800" dirty="0"/>
              <a:t> de atributos </a:t>
            </a:r>
            <a:r>
              <a:rPr lang="pt-BR" sz="2800" dirty="0">
                <a:solidFill>
                  <a:srgbClr val="C00000"/>
                </a:solidFill>
              </a:rPr>
              <a:t>Y de R</a:t>
            </a:r>
            <a:r>
              <a:rPr lang="pt-BR" sz="2800" dirty="0"/>
              <a:t>, ou seja </a:t>
            </a:r>
            <a:r>
              <a:rPr lang="pt-BR" sz="2800" dirty="0">
                <a:solidFill>
                  <a:srgbClr val="C00000"/>
                </a:solidFill>
              </a:rPr>
              <a:t>X </a:t>
            </a:r>
            <a:r>
              <a:rPr lang="en-CA" altLang="pt-BR" sz="2800" noProof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800" dirty="0">
                <a:solidFill>
                  <a:srgbClr val="C00000"/>
                </a:solidFill>
              </a:rPr>
              <a:t>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011487-5FD4-42CE-B62B-1BED6805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EFC637-8CD0-4970-BFB7-EA433B90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pPr/>
              <a:t>18</a:t>
            </a:fld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515DE1-8041-4F94-AF15-E282DABB8541}"/>
              </a:ext>
            </a:extLst>
          </p:cNvPr>
          <p:cNvGraphicFramePr>
            <a:graphicFrameLocks noGrp="1"/>
          </p:cNvGraphicFramePr>
          <p:nvPr/>
        </p:nvGraphicFramePr>
        <p:xfrm>
          <a:off x="4151784" y="2468027"/>
          <a:ext cx="2952328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8082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738082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738082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738082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b1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c1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b2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c2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b2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c2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a4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b="1" dirty="0">
                          <a:solidFill>
                            <a:srgbClr val="C00000"/>
                          </a:solidFill>
                          <a:effectLst/>
                        </a:rPr>
                        <a:t>b3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b="1" dirty="0">
                          <a:solidFill>
                            <a:srgbClr val="C00000"/>
                          </a:solidFill>
                          <a:effectLst/>
                        </a:rPr>
                        <a:t>c2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dirty="0">
                          <a:effectLst/>
                        </a:rPr>
                        <a:t>d3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49521294"/>
                  </a:ext>
                </a:extLst>
              </a:tr>
            </a:tbl>
          </a:graphicData>
        </a:graphic>
      </p:graphicFrame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156F7B9-FFAA-4A61-B836-0799EB5233D3}"/>
              </a:ext>
            </a:extLst>
          </p:cNvPr>
          <p:cNvSpPr/>
          <p:nvPr/>
        </p:nvSpPr>
        <p:spPr>
          <a:xfrm>
            <a:off x="4871864" y="3152362"/>
            <a:ext cx="1656184" cy="1429648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Dependência Funcional</a:t>
            </a:r>
            <a:br>
              <a:rPr lang="pt-BR" dirty="0"/>
            </a:br>
            <a:r>
              <a:rPr lang="pt-BR" sz="3200" dirty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487" y="1717222"/>
            <a:ext cx="10874424" cy="4351338"/>
          </a:xfrm>
        </p:spPr>
        <p:txBody>
          <a:bodyPr>
            <a:normAutofit/>
          </a:bodyPr>
          <a:lstStyle/>
          <a:p>
            <a:r>
              <a:rPr lang="pt-BR" dirty="0"/>
              <a:t>O valor do campo </a:t>
            </a:r>
            <a:r>
              <a:rPr lang="pt-BR" dirty="0">
                <a:solidFill>
                  <a:srgbClr val="C00000"/>
                </a:solidFill>
              </a:rPr>
              <a:t>“Nome” ( e de todos outros atributos da relação)  depende</a:t>
            </a:r>
            <a:r>
              <a:rPr lang="pt-BR" dirty="0"/>
              <a:t> do valor do campo </a:t>
            </a:r>
            <a:r>
              <a:rPr lang="pt-BR" dirty="0">
                <a:solidFill>
                  <a:srgbClr val="C00000"/>
                </a:solidFill>
              </a:rPr>
              <a:t>“Matrícula”</a:t>
            </a:r>
          </a:p>
          <a:p>
            <a:r>
              <a:rPr lang="pt-BR" dirty="0"/>
              <a:t>O valor do campo “</a:t>
            </a:r>
            <a:r>
              <a:rPr lang="pt-BR" dirty="0">
                <a:solidFill>
                  <a:srgbClr val="C00000"/>
                </a:solidFill>
              </a:rPr>
              <a:t>Coordenador</a:t>
            </a:r>
            <a:r>
              <a:rPr lang="pt-BR" dirty="0"/>
              <a:t>” </a:t>
            </a:r>
            <a:r>
              <a:rPr lang="pt-BR" dirty="0">
                <a:solidFill>
                  <a:srgbClr val="C00000"/>
                </a:solidFill>
              </a:rPr>
              <a:t>depende</a:t>
            </a:r>
            <a:r>
              <a:rPr lang="pt-BR" dirty="0"/>
              <a:t> do valor do campo “</a:t>
            </a:r>
            <a:r>
              <a:rPr lang="pt-BR" dirty="0">
                <a:solidFill>
                  <a:srgbClr val="C00000"/>
                </a:solidFill>
              </a:rPr>
              <a:t>Curso</a:t>
            </a:r>
            <a:r>
              <a:rPr lang="pt-BR" dirty="0"/>
              <a:t>”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B30B5DD-9567-43DE-A578-1A8085956379}" type="slidenum">
              <a:rPr lang="pt-BR" smtClean="0"/>
              <a:t>19</a:t>
            </a:fld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87488" y="4730328"/>
          <a:ext cx="650240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Matricula</a:t>
                      </a:r>
                      <a:endParaRPr lang="pt-BR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Curso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Coordenador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Alberto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REDES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Roberto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Carlos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ADS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Johnny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12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Beto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ADS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Johnny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56849" y="4730328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/>
              <a:t>Estudante</a:t>
            </a:r>
            <a:endParaRPr lang="pt-BR" sz="14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4676131-754B-4CE4-B1D3-4B146C20882B}"/>
              </a:ext>
            </a:extLst>
          </p:cNvPr>
          <p:cNvSpPr/>
          <p:nvPr/>
        </p:nvSpPr>
        <p:spPr>
          <a:xfrm>
            <a:off x="3143672" y="3251848"/>
            <a:ext cx="6048672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pt-BR" sz="2400" u="sng" dirty="0"/>
              <a:t>Matricula</a:t>
            </a:r>
            <a:r>
              <a:rPr lang="pt-BR" sz="2400" dirty="0"/>
              <a:t> </a:t>
            </a:r>
            <a:r>
              <a:rPr lang="en-CA" altLang="pt-BR" sz="24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400" dirty="0"/>
              <a:t> {Nome, Curso, Coordenador}</a:t>
            </a:r>
          </a:p>
          <a:p>
            <a:pPr lvl="1"/>
            <a:r>
              <a:rPr lang="pt-BR" sz="2400" dirty="0"/>
              <a:t>Curso </a:t>
            </a:r>
            <a:r>
              <a:rPr lang="en-CA" altLang="pt-BR" sz="24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400" dirty="0"/>
              <a:t> Coordenador</a:t>
            </a:r>
          </a:p>
        </p:txBody>
      </p:sp>
      <p:sp>
        <p:nvSpPr>
          <p:cNvPr id="11" name="Seta: Circular 10">
            <a:extLst>
              <a:ext uri="{FF2B5EF4-FFF2-40B4-BE49-F238E27FC236}">
                <a16:creationId xmlns:a16="http://schemas.microsoft.com/office/drawing/2014/main" id="{B2BFC3C4-20BC-488B-9653-F2B4299CAD22}"/>
              </a:ext>
            </a:extLst>
          </p:cNvPr>
          <p:cNvSpPr/>
          <p:nvPr/>
        </p:nvSpPr>
        <p:spPr>
          <a:xfrm>
            <a:off x="5828379" y="4226740"/>
            <a:ext cx="930639" cy="95410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7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E8574-23FA-495E-8C76-964CA7F7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por que Normalizar?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77839-B105-478A-ADE3-53E7577D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normalização é o </a:t>
            </a:r>
            <a:r>
              <a:rPr lang="pt-BR" dirty="0">
                <a:solidFill>
                  <a:srgbClr val="C00000"/>
                </a:solidFill>
              </a:rPr>
              <a:t>processo de organização de dados</a:t>
            </a:r>
            <a:r>
              <a:rPr lang="pt-BR" dirty="0"/>
              <a:t> em um banco de dados. </a:t>
            </a:r>
          </a:p>
          <a:p>
            <a:r>
              <a:rPr lang="pt-BR" dirty="0"/>
              <a:t>Isso inclui </a:t>
            </a:r>
            <a:r>
              <a:rPr lang="pt-BR" dirty="0">
                <a:solidFill>
                  <a:srgbClr val="C00000"/>
                </a:solidFill>
              </a:rPr>
              <a:t>criar tabelas </a:t>
            </a:r>
            <a:r>
              <a:rPr lang="pt-BR" dirty="0"/>
              <a:t>e estabelecer </a:t>
            </a:r>
            <a:r>
              <a:rPr lang="pt-BR" dirty="0">
                <a:solidFill>
                  <a:srgbClr val="C00000"/>
                </a:solidFill>
              </a:rPr>
              <a:t>relacionamentos</a:t>
            </a:r>
            <a:r>
              <a:rPr lang="pt-BR" dirty="0"/>
              <a:t> entre essas tabelas de acordo com regras projetadas </a:t>
            </a:r>
            <a:r>
              <a:rPr lang="pt-BR" dirty="0">
                <a:solidFill>
                  <a:srgbClr val="C00000"/>
                </a:solidFill>
              </a:rPr>
              <a:t>para proteger os dados </a:t>
            </a:r>
            <a:r>
              <a:rPr lang="pt-BR" dirty="0"/>
              <a:t>e tornar o banco de dados mais flexível, </a:t>
            </a:r>
            <a:r>
              <a:rPr lang="pt-BR" dirty="0">
                <a:solidFill>
                  <a:srgbClr val="C00000"/>
                </a:solidFill>
              </a:rPr>
              <a:t>eliminando redundâncias </a:t>
            </a:r>
            <a:r>
              <a:rPr lang="pt-BR" dirty="0"/>
              <a:t>e </a:t>
            </a:r>
            <a:r>
              <a:rPr lang="pt-BR" dirty="0">
                <a:solidFill>
                  <a:srgbClr val="C00000"/>
                </a:solidFill>
              </a:rPr>
              <a:t>dependências inconsistentes</a:t>
            </a:r>
            <a:r>
              <a:rPr lang="pt-BR" dirty="0"/>
              <a:t>.</a:t>
            </a:r>
          </a:p>
          <a:p>
            <a:r>
              <a:rPr lang="pt-BR" dirty="0">
                <a:solidFill>
                  <a:srgbClr val="C00000"/>
                </a:solidFill>
              </a:rPr>
              <a:t>Dados redundantes desperdiçam espaço </a:t>
            </a:r>
            <a:r>
              <a:rPr lang="pt-BR" dirty="0"/>
              <a:t>em disco e </a:t>
            </a:r>
            <a:r>
              <a:rPr lang="pt-BR" dirty="0">
                <a:solidFill>
                  <a:srgbClr val="C00000"/>
                </a:solidFill>
              </a:rPr>
              <a:t>criam problemas de manutenção. (anomalias)</a:t>
            </a:r>
          </a:p>
          <a:p>
            <a:pPr lvl="1"/>
            <a:r>
              <a:rPr lang="pt-BR" dirty="0"/>
              <a:t>Se os dados existentes em mais de um local precisarem ser alterados, os dados deverão ser alterados exatamente da mesma maneira em todos os locais.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05A731-2791-4969-99E1-42DE7088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B4A7F-95B0-4C83-96C2-7220537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47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6830-2FE5-4966-A7F8-FC129D34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da Dependência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20A11-7E8D-493D-BD11-BE7A13F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391"/>
          </a:xfrm>
        </p:spPr>
        <p:txBody>
          <a:bodyPr>
            <a:normAutofit/>
          </a:bodyPr>
          <a:lstStyle/>
          <a:p>
            <a:r>
              <a:rPr lang="pt-BR" dirty="0"/>
              <a:t>Não é possível inserir informações sobre novos Cursos no sistema até que haja estudantes inscritos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C00000"/>
                </a:solidFill>
              </a:rPr>
              <a:t>Anomalia de inserção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CEA672-B410-424E-85BF-AB2D2D32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963018-09C5-47AF-AB25-18E9E4D0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20</a:t>
            </a:fld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EC9BA77-D7FB-437E-916F-632BB51221EA}"/>
              </a:ext>
            </a:extLst>
          </p:cNvPr>
          <p:cNvGraphicFramePr>
            <a:graphicFrameLocks noGrp="1"/>
          </p:cNvGraphicFramePr>
          <p:nvPr/>
        </p:nvGraphicFramePr>
        <p:xfrm>
          <a:off x="1775520" y="3861048"/>
          <a:ext cx="65024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Coordenador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REDES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Roberto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</a:rPr>
                        <a:t>Hotelaria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</a:rPr>
                        <a:t>Gustavo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93374493"/>
                  </a:ext>
                </a:extLst>
              </a:tr>
            </a:tbl>
          </a:graphicData>
        </a:graphic>
      </p:graphicFrame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3F0DDA36-AE84-493F-BEF1-DF4A7A7DCBF9}"/>
              </a:ext>
            </a:extLst>
          </p:cNvPr>
          <p:cNvSpPr/>
          <p:nvPr/>
        </p:nvSpPr>
        <p:spPr>
          <a:xfrm>
            <a:off x="1011620" y="5445232"/>
            <a:ext cx="504056" cy="504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3A35C46-5B01-4E3F-B26F-5A352F61587A}"/>
              </a:ext>
            </a:extLst>
          </p:cNvPr>
          <p:cNvSpPr/>
          <p:nvPr/>
        </p:nvSpPr>
        <p:spPr>
          <a:xfrm>
            <a:off x="5879976" y="3190592"/>
            <a:ext cx="6048672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pt-BR" sz="2400" u="sng" dirty="0"/>
              <a:t>Matricula</a:t>
            </a:r>
            <a:r>
              <a:rPr lang="pt-BR" sz="2400" dirty="0"/>
              <a:t> </a:t>
            </a:r>
            <a:r>
              <a:rPr lang="en-CA" altLang="pt-BR" sz="24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400" dirty="0"/>
              <a:t> {Nome, Curso, Coordenador}</a:t>
            </a:r>
          </a:p>
        </p:txBody>
      </p:sp>
    </p:spTree>
    <p:extLst>
      <p:ext uri="{BB962C8B-B14F-4D97-AF65-F5344CB8AC3E}">
        <p14:creationId xmlns:p14="http://schemas.microsoft.com/office/powerpoint/2010/main" val="284011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6830-2FE5-4966-A7F8-FC129D34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da Dependência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20A11-7E8D-493D-BD11-BE7A13FA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um coordenador mude deve-se atualizar todas as linhas envolvendo um determinado Curso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C00000"/>
                </a:solidFill>
              </a:rPr>
              <a:t>Anomalia de Atualização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CEA672-B410-424E-85BF-AB2D2D32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963018-09C5-47AF-AB25-18E9E4D0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21</a:t>
            </a:fld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6F567DD-0B7B-4C5C-96F9-28AAECF81903}"/>
              </a:ext>
            </a:extLst>
          </p:cNvPr>
          <p:cNvGraphicFramePr>
            <a:graphicFrameLocks noGrp="1"/>
          </p:cNvGraphicFramePr>
          <p:nvPr/>
        </p:nvGraphicFramePr>
        <p:xfrm>
          <a:off x="1487488" y="4005064"/>
          <a:ext cx="650240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Coordenador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REDES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Roberto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</a:rPr>
                        <a:t>Reinaldo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</a:tbl>
          </a:graphicData>
        </a:graphic>
      </p:graphicFrame>
      <p:sp>
        <p:nvSpPr>
          <p:cNvPr id="7" name="Sinal de Multiplicação 6">
            <a:extLst>
              <a:ext uri="{FF2B5EF4-FFF2-40B4-BE49-F238E27FC236}">
                <a16:creationId xmlns:a16="http://schemas.microsoft.com/office/drawing/2014/main" id="{917752C3-3C47-4D8A-B95D-4DDD419520A6}"/>
              </a:ext>
            </a:extLst>
          </p:cNvPr>
          <p:cNvSpPr/>
          <p:nvPr/>
        </p:nvSpPr>
        <p:spPr>
          <a:xfrm>
            <a:off x="863235" y="5152008"/>
            <a:ext cx="504056" cy="504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D8A8AF6-0871-4411-AC97-8D2AED933AC4}"/>
              </a:ext>
            </a:extLst>
          </p:cNvPr>
          <p:cNvSpPr/>
          <p:nvPr/>
        </p:nvSpPr>
        <p:spPr>
          <a:xfrm>
            <a:off x="4738688" y="4714592"/>
            <a:ext cx="2664296" cy="941472"/>
          </a:xfrm>
          <a:custGeom>
            <a:avLst/>
            <a:gdLst>
              <a:gd name="connsiteX0" fmla="*/ 0 w 2664296"/>
              <a:gd name="connsiteY0" fmla="*/ 156915 h 941472"/>
              <a:gd name="connsiteX1" fmla="*/ 156915 w 2664296"/>
              <a:gd name="connsiteY1" fmla="*/ 0 h 941472"/>
              <a:gd name="connsiteX2" fmla="*/ 791541 w 2664296"/>
              <a:gd name="connsiteY2" fmla="*/ 0 h 941472"/>
              <a:gd name="connsiteX3" fmla="*/ 1402662 w 2664296"/>
              <a:gd name="connsiteY3" fmla="*/ 0 h 941472"/>
              <a:gd name="connsiteX4" fmla="*/ 1919765 w 2664296"/>
              <a:gd name="connsiteY4" fmla="*/ 0 h 941472"/>
              <a:gd name="connsiteX5" fmla="*/ 2507381 w 2664296"/>
              <a:gd name="connsiteY5" fmla="*/ 0 h 941472"/>
              <a:gd name="connsiteX6" fmla="*/ 2664296 w 2664296"/>
              <a:gd name="connsiteY6" fmla="*/ 156915 h 941472"/>
              <a:gd name="connsiteX7" fmla="*/ 2664296 w 2664296"/>
              <a:gd name="connsiteY7" fmla="*/ 458183 h 941472"/>
              <a:gd name="connsiteX8" fmla="*/ 2664296 w 2664296"/>
              <a:gd name="connsiteY8" fmla="*/ 784557 h 941472"/>
              <a:gd name="connsiteX9" fmla="*/ 2507381 w 2664296"/>
              <a:gd name="connsiteY9" fmla="*/ 941472 h 941472"/>
              <a:gd name="connsiteX10" fmla="*/ 1990278 w 2664296"/>
              <a:gd name="connsiteY10" fmla="*/ 941472 h 941472"/>
              <a:gd name="connsiteX11" fmla="*/ 1473176 w 2664296"/>
              <a:gd name="connsiteY11" fmla="*/ 941472 h 941472"/>
              <a:gd name="connsiteX12" fmla="*/ 885559 w 2664296"/>
              <a:gd name="connsiteY12" fmla="*/ 941472 h 941472"/>
              <a:gd name="connsiteX13" fmla="*/ 156915 w 2664296"/>
              <a:gd name="connsiteY13" fmla="*/ 941472 h 941472"/>
              <a:gd name="connsiteX14" fmla="*/ 0 w 2664296"/>
              <a:gd name="connsiteY14" fmla="*/ 784557 h 941472"/>
              <a:gd name="connsiteX15" fmla="*/ 0 w 2664296"/>
              <a:gd name="connsiteY15" fmla="*/ 483289 h 941472"/>
              <a:gd name="connsiteX16" fmla="*/ 0 w 2664296"/>
              <a:gd name="connsiteY16" fmla="*/ 156915 h 94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4296" h="941472" extrusionOk="0">
                <a:moveTo>
                  <a:pt x="0" y="156915"/>
                </a:moveTo>
                <a:cubicBezTo>
                  <a:pt x="-7066" y="60584"/>
                  <a:pt x="65514" y="-3024"/>
                  <a:pt x="156915" y="0"/>
                </a:cubicBezTo>
                <a:cubicBezTo>
                  <a:pt x="292385" y="-51956"/>
                  <a:pt x="602798" y="6217"/>
                  <a:pt x="791541" y="0"/>
                </a:cubicBezTo>
                <a:cubicBezTo>
                  <a:pt x="980284" y="-6217"/>
                  <a:pt x="1206172" y="23182"/>
                  <a:pt x="1402662" y="0"/>
                </a:cubicBezTo>
                <a:cubicBezTo>
                  <a:pt x="1599152" y="-23182"/>
                  <a:pt x="1719922" y="27931"/>
                  <a:pt x="1919765" y="0"/>
                </a:cubicBezTo>
                <a:cubicBezTo>
                  <a:pt x="2119608" y="-27931"/>
                  <a:pt x="2306775" y="48110"/>
                  <a:pt x="2507381" y="0"/>
                </a:cubicBezTo>
                <a:cubicBezTo>
                  <a:pt x="2595159" y="-5338"/>
                  <a:pt x="2657845" y="94499"/>
                  <a:pt x="2664296" y="156915"/>
                </a:cubicBezTo>
                <a:cubicBezTo>
                  <a:pt x="2695702" y="231486"/>
                  <a:pt x="2633534" y="337346"/>
                  <a:pt x="2664296" y="458183"/>
                </a:cubicBezTo>
                <a:cubicBezTo>
                  <a:pt x="2695058" y="579020"/>
                  <a:pt x="2638013" y="634507"/>
                  <a:pt x="2664296" y="784557"/>
                </a:cubicBezTo>
                <a:cubicBezTo>
                  <a:pt x="2661992" y="873840"/>
                  <a:pt x="2597349" y="941897"/>
                  <a:pt x="2507381" y="941472"/>
                </a:cubicBezTo>
                <a:cubicBezTo>
                  <a:pt x="2285074" y="964322"/>
                  <a:pt x="2105520" y="905867"/>
                  <a:pt x="1990278" y="941472"/>
                </a:cubicBezTo>
                <a:cubicBezTo>
                  <a:pt x="1875036" y="977077"/>
                  <a:pt x="1660163" y="891719"/>
                  <a:pt x="1473176" y="941472"/>
                </a:cubicBezTo>
                <a:cubicBezTo>
                  <a:pt x="1286189" y="991225"/>
                  <a:pt x="1037665" y="920169"/>
                  <a:pt x="885559" y="941472"/>
                </a:cubicBezTo>
                <a:cubicBezTo>
                  <a:pt x="733453" y="962775"/>
                  <a:pt x="306154" y="911176"/>
                  <a:pt x="156915" y="941472"/>
                </a:cubicBezTo>
                <a:cubicBezTo>
                  <a:pt x="85644" y="948914"/>
                  <a:pt x="-6600" y="882303"/>
                  <a:pt x="0" y="784557"/>
                </a:cubicBezTo>
                <a:cubicBezTo>
                  <a:pt x="-18520" y="654838"/>
                  <a:pt x="34284" y="562409"/>
                  <a:pt x="0" y="483289"/>
                </a:cubicBezTo>
                <a:cubicBezTo>
                  <a:pt x="-34284" y="404169"/>
                  <a:pt x="27099" y="305934"/>
                  <a:pt x="0" y="156915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6B2F974-CC43-4D66-A7C7-0698C3B19B57}"/>
              </a:ext>
            </a:extLst>
          </p:cNvPr>
          <p:cNvSpPr/>
          <p:nvPr/>
        </p:nvSpPr>
        <p:spPr>
          <a:xfrm>
            <a:off x="8145996" y="3198167"/>
            <a:ext cx="3672408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pt-BR" sz="2400" dirty="0"/>
              <a:t>Curso </a:t>
            </a:r>
            <a:r>
              <a:rPr lang="en-CA" altLang="pt-BR" sz="24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400" dirty="0"/>
              <a:t> Coordenador</a:t>
            </a:r>
          </a:p>
        </p:txBody>
      </p:sp>
    </p:spTree>
    <p:extLst>
      <p:ext uri="{BB962C8B-B14F-4D97-AF65-F5344CB8AC3E}">
        <p14:creationId xmlns:p14="http://schemas.microsoft.com/office/powerpoint/2010/main" val="101089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6830-2FE5-4966-A7F8-FC129D34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da Dependência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20A11-7E8D-493D-BD11-BE7A13FA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informações sobre o curso serão perdidas se um estudante (único naquele curso) desistir do curso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C00000"/>
                </a:solidFill>
              </a:rPr>
              <a:t>Anomalia de exclusão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CEA672-B410-424E-85BF-AB2D2D32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963018-09C5-47AF-AB25-18E9E4D0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22</a:t>
            </a:fld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32411B8-9E81-480B-A938-09CC5901E76E}"/>
              </a:ext>
            </a:extLst>
          </p:cNvPr>
          <p:cNvGraphicFramePr>
            <a:graphicFrameLocks noGrp="1"/>
          </p:cNvGraphicFramePr>
          <p:nvPr/>
        </p:nvGraphicFramePr>
        <p:xfrm>
          <a:off x="1775520" y="3861048"/>
          <a:ext cx="6502400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862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Coordenador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strike="dblStrike" baseline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strike="dblStrike" baseline="0" dirty="0">
                          <a:solidFill>
                            <a:srgbClr val="FF000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strike="dblStrike" baseline="0" dirty="0">
                          <a:solidFill>
                            <a:srgbClr val="FF0000"/>
                          </a:solidFill>
                          <a:effectLst/>
                        </a:rPr>
                        <a:t>REDES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strike="dblStrike" baseline="0" dirty="0">
                          <a:solidFill>
                            <a:srgbClr val="FF0000"/>
                          </a:solidFill>
                          <a:effectLst/>
                        </a:rPr>
                        <a:t>Roberto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Johnny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</a:tbl>
          </a:graphicData>
        </a:graphic>
      </p:graphicFrame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C0ED2F78-E801-43FF-A802-C292C47368B9}"/>
              </a:ext>
            </a:extLst>
          </p:cNvPr>
          <p:cNvSpPr/>
          <p:nvPr/>
        </p:nvSpPr>
        <p:spPr>
          <a:xfrm>
            <a:off x="1054832" y="4182492"/>
            <a:ext cx="504056" cy="504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1B205D-2D11-48C7-A10A-D6A8989E2659}"/>
              </a:ext>
            </a:extLst>
          </p:cNvPr>
          <p:cNvSpPr txBox="1"/>
          <p:nvPr/>
        </p:nvSpPr>
        <p:spPr>
          <a:xfrm>
            <a:off x="8494552" y="4180035"/>
            <a:ext cx="34942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Informações sobre REDES perdidas</a:t>
            </a:r>
          </a:p>
        </p:txBody>
      </p:sp>
    </p:spTree>
    <p:extLst>
      <p:ext uri="{BB962C8B-B14F-4D97-AF65-F5344CB8AC3E}">
        <p14:creationId xmlns:p14="http://schemas.microsoft.com/office/powerpoint/2010/main" val="93256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Parcial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793"/>
            <a:ext cx="10684938" cy="3024336"/>
          </a:xfrm>
        </p:spPr>
        <p:txBody>
          <a:bodyPr>
            <a:noAutofit/>
          </a:bodyPr>
          <a:lstStyle/>
          <a:p>
            <a:r>
              <a:rPr lang="pt-BR" dirty="0"/>
              <a:t>Para uma tabela simples como </a:t>
            </a:r>
            <a:r>
              <a:rPr lang="pt-BR" dirty="0">
                <a:solidFill>
                  <a:srgbClr val="C00000"/>
                </a:solidFill>
              </a:rPr>
              <a:t>Estudante</a:t>
            </a:r>
            <a:r>
              <a:rPr lang="pt-BR" dirty="0"/>
              <a:t>, uma única coluna como </a:t>
            </a:r>
            <a:r>
              <a:rPr lang="pt-BR" dirty="0">
                <a:solidFill>
                  <a:srgbClr val="C00000"/>
                </a:solidFill>
              </a:rPr>
              <a:t>matrícula</a:t>
            </a:r>
            <a:r>
              <a:rPr lang="pt-BR" dirty="0"/>
              <a:t> pode identificar exclusivamente todos os registros.</a:t>
            </a:r>
          </a:p>
          <a:p>
            <a:r>
              <a:rPr lang="pt-BR" dirty="0"/>
              <a:t>Mas isso não é verdade sempre! Então, vamos estender nosso exemplo onde </a:t>
            </a:r>
            <a:r>
              <a:rPr lang="pt-BR" dirty="0">
                <a:solidFill>
                  <a:srgbClr val="C00000"/>
                </a:solidFill>
              </a:rPr>
              <a:t>várias colunas juntas</a:t>
            </a:r>
            <a:r>
              <a:rPr lang="pt-BR" dirty="0"/>
              <a:t> atuam como uma </a:t>
            </a:r>
            <a:r>
              <a:rPr lang="pt-BR" dirty="0">
                <a:solidFill>
                  <a:srgbClr val="C00000"/>
                </a:solidFill>
              </a:rPr>
              <a:t>chave primária</a:t>
            </a:r>
            <a:r>
              <a:rPr lang="pt-BR" dirty="0"/>
              <a:t>.</a:t>
            </a:r>
          </a:p>
          <a:p>
            <a:r>
              <a:rPr lang="pt-BR" dirty="0"/>
              <a:t>Considere as seguintes tabelas: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23</a:t>
            </a:fld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2916B19-26C7-4A8D-AD27-49F54E91BB07}"/>
              </a:ext>
            </a:extLst>
          </p:cNvPr>
          <p:cNvGraphicFramePr>
            <a:graphicFrameLocks/>
          </p:cNvGraphicFramePr>
          <p:nvPr/>
        </p:nvGraphicFramePr>
        <p:xfrm>
          <a:off x="1958863" y="4302324"/>
          <a:ext cx="8673641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018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75718827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989246916"/>
                    </a:ext>
                  </a:extLst>
                </a:gridCol>
                <a:gridCol w="1977039">
                  <a:extLst>
                    <a:ext uri="{9D8B030D-6E8A-4147-A177-3AD203B41FA5}">
                      <a16:colId xmlns:a16="http://schemas.microsoft.com/office/drawing/2014/main" val="3216222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disciplina_nome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prof_email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joao@rj.senac.br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carlos@rj.senac.br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joao@rj.senac.br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effectLst/>
                        </a:rPr>
                        <a:t>Php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paulo@rj.senac.br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8494468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0FF00A2E-B00B-4C36-92E5-EE71EF057339}"/>
              </a:ext>
            </a:extLst>
          </p:cNvPr>
          <p:cNvSpPr txBox="1"/>
          <p:nvPr/>
        </p:nvSpPr>
        <p:spPr>
          <a:xfrm>
            <a:off x="830823" y="4345019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2BF4053F-3DD1-4487-9746-C1BCB8E77676}"/>
              </a:ext>
            </a:extLst>
          </p:cNvPr>
          <p:cNvSpPr/>
          <p:nvPr/>
        </p:nvSpPr>
        <p:spPr>
          <a:xfrm rot="5400000">
            <a:off x="3215680" y="2640457"/>
            <a:ext cx="360039" cy="2808312"/>
          </a:xfrm>
          <a:prstGeom prst="leftBrace">
            <a:avLst>
              <a:gd name="adj1" fmla="val 8333"/>
              <a:gd name="adj2" fmla="val 49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tIns="36000" rIns="720000" rtlCol="0" anchor="ctr"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106869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5">
            <a:extLst>
              <a:ext uri="{FF2B5EF4-FFF2-40B4-BE49-F238E27FC236}">
                <a16:creationId xmlns:a16="http://schemas.microsoft.com/office/drawing/2014/main" id="{CAF9C855-EE16-4E25-9CE0-A70724003117}"/>
              </a:ext>
            </a:extLst>
          </p:cNvPr>
          <p:cNvGraphicFramePr>
            <a:graphicFrameLocks/>
          </p:cNvGraphicFramePr>
          <p:nvPr/>
        </p:nvGraphicFramePr>
        <p:xfrm>
          <a:off x="2132793" y="4450546"/>
          <a:ext cx="8673641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018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75718827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989246916"/>
                    </a:ext>
                  </a:extLst>
                </a:gridCol>
                <a:gridCol w="1977039">
                  <a:extLst>
                    <a:ext uri="{9D8B030D-6E8A-4147-A177-3AD203B41FA5}">
                      <a16:colId xmlns:a16="http://schemas.microsoft.com/office/drawing/2014/main" val="3216222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disciplina_nome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prof_email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joao@rj.senac.br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carlos@rj.senac.br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joao@rj.senac.br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effectLst/>
                        </a:rPr>
                        <a:t>Php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paulo@rj.senac.br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8494468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Parcial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24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838200" y="1454332"/>
            <a:ext cx="10874424" cy="2506644"/>
          </a:xfrm>
        </p:spPr>
        <p:txBody>
          <a:bodyPr>
            <a:normAutofit fontScale="70000" lnSpcReduction="20000"/>
          </a:bodyPr>
          <a:lstStyle/>
          <a:p>
            <a:pPr marL="342900" indent="-342900"/>
            <a:r>
              <a:rPr lang="pt-BR" dirty="0"/>
              <a:t>O campo “notas” depende da chave primária composta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pt-BR" b="1" dirty="0"/>
              <a:t>			(</a:t>
            </a:r>
            <a:r>
              <a:rPr lang="pt-BR" b="1" dirty="0" err="1"/>
              <a:t>estudante_id</a:t>
            </a:r>
            <a:r>
              <a:rPr lang="pt-BR" b="1" dirty="0"/>
              <a:t>, disciplina_id)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Notas</a:t>
            </a:r>
          </a:p>
          <a:p>
            <a:pPr marL="342900" indent="-342900"/>
            <a:r>
              <a:rPr lang="pt-BR" dirty="0"/>
              <a:t>Contudo repare que o campo “</a:t>
            </a:r>
            <a:r>
              <a:rPr lang="pt-BR" dirty="0">
                <a:solidFill>
                  <a:srgbClr val="C00000"/>
                </a:solidFill>
              </a:rPr>
              <a:t>professor”</a:t>
            </a:r>
            <a:r>
              <a:rPr lang="pt-BR" dirty="0"/>
              <a:t> depende apenas do campo chave “</a:t>
            </a:r>
            <a:r>
              <a:rPr lang="pt-BR" dirty="0">
                <a:solidFill>
                  <a:srgbClr val="C00000"/>
                </a:solidFill>
              </a:rPr>
              <a:t>disciplina_id”</a:t>
            </a:r>
          </a:p>
          <a:p>
            <a:pPr marL="0" indent="0">
              <a:buNone/>
            </a:pPr>
            <a:r>
              <a:rPr lang="pt-BR" b="1" dirty="0"/>
              <a:t>			disciplina_id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professor</a:t>
            </a:r>
          </a:p>
          <a:p>
            <a:pPr marL="0" indent="0">
              <a:buNone/>
            </a:pPr>
            <a:r>
              <a:rPr lang="pt-BR" b="1" dirty="0"/>
              <a:t>			</a:t>
            </a:r>
            <a:r>
              <a:rPr lang="pt-BR" b="1" dirty="0" err="1"/>
              <a:t>disciplina_id</a:t>
            </a:r>
            <a:r>
              <a:rPr lang="pt-BR" b="1" dirty="0"/>
              <a:t>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</a:t>
            </a:r>
            <a:r>
              <a:rPr lang="pt-BR" b="1" dirty="0" err="1"/>
              <a:t>disciplina_nome</a:t>
            </a:r>
            <a:endParaRPr lang="pt-BR" b="1" dirty="0"/>
          </a:p>
          <a:p>
            <a:r>
              <a:rPr lang="pt-BR" dirty="0"/>
              <a:t>Note ainda que campo “</a:t>
            </a:r>
            <a:r>
              <a:rPr lang="pt-BR" dirty="0" err="1">
                <a:solidFill>
                  <a:srgbClr val="C00000"/>
                </a:solidFill>
              </a:rPr>
              <a:t>prof_email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 depende apenas do campo “</a:t>
            </a:r>
            <a:r>
              <a:rPr lang="pt-BR" dirty="0">
                <a:solidFill>
                  <a:srgbClr val="C00000"/>
                </a:solidFill>
              </a:rPr>
              <a:t>professor”</a:t>
            </a:r>
          </a:p>
          <a:p>
            <a:pPr marL="0" indent="0">
              <a:buNone/>
            </a:pPr>
            <a:r>
              <a:rPr lang="pt-BR" b="1" dirty="0"/>
              <a:t>			 professor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</a:t>
            </a:r>
            <a:r>
              <a:rPr lang="pt-BR" b="1" dirty="0" err="1"/>
              <a:t>prof_email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5813308" y="4374784"/>
            <a:ext cx="2946988" cy="229344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3558921" y="4366465"/>
            <a:ext cx="1440160" cy="230176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7F4164-00AD-4E63-AB18-C0B08C700D17}"/>
              </a:ext>
            </a:extLst>
          </p:cNvPr>
          <p:cNvSpPr txBox="1"/>
          <p:nvPr/>
        </p:nvSpPr>
        <p:spPr>
          <a:xfrm>
            <a:off x="1265064" y="4558479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19" name="Retângulo Arredondado 14">
            <a:extLst>
              <a:ext uri="{FF2B5EF4-FFF2-40B4-BE49-F238E27FC236}">
                <a16:creationId xmlns:a16="http://schemas.microsoft.com/office/drawing/2014/main" id="{263A6287-0949-4E70-A9C8-1B6746D4AF0B}"/>
              </a:ext>
            </a:extLst>
          </p:cNvPr>
          <p:cNvSpPr/>
          <p:nvPr/>
        </p:nvSpPr>
        <p:spPr>
          <a:xfrm>
            <a:off x="2115170" y="4317910"/>
            <a:ext cx="2857382" cy="23017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4">
            <a:extLst>
              <a:ext uri="{FF2B5EF4-FFF2-40B4-BE49-F238E27FC236}">
                <a16:creationId xmlns:a16="http://schemas.microsoft.com/office/drawing/2014/main" id="{85B4E595-0523-49BC-9F71-426E586E3ADE}"/>
              </a:ext>
            </a:extLst>
          </p:cNvPr>
          <p:cNvSpPr/>
          <p:nvPr/>
        </p:nvSpPr>
        <p:spPr>
          <a:xfrm>
            <a:off x="5016488" y="4328996"/>
            <a:ext cx="683832" cy="23017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3">
            <a:extLst>
              <a:ext uri="{FF2B5EF4-FFF2-40B4-BE49-F238E27FC236}">
                <a16:creationId xmlns:a16="http://schemas.microsoft.com/office/drawing/2014/main" id="{AD2C01A4-415D-4F67-B338-6706CB380CFF}"/>
              </a:ext>
            </a:extLst>
          </p:cNvPr>
          <p:cNvSpPr/>
          <p:nvPr/>
        </p:nvSpPr>
        <p:spPr>
          <a:xfrm>
            <a:off x="5815299" y="4428032"/>
            <a:ext cx="1259047" cy="229344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3">
            <a:extLst>
              <a:ext uri="{FF2B5EF4-FFF2-40B4-BE49-F238E27FC236}">
                <a16:creationId xmlns:a16="http://schemas.microsoft.com/office/drawing/2014/main" id="{BA1EEBF1-909D-4C9F-9583-19CA44038397}"/>
              </a:ext>
            </a:extLst>
          </p:cNvPr>
          <p:cNvSpPr/>
          <p:nvPr/>
        </p:nvSpPr>
        <p:spPr>
          <a:xfrm>
            <a:off x="8847061" y="4349666"/>
            <a:ext cx="1959373" cy="229344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80AB1A-3BA1-49AB-A028-43A56D78E6C6}"/>
              </a:ext>
            </a:extLst>
          </p:cNvPr>
          <p:cNvSpPr txBox="1"/>
          <p:nvPr/>
        </p:nvSpPr>
        <p:spPr>
          <a:xfrm>
            <a:off x="9299132" y="2771928"/>
            <a:ext cx="2857382" cy="14642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C00000"/>
                </a:solidFill>
              </a:rPr>
              <a:t>Dependência Parcial acontece quando</a:t>
            </a:r>
            <a:r>
              <a:rPr lang="pt-BR" sz="1600" dirty="0"/>
              <a:t> um atributo em uma tabela </a:t>
            </a:r>
            <a:r>
              <a:rPr lang="pt-BR" sz="1600" dirty="0">
                <a:solidFill>
                  <a:srgbClr val="C00000"/>
                </a:solidFill>
              </a:rPr>
              <a:t>depende</a:t>
            </a:r>
            <a:r>
              <a:rPr lang="pt-BR" sz="1600" dirty="0"/>
              <a:t> apenas de uma </a:t>
            </a:r>
            <a:r>
              <a:rPr lang="pt-BR" sz="1600" dirty="0">
                <a:solidFill>
                  <a:srgbClr val="C00000"/>
                </a:solidFill>
              </a:rPr>
              <a:t>parte da chave primária </a:t>
            </a:r>
            <a:r>
              <a:rPr lang="pt-BR" sz="1600" dirty="0"/>
              <a:t>e não da chave inteira</a:t>
            </a:r>
            <a:endParaRPr lang="pt-B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19" grpId="1" animBg="1"/>
      <p:bldP spid="20" grpId="0" animBg="1"/>
      <p:bldP spid="20" grpId="1" animBg="1"/>
      <p:bldP spid="16" grpId="0" animBg="1"/>
      <p:bldP spid="18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980E9E2-7676-482C-B8B9-0D143A7D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Normalização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94C2396-BC2A-4CCD-AE4C-C26565144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Graphic 10" descr="Marca de seleção">
            <a:extLst>
              <a:ext uri="{FF2B5EF4-FFF2-40B4-BE49-F238E27FC236}">
                <a16:creationId xmlns:a16="http://schemas.microsoft.com/office/drawing/2014/main" id="{95FA0325-3CBB-99E2-2442-80D1E550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7FDB46-7378-4B8A-A000-10B7E294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857E53-C18A-4DEB-A0A3-1AF6FFE7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30B5DD-9567-43DE-A578-1A8085956379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DAFF9-8A00-455A-AF49-17D6DC59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98160" cy="1325563"/>
          </a:xfrm>
        </p:spPr>
        <p:txBody>
          <a:bodyPr/>
          <a:lstStyle/>
          <a:p>
            <a:r>
              <a:rPr lang="pt-BR" dirty="0"/>
              <a:t>Decomposições de Tabelas Devem Ser Usadas Criteriosamente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C6CBC-FB8C-404C-8BEC-77FBD3F7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8440" cy="4530725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/>
              <a:t>Precisamos decompor uma relação? 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Várias formas normais (FN)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Se uma relação não estiver em uma delas, pode ser necessário decompor mais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/>
              <a:t>Quais são os problemas com a decomposição? 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Junções perdidas, Preservações de dependência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Problemas de desempenho, pois  decomposição pode: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ajudar o desempenho, ou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prejudicar o desempenho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EED81E-6E9D-4009-9027-0C88C849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5AE384-ACFE-41B2-930F-E2072EB3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199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de análise da relação para certificar sua “</a:t>
            </a:r>
            <a:r>
              <a:rPr lang="pt-BR" dirty="0">
                <a:solidFill>
                  <a:srgbClr val="C00000"/>
                </a:solidFill>
              </a:rPr>
              <a:t>boa formação</a:t>
            </a:r>
            <a:r>
              <a:rPr lang="pt-BR" dirty="0"/>
              <a:t>”</a:t>
            </a:r>
          </a:p>
          <a:p>
            <a:r>
              <a:rPr lang="pt-BR" dirty="0"/>
              <a:t>Inclui </a:t>
            </a:r>
            <a:r>
              <a:rPr lang="pt-BR" dirty="0">
                <a:solidFill>
                  <a:srgbClr val="C00000"/>
                </a:solidFill>
              </a:rPr>
              <a:t>decompor</a:t>
            </a:r>
            <a:r>
              <a:rPr lang="pt-BR" dirty="0"/>
              <a:t> as relações com anomalias em </a:t>
            </a:r>
            <a:r>
              <a:rPr lang="pt-BR" dirty="0">
                <a:solidFill>
                  <a:srgbClr val="C00000"/>
                </a:solidFill>
              </a:rPr>
              <a:t>relações menores e melhores estruturadas</a:t>
            </a:r>
          </a:p>
          <a:p>
            <a:r>
              <a:rPr lang="pt-BR" dirty="0"/>
              <a:t>Desta forma nestas relações não ocorrerão as </a:t>
            </a:r>
            <a:r>
              <a:rPr lang="pt-BR" dirty="0">
                <a:solidFill>
                  <a:srgbClr val="C00000"/>
                </a:solidFill>
              </a:rPr>
              <a:t>ANOMALIAS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51784" y="6311900"/>
            <a:ext cx="4114800" cy="365125"/>
          </a:xfrm>
        </p:spPr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38200" y="4221088"/>
            <a:ext cx="1051560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O processo de Normalização, proposto por </a:t>
            </a:r>
            <a:r>
              <a:rPr lang="pt-BR" sz="2400" b="1" dirty="0" err="1"/>
              <a:t>Codd</a:t>
            </a:r>
            <a:r>
              <a:rPr lang="pt-BR" sz="2400" dirty="0"/>
              <a:t> em 1972 aplica uma serie de testes para certificar que a relação atenda a uma </a:t>
            </a:r>
            <a:r>
              <a:rPr lang="pt-BR" sz="2400" b="1" dirty="0"/>
              <a:t>Forma Normal. </a:t>
            </a:r>
          </a:p>
          <a:p>
            <a:r>
              <a:rPr lang="pt-BR" sz="2400" dirty="0"/>
              <a:t>Inicialmente foram propostas </a:t>
            </a:r>
            <a:r>
              <a:rPr lang="pt-BR" sz="2400" b="1" dirty="0"/>
              <a:t>3 formas normais: 1, 2 e 3FN. </a:t>
            </a:r>
            <a:r>
              <a:rPr lang="pt-BR" sz="2400" dirty="0"/>
              <a:t>Posteriormente a 3FN foi revisada e proposta como </a:t>
            </a:r>
            <a:r>
              <a:rPr lang="pt-BR" sz="2400" b="1" dirty="0"/>
              <a:t>Forma Normal de </a:t>
            </a:r>
            <a:r>
              <a:rPr lang="pt-BR" sz="2400" b="1" dirty="0" err="1"/>
              <a:t>Boyce-Codd</a:t>
            </a:r>
            <a:r>
              <a:rPr lang="pt-BR" sz="2400" b="1" dirty="0"/>
              <a:t> (FNBC)</a:t>
            </a:r>
          </a:p>
        </p:txBody>
      </p:sp>
    </p:spTree>
    <p:extLst>
      <p:ext uri="{BB962C8B-B14F-4D97-AF65-F5344CB8AC3E}">
        <p14:creationId xmlns:p14="http://schemas.microsoft.com/office/powerpoint/2010/main" val="1350642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Normalização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pt-BR" dirty="0"/>
              <a:t>Analisar os esquemas das relações (tabelas),baseados em </a:t>
            </a:r>
            <a:r>
              <a:rPr lang="pt-BR" dirty="0">
                <a:solidFill>
                  <a:srgbClr val="C00000"/>
                </a:solidFill>
              </a:rPr>
              <a:t>dependências funcionais </a:t>
            </a:r>
            <a:r>
              <a:rPr lang="pt-BR" dirty="0"/>
              <a:t>e </a:t>
            </a:r>
            <a:r>
              <a:rPr lang="pt-BR" dirty="0">
                <a:solidFill>
                  <a:srgbClr val="C00000"/>
                </a:solidFill>
              </a:rPr>
              <a:t>chaves primárias </a:t>
            </a:r>
            <a:r>
              <a:rPr lang="pt-BR" dirty="0"/>
              <a:t>a fim de:</a:t>
            </a:r>
          </a:p>
          <a:p>
            <a:r>
              <a:rPr lang="pt-BR" dirty="0"/>
              <a:t>1. Minimizar redundâncias</a:t>
            </a:r>
          </a:p>
          <a:p>
            <a:r>
              <a:rPr lang="pt-BR" dirty="0"/>
              <a:t>2. Minimizar anomalias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C00000"/>
                </a:solidFill>
              </a:rPr>
              <a:t>O objetivo é alcançar a 3FN (ou FNBC)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28</a:t>
            </a:fld>
            <a:endParaRPr lang="pt-BR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D563ACE-44FC-4B9C-94A7-999BAEE5A2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387721"/>
              </p:ext>
            </p:extLst>
          </p:nvPr>
        </p:nvGraphicFramePr>
        <p:xfrm>
          <a:off x="3503712" y="2780928"/>
          <a:ext cx="812800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959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Forma Normal - 1FN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620171"/>
          </a:xfrm>
        </p:spPr>
        <p:txBody>
          <a:bodyPr>
            <a:normAutofit/>
          </a:bodyPr>
          <a:lstStyle/>
          <a:p>
            <a:r>
              <a:rPr lang="pt-BR" dirty="0"/>
              <a:t>Definida para </a:t>
            </a:r>
            <a:r>
              <a:rPr lang="pt-BR" dirty="0">
                <a:solidFill>
                  <a:srgbClr val="C00000"/>
                </a:solidFill>
              </a:rPr>
              <a:t>remover atributos multivalorados, compostos e suas combinações</a:t>
            </a:r>
          </a:p>
          <a:p>
            <a:r>
              <a:rPr lang="pt-BR" dirty="0"/>
              <a:t>O domínio do atributo deverá incluir apenas </a:t>
            </a:r>
            <a:r>
              <a:rPr lang="pt-BR" dirty="0">
                <a:solidFill>
                  <a:srgbClr val="C00000"/>
                </a:solidFill>
              </a:rPr>
              <a:t>valores atômicos </a:t>
            </a:r>
            <a:r>
              <a:rPr lang="pt-BR" dirty="0"/>
              <a:t>ou indivisíveis</a:t>
            </a:r>
          </a:p>
          <a:p>
            <a:endParaRPr lang="pt-BR" dirty="0"/>
          </a:p>
          <a:p>
            <a:r>
              <a:rPr lang="pt-BR" dirty="0"/>
              <a:t>Para que uma tabela esteja na </a:t>
            </a:r>
            <a:r>
              <a:rPr lang="pt-BR" dirty="0">
                <a:solidFill>
                  <a:srgbClr val="C00000"/>
                </a:solidFill>
              </a:rPr>
              <a:t>primeira forma normal</a:t>
            </a:r>
            <a:r>
              <a:rPr lang="pt-BR" dirty="0"/>
              <a:t>, ela deve seguir as regras a seguir: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Ele deve ter apenas atributos / colunas com valor único (atômico).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Os valores armazenados em uma coluna devem ser do mesmo domínio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5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Anomalias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05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1FN – Exemplo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645023"/>
            <a:ext cx="10515600" cy="2711327"/>
          </a:xfrm>
        </p:spPr>
        <p:txBody>
          <a:bodyPr>
            <a:normAutofit/>
          </a:bodyPr>
          <a:lstStyle/>
          <a:p>
            <a:r>
              <a:rPr lang="pt-BR" dirty="0"/>
              <a:t>Repare na tabela que alguns alunos optaram </a:t>
            </a:r>
            <a:r>
              <a:rPr lang="pt-BR" dirty="0">
                <a:solidFill>
                  <a:srgbClr val="C00000"/>
                </a:solidFill>
              </a:rPr>
              <a:t>por mais de 1 disciplina</a:t>
            </a:r>
            <a:r>
              <a:rPr lang="pt-BR" dirty="0"/>
              <a:t>. </a:t>
            </a:r>
          </a:p>
          <a:p>
            <a:r>
              <a:rPr lang="pt-BR" dirty="0"/>
              <a:t>E a informação foi armazenada em uma única coluna. 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De acordo com a primeira forma normal, </a:t>
            </a:r>
            <a:r>
              <a:rPr lang="pt-BR" b="1" dirty="0">
                <a:solidFill>
                  <a:srgbClr val="C00000"/>
                </a:solidFill>
              </a:rPr>
              <a:t>cada coluna deve conter um valor atômico.(isto é, não pode ser multivalorado)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30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39772"/>
              </p:ext>
            </p:extLst>
          </p:nvPr>
        </p:nvGraphicFramePr>
        <p:xfrm>
          <a:off x="1559496" y="1690688"/>
          <a:ext cx="8127999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514401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4723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0840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Disciplina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1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SO, Rede1, BD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130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047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PHP, C++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4371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090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1FN – Solução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509120"/>
            <a:ext cx="10586392" cy="18472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Ao fazer isso, embora alguns valores estejam sendo repetidos, os valores da coluna de Disciplinas agora são atômicos para cada registro/linha.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Usando a </a:t>
            </a:r>
            <a:r>
              <a:rPr lang="pt-BR" sz="2400" dirty="0">
                <a:solidFill>
                  <a:srgbClr val="C00000"/>
                </a:solidFill>
              </a:rPr>
              <a:t>Primeira Forma Normal</a:t>
            </a:r>
            <a:r>
              <a:rPr lang="pt-BR" sz="2400" dirty="0"/>
              <a:t>, a </a:t>
            </a:r>
            <a:r>
              <a:rPr lang="pt-BR" sz="2400" dirty="0">
                <a:solidFill>
                  <a:srgbClr val="C00000"/>
                </a:solidFill>
              </a:rPr>
              <a:t>redundância de dados aumenta</a:t>
            </a:r>
            <a:r>
              <a:rPr lang="pt-BR" sz="2400" dirty="0"/>
              <a:t>, pois haverá muitas colunas com os mesmos dados em várias linhas, mas </a:t>
            </a:r>
            <a:r>
              <a:rPr lang="pt-BR" sz="2400" dirty="0">
                <a:solidFill>
                  <a:srgbClr val="C00000"/>
                </a:solidFill>
              </a:rPr>
              <a:t>cada linha como um todo será única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31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10755"/>
              </p:ext>
            </p:extLst>
          </p:nvPr>
        </p:nvGraphicFramePr>
        <p:xfrm>
          <a:off x="1487488" y="1412776"/>
          <a:ext cx="8127999" cy="2951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514401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4723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0840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Matrícula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Disciplina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41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SO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13019405"/>
                  </a:ext>
                </a:extLst>
              </a:tr>
              <a:tr h="436696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Redes1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02750502"/>
                  </a:ext>
                </a:extLst>
              </a:tr>
              <a:tr h="436696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047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4371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8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5959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285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A5EC-F4D1-4DFC-942E-4BA46E15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é Com Vocês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A322E-ED7D-4DED-891C-AF2D35D0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64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Considere o esquema Livro (ISBN, Titulo, Autor, </a:t>
            </a:r>
            <a:r>
              <a:rPr lang="pt-BR" dirty="0" err="1"/>
              <a:t>Autor_fone</a:t>
            </a:r>
            <a:r>
              <a:rPr lang="pt-BR" dirty="0"/>
              <a:t>, Editora, </a:t>
            </a:r>
            <a:r>
              <a:rPr lang="pt-BR" dirty="0" err="1"/>
              <a:t>Editora_fone</a:t>
            </a:r>
            <a:r>
              <a:rPr lang="pt-BR" dirty="0"/>
              <a:t>, Preço), cujo tabela e respectivos valores de atributos exemplo aparecem abaixo: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Pede-se normalizar na 1FN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874E2B-8DFB-47B0-A2CB-37E42B52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27ECEF-5A9E-4A5D-BDC7-A5E6C116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32</a:t>
            </a:fld>
            <a:endParaRPr lang="pt-BR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C741E1AD-11C9-4085-9DCA-766B02174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148878"/>
              </p:ext>
            </p:extLst>
          </p:nvPr>
        </p:nvGraphicFramePr>
        <p:xfrm>
          <a:off x="1199456" y="3096838"/>
          <a:ext cx="9513013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25562" imgH="1149521" progId="Word.Document.12">
                  <p:embed/>
                </p:oleObj>
              </mc:Choice>
              <mc:Fallback>
                <p:oleObj name="Document" r:id="rId2" imgW="5425562" imgH="1149521" progId="Word.Document.12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C741E1AD-11C9-4085-9DCA-766B02174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9456" y="3096838"/>
                        <a:ext cx="9513013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247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Segunda Forma Normal - 2FN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1487"/>
          </a:xfrm>
        </p:spPr>
        <p:txBody>
          <a:bodyPr/>
          <a:lstStyle/>
          <a:p>
            <a:r>
              <a:rPr lang="pt-BR" dirty="0"/>
              <a:t>Para uma tabela estar na </a:t>
            </a:r>
            <a:r>
              <a:rPr lang="pt-BR" dirty="0">
                <a:solidFill>
                  <a:srgbClr val="C00000"/>
                </a:solidFill>
              </a:rPr>
              <a:t>segunda forma normal</a:t>
            </a:r>
            <a:r>
              <a:rPr lang="pt-BR" dirty="0"/>
              <a:t>, deve satisfazer duas condições: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tabela deve estar na primeira forma normal.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Não deve haver </a:t>
            </a:r>
            <a:r>
              <a:rPr lang="pt-BR" dirty="0">
                <a:solidFill>
                  <a:srgbClr val="C00000"/>
                </a:solidFill>
              </a:rPr>
              <a:t>Dependência Parcial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33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A50BF2-8B7F-486E-9B82-816E6E0BB3D0}"/>
              </a:ext>
            </a:extLst>
          </p:cNvPr>
          <p:cNvSpPr txBox="1"/>
          <p:nvPr/>
        </p:nvSpPr>
        <p:spPr>
          <a:xfrm>
            <a:off x="8328248" y="2937273"/>
            <a:ext cx="3703240" cy="19389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Ou seja, todos os atributos não-chave são totalmente dependentes de uma chave primária, compostas por 1 ou </a:t>
            </a:r>
            <a:r>
              <a:rPr lang="pt-BR" sz="2000" dirty="0" err="1"/>
              <a:t>mai</a:t>
            </a:r>
            <a:r>
              <a:rPr lang="pt-BR" sz="2000" dirty="0"/>
              <a:t> atributos, conhecidos como PRIMOS</a:t>
            </a:r>
          </a:p>
        </p:txBody>
      </p:sp>
    </p:spTree>
    <p:extLst>
      <p:ext uri="{BB962C8B-B14F-4D97-AF65-F5344CB8AC3E}">
        <p14:creationId xmlns:p14="http://schemas.microsoft.com/office/powerpoint/2010/main" val="28216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2FN...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723"/>
          </a:xfrm>
        </p:spPr>
        <p:txBody>
          <a:bodyPr/>
          <a:lstStyle/>
          <a:p>
            <a:r>
              <a:rPr lang="pt-BR" dirty="0"/>
              <a:t>Revendo a tabela abaixo...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34</a:t>
            </a:fld>
            <a:endParaRPr lang="pt-BR"/>
          </a:p>
        </p:txBody>
      </p:sp>
      <p:sp>
        <p:nvSpPr>
          <p:cNvPr id="8" name="Texto Explicativo em Seta para a Esquerda 12">
            <a:extLst>
              <a:ext uri="{FF2B5EF4-FFF2-40B4-BE49-F238E27FC236}">
                <a16:creationId xmlns:a16="http://schemas.microsoft.com/office/drawing/2014/main" id="{1DC86521-F26C-419E-8B72-966AF3EEA806}"/>
              </a:ext>
            </a:extLst>
          </p:cNvPr>
          <p:cNvSpPr/>
          <p:nvPr/>
        </p:nvSpPr>
        <p:spPr>
          <a:xfrm>
            <a:off x="9766478" y="3847728"/>
            <a:ext cx="1835923" cy="864096"/>
          </a:xfrm>
          <a:prstGeom prst="leftArrowCallou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Não está na 2FN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71886D-25AF-410B-9E47-B5783A04A74D}"/>
              </a:ext>
            </a:extLst>
          </p:cNvPr>
          <p:cNvSpPr txBox="1"/>
          <p:nvPr/>
        </p:nvSpPr>
        <p:spPr>
          <a:xfrm>
            <a:off x="7951982" y="1202561"/>
            <a:ext cx="377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(</a:t>
            </a:r>
            <a:r>
              <a:rPr lang="pt-BR" b="1" dirty="0" err="1"/>
              <a:t>estudante_id</a:t>
            </a:r>
            <a:r>
              <a:rPr lang="pt-BR" b="1" dirty="0"/>
              <a:t>, disciplina_id)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Notas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disciplina_id </a:t>
            </a:r>
            <a:r>
              <a:rPr lang="en-CA" altLang="pt-BR" b="1" noProof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>
                <a:solidFill>
                  <a:srgbClr val="C00000"/>
                </a:solidFill>
              </a:rPr>
              <a:t> professor</a:t>
            </a:r>
          </a:p>
          <a:p>
            <a:pPr algn="ctr"/>
            <a:endParaRPr lang="pt-BR" dirty="0">
              <a:solidFill>
                <a:srgbClr val="C00000"/>
              </a:solidFill>
            </a:endParaRPr>
          </a:p>
        </p:txBody>
      </p:sp>
      <p:graphicFrame>
        <p:nvGraphicFramePr>
          <p:cNvPr id="14" name="Espaço Reservado para Conteúdo 5">
            <a:extLst>
              <a:ext uri="{FF2B5EF4-FFF2-40B4-BE49-F238E27FC236}">
                <a16:creationId xmlns:a16="http://schemas.microsoft.com/office/drawing/2014/main" id="{B2D078CC-F663-42C6-A1DF-4460F3494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614150"/>
              </p:ext>
            </p:extLst>
          </p:nvPr>
        </p:nvGraphicFramePr>
        <p:xfrm>
          <a:off x="587669" y="3212976"/>
          <a:ext cx="8673641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018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75718827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989246916"/>
                    </a:ext>
                  </a:extLst>
                </a:gridCol>
                <a:gridCol w="1977039">
                  <a:extLst>
                    <a:ext uri="{9D8B030D-6E8A-4147-A177-3AD203B41FA5}">
                      <a16:colId xmlns:a16="http://schemas.microsoft.com/office/drawing/2014/main" val="3216222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disciplina_nome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prof_email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joao@rj.senac.br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carlos@rj.senac.br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joao@rj.senac.br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effectLst/>
                        </a:rPr>
                        <a:t>Php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paulo@rj.senac.br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849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87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2FN...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35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38199" y="1361516"/>
            <a:ext cx="10515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Como resolver esta </a:t>
            </a:r>
            <a:r>
              <a:rPr lang="pt-BR" sz="2800" dirty="0">
                <a:solidFill>
                  <a:srgbClr val="C00000"/>
                </a:solidFill>
              </a:rPr>
              <a:t>Dependência Parcial?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C00000"/>
                </a:solidFill>
              </a:rPr>
              <a:t>R: Uma possível solução é retirar a coluna “professor” e colocá-la na tabela “disciplina”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67232"/>
              </p:ext>
            </p:extLst>
          </p:nvPr>
        </p:nvGraphicFramePr>
        <p:xfrm>
          <a:off x="2210735" y="4975901"/>
          <a:ext cx="6673356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5029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1997043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  <a:gridCol w="1291286">
                  <a:extLst>
                    <a:ext uri="{9D8B030D-6E8A-4147-A177-3AD203B41FA5}">
                      <a16:colId xmlns:a16="http://schemas.microsoft.com/office/drawing/2014/main" val="786998348"/>
                    </a:ext>
                  </a:extLst>
                </a:gridCol>
                <a:gridCol w="1899998">
                  <a:extLst>
                    <a:ext uri="{9D8B030D-6E8A-4147-A177-3AD203B41FA5}">
                      <a16:colId xmlns:a16="http://schemas.microsoft.com/office/drawing/2014/main" val="2611178135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disciplina_nome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prof_email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joao@rj.senac.br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carlos@rj.senac.br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Php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paulo@rj.senac.br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sp>
        <p:nvSpPr>
          <p:cNvPr id="3" name="Texto Explicativo em Seta para a Esquerda 2"/>
          <p:cNvSpPr/>
          <p:nvPr/>
        </p:nvSpPr>
        <p:spPr>
          <a:xfrm>
            <a:off x="8260446" y="3073867"/>
            <a:ext cx="2335088" cy="864096"/>
          </a:xfrm>
          <a:prstGeom prst="leftArrowCallou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2FN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CB062C-D944-45DE-AED6-A06951CDAC9A}"/>
              </a:ext>
            </a:extLst>
          </p:cNvPr>
          <p:cNvSpPr txBox="1"/>
          <p:nvPr/>
        </p:nvSpPr>
        <p:spPr>
          <a:xfrm>
            <a:off x="1343472" y="2747426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353CC1-4B93-4725-808D-1F2B391D8936}"/>
              </a:ext>
            </a:extLst>
          </p:cNvPr>
          <p:cNvSpPr txBox="1"/>
          <p:nvPr/>
        </p:nvSpPr>
        <p:spPr>
          <a:xfrm>
            <a:off x="1345035" y="4947707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Disciplina</a:t>
            </a:r>
          </a:p>
        </p:txBody>
      </p:sp>
      <p:sp>
        <p:nvSpPr>
          <p:cNvPr id="14" name="Texto Explicativo em Seta para a Esquerda 2">
            <a:extLst>
              <a:ext uri="{FF2B5EF4-FFF2-40B4-BE49-F238E27FC236}">
                <a16:creationId xmlns:a16="http://schemas.microsoft.com/office/drawing/2014/main" id="{C7FF76F4-5FE1-46C5-8E90-F9C5BE7AE2F9}"/>
              </a:ext>
            </a:extLst>
          </p:cNvPr>
          <p:cNvSpPr/>
          <p:nvPr/>
        </p:nvSpPr>
        <p:spPr>
          <a:xfrm>
            <a:off x="9264352" y="5397293"/>
            <a:ext cx="2335088" cy="864096"/>
          </a:xfrm>
          <a:prstGeom prst="leftArrowCallou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2FN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7BBDC3-1C6A-48A0-9733-9F9612483CE4}"/>
              </a:ext>
            </a:extLst>
          </p:cNvPr>
          <p:cNvSpPr txBox="1"/>
          <p:nvPr/>
        </p:nvSpPr>
        <p:spPr>
          <a:xfrm>
            <a:off x="8923156" y="4349331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disciplina_id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professor</a:t>
            </a:r>
          </a:p>
          <a:p>
            <a:r>
              <a:rPr lang="pt-BR" b="1" dirty="0"/>
              <a:t>disciplina_id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</a:t>
            </a:r>
            <a:r>
              <a:rPr lang="pt-BR" b="1" dirty="0" err="1"/>
              <a:t>disciplina_nome</a:t>
            </a:r>
            <a:endParaRPr lang="pt-BR" b="1" dirty="0"/>
          </a:p>
          <a:p>
            <a:r>
              <a:rPr lang="pt-BR" b="1" dirty="0"/>
              <a:t>professor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</a:t>
            </a:r>
            <a:r>
              <a:rPr lang="pt-BR" b="1" dirty="0" err="1"/>
              <a:t>prof_email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615B8E-9341-4C38-9315-B480B11932FE}"/>
              </a:ext>
            </a:extLst>
          </p:cNvPr>
          <p:cNvSpPr txBox="1"/>
          <p:nvPr/>
        </p:nvSpPr>
        <p:spPr>
          <a:xfrm>
            <a:off x="8031405" y="2565476"/>
            <a:ext cx="377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(</a:t>
            </a:r>
            <a:r>
              <a:rPr lang="pt-BR" b="1" dirty="0" err="1"/>
              <a:t>estudante_id</a:t>
            </a:r>
            <a:r>
              <a:rPr lang="pt-BR" b="1" dirty="0"/>
              <a:t>, disciplina_id)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Notas</a:t>
            </a:r>
          </a:p>
          <a:p>
            <a:endParaRPr lang="pt-BR" dirty="0"/>
          </a:p>
        </p:txBody>
      </p:sp>
      <p:graphicFrame>
        <p:nvGraphicFramePr>
          <p:cNvPr id="17" name="Espaço Reservado para Conteúdo 5">
            <a:extLst>
              <a:ext uri="{FF2B5EF4-FFF2-40B4-BE49-F238E27FC236}">
                <a16:creationId xmlns:a16="http://schemas.microsoft.com/office/drawing/2014/main" id="{0CD12C87-C5A0-41FF-BB74-5F527DB6F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628204"/>
              </p:ext>
            </p:extLst>
          </p:nvPr>
        </p:nvGraphicFramePr>
        <p:xfrm>
          <a:off x="2207568" y="2775473"/>
          <a:ext cx="3600258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018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849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96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A5EC-F4D1-4DFC-942E-4BA46E15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é Com Vocês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A322E-ED7D-4DED-891C-AF2D35D0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647"/>
          </a:xfrm>
        </p:spPr>
        <p:txBody>
          <a:bodyPr>
            <a:normAutofit/>
          </a:bodyPr>
          <a:lstStyle/>
          <a:p>
            <a:r>
              <a:rPr lang="pt-BR" dirty="0"/>
              <a:t>Com o resultado do exercício anterior, pede-se colocar as tabelas na 2FN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874E2B-8DFB-47B0-A2CB-37E42B52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27ECEF-5A9E-4A5D-BDC7-A5E6C116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077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Terceira Forma Normal - 3FN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2540"/>
            <a:ext cx="10802416" cy="4699719"/>
          </a:xfrm>
        </p:spPr>
        <p:txBody>
          <a:bodyPr>
            <a:normAutofit/>
          </a:bodyPr>
          <a:lstStyle/>
          <a:p>
            <a:r>
              <a:rPr lang="pt-BR" dirty="0"/>
              <a:t>Para uma tabela estar na </a:t>
            </a:r>
            <a:r>
              <a:rPr lang="pt-BR" dirty="0">
                <a:solidFill>
                  <a:srgbClr val="C00000"/>
                </a:solidFill>
              </a:rPr>
              <a:t>terceira forma normal</a:t>
            </a:r>
            <a:r>
              <a:rPr lang="pt-BR" dirty="0"/>
              <a:t>: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Deve estar na </a:t>
            </a:r>
            <a:r>
              <a:rPr lang="pt-BR" dirty="0">
                <a:solidFill>
                  <a:srgbClr val="C00000"/>
                </a:solidFill>
              </a:rPr>
              <a:t>segunda forma normal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 não deve ter </a:t>
            </a:r>
            <a:r>
              <a:rPr lang="pt-BR" dirty="0">
                <a:solidFill>
                  <a:srgbClr val="C00000"/>
                </a:solidFill>
              </a:rPr>
              <a:t>dependência transitiva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D30C02-F256-4E25-9C86-EB7968EEECC6}"/>
              </a:ext>
            </a:extLst>
          </p:cNvPr>
          <p:cNvSpPr txBox="1"/>
          <p:nvPr/>
        </p:nvSpPr>
        <p:spPr>
          <a:xfrm>
            <a:off x="2135560" y="4869160"/>
            <a:ext cx="540060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800" dirty="0"/>
              <a:t>O que é </a:t>
            </a:r>
            <a:r>
              <a:rPr lang="pt-BR" sz="2800" b="1" i="1" dirty="0"/>
              <a:t>Dependência Transitiva</a:t>
            </a:r>
            <a:r>
              <a:rPr lang="pt-BR" sz="2800" dirty="0"/>
              <a:t>?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65F941-6D9F-457B-8DB9-F3A64CD69C03}"/>
              </a:ext>
            </a:extLst>
          </p:cNvPr>
          <p:cNvSpPr txBox="1"/>
          <p:nvPr/>
        </p:nvSpPr>
        <p:spPr>
          <a:xfrm>
            <a:off x="7824192" y="2786803"/>
            <a:ext cx="3703240" cy="16312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Ou seja, elimine da tabela os campos que não dependem da chave primária diretamente, i.e. , dependem de campos que não são chave primária</a:t>
            </a:r>
          </a:p>
        </p:txBody>
      </p:sp>
    </p:spTree>
    <p:extLst>
      <p:ext uri="{BB962C8B-B14F-4D97-AF65-F5344CB8AC3E}">
        <p14:creationId xmlns:p14="http://schemas.microsoft.com/office/powerpoint/2010/main" val="428441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3FN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33748"/>
            <a:ext cx="10515600" cy="883295"/>
          </a:xfrm>
        </p:spPr>
        <p:txBody>
          <a:bodyPr/>
          <a:lstStyle/>
          <a:p>
            <a:r>
              <a:rPr lang="pt-BR" dirty="0"/>
              <a:t>Para este estudo vamos utilizar as 3 tabelas obtidas anteriormente, </a:t>
            </a:r>
            <a:r>
              <a:rPr lang="pt-BR" dirty="0">
                <a:solidFill>
                  <a:srgbClr val="C00000"/>
                </a:solidFill>
              </a:rPr>
              <a:t>Estudante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Histórico e Disciplina, </a:t>
            </a:r>
            <a:r>
              <a:rPr lang="pt-BR" dirty="0"/>
              <a:t>para explicar a 3FN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38</a:t>
            </a:fld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591926"/>
              </p:ext>
            </p:extLst>
          </p:nvPr>
        </p:nvGraphicFramePr>
        <p:xfrm>
          <a:off x="1248024" y="4602440"/>
          <a:ext cx="4608312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43213466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score_id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72331"/>
              </p:ext>
            </p:extLst>
          </p:nvPr>
        </p:nvGraphicFramePr>
        <p:xfrm>
          <a:off x="7248128" y="4602440"/>
          <a:ext cx="4599314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  <a:gridCol w="1359155">
                  <a:extLst>
                    <a:ext uri="{9D8B030D-6E8A-4147-A177-3AD203B41FA5}">
                      <a16:colId xmlns:a16="http://schemas.microsoft.com/office/drawing/2014/main" val="786998348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disciplina_nome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Php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86536"/>
              </p:ext>
            </p:extLst>
          </p:nvPr>
        </p:nvGraphicFramePr>
        <p:xfrm>
          <a:off x="1248024" y="2714104"/>
          <a:ext cx="3411344" cy="165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170991099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800549219"/>
                    </a:ext>
                  </a:extLst>
                </a:gridCol>
                <a:gridCol w="1215232">
                  <a:extLst>
                    <a:ext uri="{9D8B030D-6E8A-4147-A177-3AD203B41FA5}">
                      <a16:colId xmlns:a16="http://schemas.microsoft.com/office/drawing/2014/main" val="355741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3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Rio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689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Niterói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0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Petrópolis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1579767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73847" y="4554089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342111" y="4554089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Disciplina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73847" y="2714104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Estudante</a:t>
            </a:r>
          </a:p>
        </p:txBody>
      </p:sp>
    </p:spTree>
    <p:extLst>
      <p:ext uri="{BB962C8B-B14F-4D97-AF65-F5344CB8AC3E}">
        <p14:creationId xmlns:p14="http://schemas.microsoft.com/office/powerpoint/2010/main" val="881764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3FN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2540"/>
            <a:ext cx="10802416" cy="469971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estudar a 3FN, precisaremos armazenar mais algumas informações na tabela de Histórico, que são o tipo do exame e os totais de Notas;</a:t>
            </a:r>
          </a:p>
          <a:p>
            <a:r>
              <a:rPr lang="pt-BR" dirty="0"/>
              <a:t>Portanto, vamos </a:t>
            </a:r>
            <a:r>
              <a:rPr lang="pt-BR" dirty="0">
                <a:solidFill>
                  <a:srgbClr val="C00000"/>
                </a:solidFill>
              </a:rPr>
              <a:t>adicionar mais duas colunas </a:t>
            </a:r>
            <a:r>
              <a:rPr lang="pt-BR" dirty="0"/>
              <a:t>à tabela de histórico.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Suponha que o Tipo de Exame dependa da disciplina e do estudante, que poderia optar entre workshop ou exame prático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39</a:t>
            </a:fld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368907"/>
              </p:ext>
            </p:extLst>
          </p:nvPr>
        </p:nvGraphicFramePr>
        <p:xfrm>
          <a:off x="1919536" y="3068960"/>
          <a:ext cx="8285906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9317">
                  <a:extLst>
                    <a:ext uri="{9D8B030D-6E8A-4147-A177-3AD203B41FA5}">
                      <a16:colId xmlns:a16="http://schemas.microsoft.com/office/drawing/2014/main" val="3432134665"/>
                    </a:ext>
                  </a:extLst>
                </a:gridCol>
                <a:gridCol w="1499192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574151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824555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389489">
                  <a:extLst>
                    <a:ext uri="{9D8B030D-6E8A-4147-A177-3AD203B41FA5}">
                      <a16:colId xmlns:a16="http://schemas.microsoft.com/office/drawing/2014/main" val="2914745217"/>
                    </a:ext>
                  </a:extLst>
                </a:gridCol>
                <a:gridCol w="1949202">
                  <a:extLst>
                    <a:ext uri="{9D8B030D-6E8A-4147-A177-3AD203B41FA5}">
                      <a16:colId xmlns:a16="http://schemas.microsoft.com/office/drawing/2014/main" val="1953048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score_id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Tipo_exame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Peso_exame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60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Escrito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Prático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Questionário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50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Workshop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50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9274788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924665" y="3101220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87AE5D3-D0DA-4494-B450-03DEBAF5898D}"/>
              </a:ext>
            </a:extLst>
          </p:cNvPr>
          <p:cNvSpPr/>
          <p:nvPr/>
        </p:nvSpPr>
        <p:spPr>
          <a:xfrm>
            <a:off x="6821252" y="2938260"/>
            <a:ext cx="3384190" cy="2362948"/>
          </a:xfrm>
          <a:custGeom>
            <a:avLst/>
            <a:gdLst>
              <a:gd name="connsiteX0" fmla="*/ 0 w 3384190"/>
              <a:gd name="connsiteY0" fmla="*/ 393833 h 2362948"/>
              <a:gd name="connsiteX1" fmla="*/ 393833 w 3384190"/>
              <a:gd name="connsiteY1" fmla="*/ 0 h 2362948"/>
              <a:gd name="connsiteX2" fmla="*/ 965068 w 3384190"/>
              <a:gd name="connsiteY2" fmla="*/ 0 h 2362948"/>
              <a:gd name="connsiteX3" fmla="*/ 1510338 w 3384190"/>
              <a:gd name="connsiteY3" fmla="*/ 0 h 2362948"/>
              <a:gd name="connsiteX4" fmla="*/ 1951747 w 3384190"/>
              <a:gd name="connsiteY4" fmla="*/ 0 h 2362948"/>
              <a:gd name="connsiteX5" fmla="*/ 2419122 w 3384190"/>
              <a:gd name="connsiteY5" fmla="*/ 0 h 2362948"/>
              <a:gd name="connsiteX6" fmla="*/ 2990357 w 3384190"/>
              <a:gd name="connsiteY6" fmla="*/ 0 h 2362948"/>
              <a:gd name="connsiteX7" fmla="*/ 3384190 w 3384190"/>
              <a:gd name="connsiteY7" fmla="*/ 393833 h 2362948"/>
              <a:gd name="connsiteX8" fmla="*/ 3384190 w 3384190"/>
              <a:gd name="connsiteY8" fmla="*/ 918927 h 2362948"/>
              <a:gd name="connsiteX9" fmla="*/ 3384190 w 3384190"/>
              <a:gd name="connsiteY9" fmla="*/ 1444021 h 2362948"/>
              <a:gd name="connsiteX10" fmla="*/ 3384190 w 3384190"/>
              <a:gd name="connsiteY10" fmla="*/ 1969115 h 2362948"/>
              <a:gd name="connsiteX11" fmla="*/ 2990357 w 3384190"/>
              <a:gd name="connsiteY11" fmla="*/ 2362948 h 2362948"/>
              <a:gd name="connsiteX12" fmla="*/ 2522983 w 3384190"/>
              <a:gd name="connsiteY12" fmla="*/ 2362948 h 2362948"/>
              <a:gd name="connsiteX13" fmla="*/ 1951747 w 3384190"/>
              <a:gd name="connsiteY13" fmla="*/ 2362948 h 2362948"/>
              <a:gd name="connsiteX14" fmla="*/ 1458408 w 3384190"/>
              <a:gd name="connsiteY14" fmla="*/ 2362948 h 2362948"/>
              <a:gd name="connsiteX15" fmla="*/ 913138 w 3384190"/>
              <a:gd name="connsiteY15" fmla="*/ 2362948 h 2362948"/>
              <a:gd name="connsiteX16" fmla="*/ 393833 w 3384190"/>
              <a:gd name="connsiteY16" fmla="*/ 2362948 h 2362948"/>
              <a:gd name="connsiteX17" fmla="*/ 0 w 3384190"/>
              <a:gd name="connsiteY17" fmla="*/ 1969115 h 2362948"/>
              <a:gd name="connsiteX18" fmla="*/ 0 w 3384190"/>
              <a:gd name="connsiteY18" fmla="*/ 1491279 h 2362948"/>
              <a:gd name="connsiteX19" fmla="*/ 0 w 3384190"/>
              <a:gd name="connsiteY19" fmla="*/ 981938 h 2362948"/>
              <a:gd name="connsiteX20" fmla="*/ 0 w 3384190"/>
              <a:gd name="connsiteY20" fmla="*/ 393833 h 236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84190" h="2362948" extrusionOk="0">
                <a:moveTo>
                  <a:pt x="0" y="393833"/>
                </a:moveTo>
                <a:cubicBezTo>
                  <a:pt x="-37906" y="124451"/>
                  <a:pt x="139011" y="-23807"/>
                  <a:pt x="393833" y="0"/>
                </a:cubicBezTo>
                <a:cubicBezTo>
                  <a:pt x="542332" y="-34502"/>
                  <a:pt x="744305" y="25581"/>
                  <a:pt x="965068" y="0"/>
                </a:cubicBezTo>
                <a:cubicBezTo>
                  <a:pt x="1185832" y="-25581"/>
                  <a:pt x="1290126" y="10606"/>
                  <a:pt x="1510338" y="0"/>
                </a:cubicBezTo>
                <a:cubicBezTo>
                  <a:pt x="1730550" y="-10606"/>
                  <a:pt x="1807497" y="11157"/>
                  <a:pt x="1951747" y="0"/>
                </a:cubicBezTo>
                <a:cubicBezTo>
                  <a:pt x="2095997" y="-11157"/>
                  <a:pt x="2281259" y="18384"/>
                  <a:pt x="2419122" y="0"/>
                </a:cubicBezTo>
                <a:cubicBezTo>
                  <a:pt x="2556986" y="-18384"/>
                  <a:pt x="2737622" y="28662"/>
                  <a:pt x="2990357" y="0"/>
                </a:cubicBezTo>
                <a:cubicBezTo>
                  <a:pt x="3209828" y="-6682"/>
                  <a:pt x="3382764" y="206567"/>
                  <a:pt x="3384190" y="393833"/>
                </a:cubicBezTo>
                <a:cubicBezTo>
                  <a:pt x="3384329" y="508685"/>
                  <a:pt x="3331040" y="685608"/>
                  <a:pt x="3384190" y="918927"/>
                </a:cubicBezTo>
                <a:cubicBezTo>
                  <a:pt x="3437340" y="1152246"/>
                  <a:pt x="3343148" y="1189493"/>
                  <a:pt x="3384190" y="1444021"/>
                </a:cubicBezTo>
                <a:cubicBezTo>
                  <a:pt x="3425232" y="1698549"/>
                  <a:pt x="3322289" y="1710794"/>
                  <a:pt x="3384190" y="1969115"/>
                </a:cubicBezTo>
                <a:cubicBezTo>
                  <a:pt x="3425155" y="2216471"/>
                  <a:pt x="3239421" y="2385255"/>
                  <a:pt x="2990357" y="2362948"/>
                </a:cubicBezTo>
                <a:cubicBezTo>
                  <a:pt x="2866707" y="2379973"/>
                  <a:pt x="2700850" y="2348521"/>
                  <a:pt x="2522983" y="2362948"/>
                </a:cubicBezTo>
                <a:cubicBezTo>
                  <a:pt x="2345116" y="2377375"/>
                  <a:pt x="2165610" y="2312156"/>
                  <a:pt x="1951747" y="2362948"/>
                </a:cubicBezTo>
                <a:cubicBezTo>
                  <a:pt x="1737884" y="2413740"/>
                  <a:pt x="1631902" y="2349646"/>
                  <a:pt x="1458408" y="2362948"/>
                </a:cubicBezTo>
                <a:cubicBezTo>
                  <a:pt x="1284914" y="2376250"/>
                  <a:pt x="1055276" y="2299633"/>
                  <a:pt x="913138" y="2362948"/>
                </a:cubicBezTo>
                <a:cubicBezTo>
                  <a:pt x="771000" y="2426263"/>
                  <a:pt x="504639" y="2357207"/>
                  <a:pt x="393833" y="2362948"/>
                </a:cubicBezTo>
                <a:cubicBezTo>
                  <a:pt x="192271" y="2370531"/>
                  <a:pt x="-13112" y="2159196"/>
                  <a:pt x="0" y="1969115"/>
                </a:cubicBezTo>
                <a:cubicBezTo>
                  <a:pt x="-18222" y="1733970"/>
                  <a:pt x="7801" y="1705100"/>
                  <a:pt x="0" y="1491279"/>
                </a:cubicBezTo>
                <a:cubicBezTo>
                  <a:pt x="-7801" y="1277458"/>
                  <a:pt x="25134" y="1091709"/>
                  <a:pt x="0" y="981938"/>
                </a:cubicBezTo>
                <a:cubicBezTo>
                  <a:pt x="-25134" y="872167"/>
                  <a:pt x="61682" y="530793"/>
                  <a:pt x="0" y="393833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52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Anomalias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problemas que ocorrem em </a:t>
            </a:r>
            <a:r>
              <a:rPr lang="pt-BR" dirty="0">
                <a:solidFill>
                  <a:srgbClr val="FF0000"/>
                </a:solidFill>
              </a:rPr>
              <a:t>BD mal planejados</a:t>
            </a:r>
          </a:p>
          <a:p>
            <a:r>
              <a:rPr lang="pt-BR" dirty="0"/>
              <a:t>Derivadas de </a:t>
            </a:r>
            <a:r>
              <a:rPr lang="pt-BR" dirty="0">
                <a:solidFill>
                  <a:srgbClr val="C00000"/>
                </a:solidFill>
              </a:rPr>
              <a:t>excesso de dados na mesma tabela (redundâncias)</a:t>
            </a:r>
          </a:p>
          <a:p>
            <a:r>
              <a:rPr lang="pt-BR" dirty="0"/>
              <a:t>Causadas por </a:t>
            </a:r>
            <a:r>
              <a:rPr lang="pt-BR" dirty="0">
                <a:solidFill>
                  <a:srgbClr val="C00000"/>
                </a:solidFill>
              </a:rPr>
              <a:t>dependências parciais e transitivas</a:t>
            </a:r>
          </a:p>
          <a:p>
            <a:r>
              <a:rPr lang="pt-BR" dirty="0"/>
              <a:t>Podem ser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C00000"/>
                </a:solidFill>
              </a:rPr>
              <a:t>Inserção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C00000"/>
                </a:solidFill>
              </a:rPr>
              <a:t>Exclusão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C00000"/>
                </a:solidFill>
              </a:rPr>
              <a:t>Atualização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07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B72CB-3AE8-460A-B296-C811727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Transitiva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AB28F-EDD2-4EF3-8CD3-D242AEF00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647"/>
          </a:xfrm>
        </p:spPr>
        <p:txBody>
          <a:bodyPr>
            <a:normAutofit/>
          </a:bodyPr>
          <a:lstStyle/>
          <a:p>
            <a:r>
              <a:rPr lang="pt-BR" dirty="0"/>
              <a:t>Considere os atributos A, B e C  onde: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Dependências funcionais são transitivas</a:t>
            </a:r>
            <a:r>
              <a:rPr lang="pt-BR" dirty="0"/>
              <a:t>, o que significa que também temos a dependência funcional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Dizemos que C é </a:t>
            </a:r>
            <a:r>
              <a:rPr lang="pt-BR" dirty="0">
                <a:solidFill>
                  <a:srgbClr val="C00000"/>
                </a:solidFill>
              </a:rPr>
              <a:t>transitivamente dependente </a:t>
            </a:r>
            <a:r>
              <a:rPr lang="pt-BR" dirty="0"/>
              <a:t>de A </a:t>
            </a:r>
            <a:r>
              <a:rPr lang="pt-BR" dirty="0">
                <a:solidFill>
                  <a:srgbClr val="C00000"/>
                </a:solidFill>
              </a:rPr>
              <a:t>através</a:t>
            </a:r>
            <a:r>
              <a:rPr lang="pt-BR" dirty="0"/>
              <a:t> de B.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A9FAC6-04A4-4624-833F-939DB7D3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69358-6CD5-4DEC-BC7F-C1144F8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40</a:t>
            </a:fld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74C795-527F-44C7-8275-677B25957983}"/>
              </a:ext>
            </a:extLst>
          </p:cNvPr>
          <p:cNvSpPr/>
          <p:nvPr/>
        </p:nvSpPr>
        <p:spPr>
          <a:xfrm>
            <a:off x="3647728" y="2492896"/>
            <a:ext cx="309634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pt-BR" sz="2800" dirty="0"/>
              <a:t>A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/>
              <a:t> B e B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/>
              <a:t> 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8D2A61C-3FA2-4555-9F80-166B3806311A}"/>
              </a:ext>
            </a:extLst>
          </p:cNvPr>
          <p:cNvSpPr/>
          <p:nvPr/>
        </p:nvSpPr>
        <p:spPr>
          <a:xfrm>
            <a:off x="3647728" y="4293096"/>
            <a:ext cx="309634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pt-BR" sz="2800" dirty="0"/>
              <a:t>        A </a:t>
            </a:r>
            <a:r>
              <a:rPr lang="en-CA" altLang="pt-BR" sz="2800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223373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Dependência Transitiva?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692" y="1656714"/>
            <a:ext cx="10515600" cy="4868630"/>
          </a:xfrm>
        </p:spPr>
        <p:txBody>
          <a:bodyPr>
            <a:normAutofit/>
          </a:bodyPr>
          <a:lstStyle/>
          <a:p>
            <a:r>
              <a:rPr lang="pt-BR" sz="2400" dirty="0"/>
              <a:t>Portanto, podemos dizer que “</a:t>
            </a:r>
            <a:r>
              <a:rPr lang="pt-BR" sz="2400" dirty="0" err="1">
                <a:solidFill>
                  <a:srgbClr val="C00000"/>
                </a:solidFill>
              </a:rPr>
              <a:t>Tipo_exame</a:t>
            </a:r>
            <a:r>
              <a:rPr lang="pt-BR" sz="2400" dirty="0">
                <a:solidFill>
                  <a:srgbClr val="C00000"/>
                </a:solidFill>
              </a:rPr>
              <a:t>” depende de “</a:t>
            </a:r>
            <a:r>
              <a:rPr lang="pt-BR" sz="2400" dirty="0" err="1">
                <a:solidFill>
                  <a:srgbClr val="C00000"/>
                </a:solidFill>
              </a:rPr>
              <a:t>estudante_id</a:t>
            </a:r>
            <a:r>
              <a:rPr lang="pt-BR" sz="2400" dirty="0">
                <a:solidFill>
                  <a:srgbClr val="C00000"/>
                </a:solidFill>
              </a:rPr>
              <a:t>” e de “</a:t>
            </a:r>
            <a:r>
              <a:rPr lang="pt-BR" sz="2400" dirty="0" err="1">
                <a:solidFill>
                  <a:srgbClr val="C00000"/>
                </a:solidFill>
              </a:rPr>
              <a:t>disciplina_id</a:t>
            </a:r>
            <a:r>
              <a:rPr lang="pt-BR" sz="2400" dirty="0">
                <a:solidFill>
                  <a:srgbClr val="C00000"/>
                </a:solidFill>
              </a:rPr>
              <a:t>”.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Contudo, a coluna </a:t>
            </a:r>
            <a:r>
              <a:rPr lang="pt-BR" sz="2400" dirty="0" err="1">
                <a:solidFill>
                  <a:srgbClr val="C00000"/>
                </a:solidFill>
              </a:rPr>
              <a:t>peso_exame</a:t>
            </a:r>
            <a:r>
              <a:rPr lang="pt-BR" sz="2400" dirty="0">
                <a:solidFill>
                  <a:srgbClr val="C00000"/>
                </a:solidFill>
              </a:rPr>
              <a:t> depende </a:t>
            </a:r>
            <a:r>
              <a:rPr lang="pt-BR" sz="2400" dirty="0"/>
              <a:t>de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Tipo_exame</a:t>
            </a:r>
            <a:r>
              <a:rPr lang="pt-BR" sz="2400" dirty="0">
                <a:solidFill>
                  <a:srgbClr val="C00000"/>
                </a:solidFill>
              </a:rPr>
              <a:t>, </a:t>
            </a:r>
            <a:r>
              <a:rPr lang="pt-BR" sz="2400" dirty="0"/>
              <a:t>pois o tipo de exame pode alterar o total de pontuação. </a:t>
            </a:r>
          </a:p>
          <a:p>
            <a:pPr lvl="1"/>
            <a:r>
              <a:rPr lang="pt-BR" dirty="0"/>
              <a:t>Por exemplo, exames Práticos pontuam menos, enquanto os exames teóricos pontuam mais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41</a:t>
            </a:fld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125110"/>
              </p:ext>
            </p:extLst>
          </p:nvPr>
        </p:nvGraphicFramePr>
        <p:xfrm>
          <a:off x="2565486" y="2914343"/>
          <a:ext cx="8176934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7663">
                  <a:extLst>
                    <a:ext uri="{9D8B030D-6E8A-4147-A177-3AD203B41FA5}">
                      <a16:colId xmlns:a16="http://schemas.microsoft.com/office/drawing/2014/main" val="3432134665"/>
                    </a:ext>
                  </a:extLst>
                </a:gridCol>
                <a:gridCol w="1482540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556667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815397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374551">
                  <a:extLst>
                    <a:ext uri="{9D8B030D-6E8A-4147-A177-3AD203B41FA5}">
                      <a16:colId xmlns:a16="http://schemas.microsoft.com/office/drawing/2014/main" val="2914745217"/>
                    </a:ext>
                  </a:extLst>
                </a:gridCol>
                <a:gridCol w="1910116">
                  <a:extLst>
                    <a:ext uri="{9D8B030D-6E8A-4147-A177-3AD203B41FA5}">
                      <a16:colId xmlns:a16="http://schemas.microsoft.com/office/drawing/2014/main" val="1953048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score_id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Tipo_exame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Peso_exame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</a:tbl>
          </a:graphicData>
        </a:graphic>
      </p:graphicFrame>
      <p:sp>
        <p:nvSpPr>
          <p:cNvPr id="7" name="Seta em Curva para Baixo 6"/>
          <p:cNvSpPr/>
          <p:nvPr/>
        </p:nvSpPr>
        <p:spPr>
          <a:xfrm flipH="1">
            <a:off x="5303912" y="2555408"/>
            <a:ext cx="2520280" cy="3589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 em Curva para Baixo 7"/>
          <p:cNvSpPr/>
          <p:nvPr/>
        </p:nvSpPr>
        <p:spPr>
          <a:xfrm flipH="1">
            <a:off x="4223792" y="2420471"/>
            <a:ext cx="3929608" cy="4938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em Curva para Baixo 8"/>
          <p:cNvSpPr/>
          <p:nvPr/>
        </p:nvSpPr>
        <p:spPr>
          <a:xfrm flipH="1" flipV="1">
            <a:off x="7968208" y="3438817"/>
            <a:ext cx="1656184" cy="57098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317990" y="2348880"/>
            <a:ext cx="44595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504268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Dependência Transitiva?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2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Repare que “</a:t>
            </a:r>
            <a:r>
              <a:rPr lang="pt-BR" dirty="0" err="1"/>
              <a:t>Tipo_exame</a:t>
            </a:r>
            <a:r>
              <a:rPr lang="pt-BR" dirty="0"/>
              <a:t>” é apenas outra coluna na tabela de Histórico. </a:t>
            </a:r>
          </a:p>
          <a:p>
            <a:r>
              <a:rPr lang="pt-BR" dirty="0"/>
              <a:t>E note que </a:t>
            </a:r>
            <a:r>
              <a:rPr lang="pt-BR" dirty="0">
                <a:solidFill>
                  <a:srgbClr val="C00000"/>
                </a:solidFill>
              </a:rPr>
              <a:t>não é uma chave primária </a:t>
            </a:r>
            <a:r>
              <a:rPr lang="pt-BR" dirty="0"/>
              <a:t>ou </a:t>
            </a:r>
            <a:r>
              <a:rPr lang="pt-BR" dirty="0">
                <a:solidFill>
                  <a:srgbClr val="C00000"/>
                </a:solidFill>
              </a:rPr>
              <a:t>mesmo uma parte da chave primária</a:t>
            </a:r>
            <a:r>
              <a:rPr lang="pt-BR" dirty="0"/>
              <a:t>, mas “</a:t>
            </a:r>
            <a:r>
              <a:rPr lang="pt-BR" dirty="0" err="1">
                <a:solidFill>
                  <a:srgbClr val="C00000"/>
                </a:solidFill>
              </a:rPr>
              <a:t>peso_exame</a:t>
            </a:r>
            <a:r>
              <a:rPr lang="pt-BR" dirty="0">
                <a:solidFill>
                  <a:srgbClr val="C00000"/>
                </a:solidFill>
              </a:rPr>
              <a:t>” depende dela!</a:t>
            </a:r>
          </a:p>
          <a:p>
            <a:r>
              <a:rPr lang="pt-BR" dirty="0"/>
              <a:t>Quando um </a:t>
            </a:r>
            <a:r>
              <a:rPr lang="pt-BR" dirty="0">
                <a:solidFill>
                  <a:srgbClr val="C00000"/>
                </a:solidFill>
              </a:rPr>
              <a:t>atributo não chave depende</a:t>
            </a:r>
            <a:r>
              <a:rPr lang="pt-BR" dirty="0"/>
              <a:t> de </a:t>
            </a:r>
            <a:r>
              <a:rPr lang="pt-BR" dirty="0">
                <a:solidFill>
                  <a:srgbClr val="C00000"/>
                </a:solidFill>
              </a:rPr>
              <a:t>outros atributos não chave</a:t>
            </a:r>
            <a:r>
              <a:rPr lang="pt-BR" dirty="0"/>
              <a:t> que dependem de chave primaria, a dependência é chamada de </a:t>
            </a:r>
            <a:r>
              <a:rPr lang="pt-BR" dirty="0">
                <a:solidFill>
                  <a:srgbClr val="C00000"/>
                </a:solidFill>
              </a:rPr>
              <a:t>dependência transitiva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42</a:t>
            </a:fld>
            <a:endParaRPr lang="pt-BR"/>
          </a:p>
        </p:txBody>
      </p:sp>
      <p:graphicFrame>
        <p:nvGraphicFramePr>
          <p:cNvPr id="6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891020"/>
              </p:ext>
            </p:extLst>
          </p:nvPr>
        </p:nvGraphicFramePr>
        <p:xfrm>
          <a:off x="2135560" y="4873423"/>
          <a:ext cx="8568953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6975">
                  <a:extLst>
                    <a:ext uri="{9D8B030D-6E8A-4147-A177-3AD203B41FA5}">
                      <a16:colId xmlns:a16="http://schemas.microsoft.com/office/drawing/2014/main" val="3432134665"/>
                    </a:ext>
                  </a:extLst>
                </a:gridCol>
                <a:gridCol w="1824451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409704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751486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350460">
                  <a:extLst>
                    <a:ext uri="{9D8B030D-6E8A-4147-A177-3AD203B41FA5}">
                      <a16:colId xmlns:a16="http://schemas.microsoft.com/office/drawing/2014/main" val="2914745217"/>
                    </a:ext>
                  </a:extLst>
                </a:gridCol>
                <a:gridCol w="1955877">
                  <a:extLst>
                    <a:ext uri="{9D8B030D-6E8A-4147-A177-3AD203B41FA5}">
                      <a16:colId xmlns:a16="http://schemas.microsoft.com/office/drawing/2014/main" val="1953048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score_id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Tipo_exame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Peso_exame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</a:tbl>
          </a:graphicData>
        </a:graphic>
      </p:graphicFrame>
      <p:sp>
        <p:nvSpPr>
          <p:cNvPr id="7" name="Seta em Curva para Baixo 6"/>
          <p:cNvSpPr/>
          <p:nvPr/>
        </p:nvSpPr>
        <p:spPr>
          <a:xfrm flipH="1" flipV="1">
            <a:off x="7968208" y="5374322"/>
            <a:ext cx="1656184" cy="646966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688288" y="6131037"/>
            <a:ext cx="43697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DT</a:t>
            </a:r>
          </a:p>
        </p:txBody>
      </p:sp>
      <p:sp>
        <p:nvSpPr>
          <p:cNvPr id="9" name="Seta em Curva para Baixo 8"/>
          <p:cNvSpPr/>
          <p:nvPr/>
        </p:nvSpPr>
        <p:spPr>
          <a:xfrm flipH="1" flipV="1">
            <a:off x="5478724" y="5341120"/>
            <a:ext cx="2520280" cy="358934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em Curva para Baixo 9"/>
          <p:cNvSpPr/>
          <p:nvPr/>
        </p:nvSpPr>
        <p:spPr>
          <a:xfrm flipH="1" flipV="1">
            <a:off x="4131196" y="5338385"/>
            <a:ext cx="3929608" cy="493871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6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Remover a Dependência Transitiva?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351"/>
          </a:xfrm>
        </p:spPr>
        <p:txBody>
          <a:bodyPr>
            <a:normAutofit/>
          </a:bodyPr>
          <a:lstStyle/>
          <a:p>
            <a:r>
              <a:rPr lang="pt-BR" dirty="0"/>
              <a:t>Mais uma vez a solução é muito simples: Retirar as colunas “</a:t>
            </a:r>
            <a:r>
              <a:rPr lang="pt-BR" dirty="0" err="1"/>
              <a:t>exame_nome</a:t>
            </a:r>
            <a:r>
              <a:rPr lang="pt-BR" dirty="0"/>
              <a:t>” e “</a:t>
            </a:r>
            <a:r>
              <a:rPr lang="pt-BR" dirty="0" err="1"/>
              <a:t>pontuação_total</a:t>
            </a:r>
            <a:r>
              <a:rPr lang="pt-BR" dirty="0"/>
              <a:t>” da tabela </a:t>
            </a:r>
            <a:r>
              <a:rPr lang="pt-BR" dirty="0">
                <a:solidFill>
                  <a:srgbClr val="C00000"/>
                </a:solidFill>
              </a:rPr>
              <a:t>Pontuação</a:t>
            </a:r>
            <a:r>
              <a:rPr lang="pt-BR" dirty="0"/>
              <a:t> e coloque-as em uma tabela </a:t>
            </a:r>
            <a:r>
              <a:rPr lang="pt-BR" dirty="0">
                <a:solidFill>
                  <a:srgbClr val="C00000"/>
                </a:solidFill>
              </a:rPr>
              <a:t>Exame</a:t>
            </a:r>
            <a:r>
              <a:rPr lang="pt-BR" dirty="0"/>
              <a:t> e use o </a:t>
            </a:r>
            <a:r>
              <a:rPr lang="pt-BR" dirty="0" err="1"/>
              <a:t>exame_id</a:t>
            </a:r>
            <a:r>
              <a:rPr lang="pt-BR" dirty="0"/>
              <a:t> sempre que necessário.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43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87052"/>
              </p:ext>
            </p:extLst>
          </p:nvPr>
        </p:nvGraphicFramePr>
        <p:xfrm>
          <a:off x="2711624" y="5014595"/>
          <a:ext cx="4536376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786998348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exame_id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nome_exame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peso_exame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Workshop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50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escrito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Prático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187064"/>
              </p:ext>
            </p:extLst>
          </p:nvPr>
        </p:nvGraphicFramePr>
        <p:xfrm>
          <a:off x="2711624" y="3125153"/>
          <a:ext cx="5996767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7588">
                  <a:extLst>
                    <a:ext uri="{9D8B030D-6E8A-4147-A177-3AD203B41FA5}">
                      <a16:colId xmlns:a16="http://schemas.microsoft.com/office/drawing/2014/main" val="3432134665"/>
                    </a:ext>
                  </a:extLst>
                </a:gridCol>
                <a:gridCol w="1468146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541553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807480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9147452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score_id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exame_id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707299" y="3126163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856602" y="4971402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Exame</a:t>
            </a:r>
          </a:p>
        </p:txBody>
      </p:sp>
    </p:spTree>
    <p:extLst>
      <p:ext uri="{BB962C8B-B14F-4D97-AF65-F5344CB8AC3E}">
        <p14:creationId xmlns:p14="http://schemas.microsoft.com/office/powerpoint/2010/main" val="954619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Voltando a 3FN...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44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55340" y="1633194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Como resolver esta </a:t>
            </a:r>
            <a:r>
              <a:rPr lang="pt-BR" sz="2800" dirty="0">
                <a:solidFill>
                  <a:srgbClr val="C00000"/>
                </a:solidFill>
              </a:rPr>
              <a:t>Dependência Transitiva </a:t>
            </a:r>
            <a:r>
              <a:rPr lang="pt-BR" sz="2800" dirty="0"/>
              <a:t>na tabela Disciplina?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210735" y="4975901"/>
          <a:ext cx="6673356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5029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1997043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  <a:gridCol w="1291286">
                  <a:extLst>
                    <a:ext uri="{9D8B030D-6E8A-4147-A177-3AD203B41FA5}">
                      <a16:colId xmlns:a16="http://schemas.microsoft.com/office/drawing/2014/main" val="786998348"/>
                    </a:ext>
                  </a:extLst>
                </a:gridCol>
                <a:gridCol w="1899998">
                  <a:extLst>
                    <a:ext uri="{9D8B030D-6E8A-4147-A177-3AD203B41FA5}">
                      <a16:colId xmlns:a16="http://schemas.microsoft.com/office/drawing/2014/main" val="2611178135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disciplina_nome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prof_email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joao@rj.senac.br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carlos@rj.senac.br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Php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paulo@rj.senac.br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sp>
        <p:nvSpPr>
          <p:cNvPr id="3" name="Texto Explicativo em Seta para a Esquerda 2"/>
          <p:cNvSpPr/>
          <p:nvPr/>
        </p:nvSpPr>
        <p:spPr>
          <a:xfrm>
            <a:off x="8260446" y="3073867"/>
            <a:ext cx="2335088" cy="864096"/>
          </a:xfrm>
          <a:prstGeom prst="leftArrowCallou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3FN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CB062C-D944-45DE-AED6-A06951CDAC9A}"/>
              </a:ext>
            </a:extLst>
          </p:cNvPr>
          <p:cNvSpPr txBox="1"/>
          <p:nvPr/>
        </p:nvSpPr>
        <p:spPr>
          <a:xfrm>
            <a:off x="1343472" y="2747426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353CC1-4B93-4725-808D-1F2B391D8936}"/>
              </a:ext>
            </a:extLst>
          </p:cNvPr>
          <p:cNvSpPr txBox="1"/>
          <p:nvPr/>
        </p:nvSpPr>
        <p:spPr>
          <a:xfrm>
            <a:off x="1345035" y="4947707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Disciplina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7BBDC3-1C6A-48A0-9733-9F9612483CE4}"/>
              </a:ext>
            </a:extLst>
          </p:cNvPr>
          <p:cNvSpPr txBox="1"/>
          <p:nvPr/>
        </p:nvSpPr>
        <p:spPr>
          <a:xfrm>
            <a:off x="8923156" y="4349331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disciplina_id </a:t>
            </a:r>
            <a:r>
              <a:rPr lang="en-CA" altLang="pt-BR" b="1" noProof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>
                <a:solidFill>
                  <a:srgbClr val="FF0000"/>
                </a:solidFill>
              </a:rPr>
              <a:t> professor</a:t>
            </a:r>
          </a:p>
          <a:p>
            <a:r>
              <a:rPr lang="pt-BR" b="1" dirty="0"/>
              <a:t>disciplina_id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</a:t>
            </a:r>
            <a:r>
              <a:rPr lang="pt-BR" b="1" dirty="0" err="1"/>
              <a:t>disciplina_nome</a:t>
            </a:r>
            <a:endParaRPr lang="pt-BR" b="1" dirty="0"/>
          </a:p>
          <a:p>
            <a:r>
              <a:rPr lang="pt-BR" b="1" dirty="0">
                <a:solidFill>
                  <a:srgbClr val="FF0000"/>
                </a:solidFill>
              </a:rPr>
              <a:t>professor </a:t>
            </a:r>
            <a:r>
              <a:rPr lang="en-CA" altLang="pt-BR" b="1" noProof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prof_email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615B8E-9341-4C38-9315-B480B11932FE}"/>
              </a:ext>
            </a:extLst>
          </p:cNvPr>
          <p:cNvSpPr txBox="1"/>
          <p:nvPr/>
        </p:nvSpPr>
        <p:spPr>
          <a:xfrm>
            <a:off x="8031405" y="2565476"/>
            <a:ext cx="377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(</a:t>
            </a:r>
            <a:r>
              <a:rPr lang="pt-BR" b="1" dirty="0" err="1"/>
              <a:t>estudante_id</a:t>
            </a:r>
            <a:r>
              <a:rPr lang="pt-BR" b="1" dirty="0"/>
              <a:t>, disciplina_id) </a:t>
            </a:r>
            <a:r>
              <a:rPr lang="en-CA" altLang="pt-BR" b="1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b="1" dirty="0"/>
              <a:t> Notas</a:t>
            </a:r>
          </a:p>
          <a:p>
            <a:endParaRPr lang="pt-BR" dirty="0"/>
          </a:p>
        </p:txBody>
      </p:sp>
      <p:graphicFrame>
        <p:nvGraphicFramePr>
          <p:cNvPr id="17" name="Espaço Reservado para Conteúdo 5">
            <a:extLst>
              <a:ext uri="{FF2B5EF4-FFF2-40B4-BE49-F238E27FC236}">
                <a16:creationId xmlns:a16="http://schemas.microsoft.com/office/drawing/2014/main" id="{0CD12C87-C5A0-41FF-BB74-5F527DB6FC76}"/>
              </a:ext>
            </a:extLst>
          </p:cNvPr>
          <p:cNvGraphicFramePr>
            <a:graphicFrameLocks/>
          </p:cNvGraphicFramePr>
          <p:nvPr/>
        </p:nvGraphicFramePr>
        <p:xfrm>
          <a:off x="2207568" y="2775473"/>
          <a:ext cx="3600258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018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8494468"/>
                  </a:ext>
                </a:extLst>
              </a:tr>
            </a:tbl>
          </a:graphicData>
        </a:graphic>
      </p:graphicFrame>
      <p:sp>
        <p:nvSpPr>
          <p:cNvPr id="16" name="Texto Explicativo em Seta para a Esquerda 12">
            <a:extLst>
              <a:ext uri="{FF2B5EF4-FFF2-40B4-BE49-F238E27FC236}">
                <a16:creationId xmlns:a16="http://schemas.microsoft.com/office/drawing/2014/main" id="{890A5904-8D1E-4C6F-B273-605C55521B58}"/>
              </a:ext>
            </a:extLst>
          </p:cNvPr>
          <p:cNvSpPr/>
          <p:nvPr/>
        </p:nvSpPr>
        <p:spPr>
          <a:xfrm>
            <a:off x="9427543" y="5443745"/>
            <a:ext cx="1835923" cy="864096"/>
          </a:xfrm>
          <a:prstGeom prst="leftArrowCallou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Não está na 3FN</a:t>
            </a:r>
          </a:p>
        </p:txBody>
      </p:sp>
    </p:spTree>
    <p:extLst>
      <p:ext uri="{BB962C8B-B14F-4D97-AF65-F5344CB8AC3E}">
        <p14:creationId xmlns:p14="http://schemas.microsoft.com/office/powerpoint/2010/main" val="558074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3FN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647728" y="6492874"/>
            <a:ext cx="4114800" cy="365125"/>
          </a:xfrm>
        </p:spPr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9120336" y="6310312"/>
            <a:ext cx="2743200" cy="365125"/>
          </a:xfrm>
        </p:spPr>
        <p:txBody>
          <a:bodyPr/>
          <a:lstStyle/>
          <a:p>
            <a:fld id="{DB30B5DD-9567-43DE-A578-1A8085956379}" type="slidenum">
              <a:rPr lang="pt-BR" smtClean="0"/>
              <a:t>45</a:t>
            </a:fld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70131"/>
              </p:ext>
            </p:extLst>
          </p:nvPr>
        </p:nvGraphicFramePr>
        <p:xfrm>
          <a:off x="1058607" y="3757220"/>
          <a:ext cx="4773358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5029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1997043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  <a:gridCol w="1291286">
                  <a:extLst>
                    <a:ext uri="{9D8B030D-6E8A-4147-A177-3AD203B41FA5}">
                      <a16:colId xmlns:a16="http://schemas.microsoft.com/office/drawing/2014/main" val="786998348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disciplina_nome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Prof_id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Php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sp>
        <p:nvSpPr>
          <p:cNvPr id="3" name="Texto Explicativo em Seta para a Esquerda 2"/>
          <p:cNvSpPr/>
          <p:nvPr/>
        </p:nvSpPr>
        <p:spPr>
          <a:xfrm>
            <a:off x="7900406" y="1855186"/>
            <a:ext cx="2335088" cy="864096"/>
          </a:xfrm>
          <a:prstGeom prst="leftArrowCallou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3FN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CB062C-D944-45DE-AED6-A06951CDAC9A}"/>
              </a:ext>
            </a:extLst>
          </p:cNvPr>
          <p:cNvSpPr txBox="1"/>
          <p:nvPr/>
        </p:nvSpPr>
        <p:spPr>
          <a:xfrm>
            <a:off x="191344" y="1528745"/>
            <a:ext cx="85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Histórico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353CC1-4B93-4725-808D-1F2B391D8936}"/>
              </a:ext>
            </a:extLst>
          </p:cNvPr>
          <p:cNvSpPr txBox="1"/>
          <p:nvPr/>
        </p:nvSpPr>
        <p:spPr>
          <a:xfrm>
            <a:off x="192907" y="372902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Disciplina</a:t>
            </a:r>
          </a:p>
        </p:txBody>
      </p:sp>
      <p:graphicFrame>
        <p:nvGraphicFramePr>
          <p:cNvPr id="17" name="Espaço Reservado para Conteúdo 5">
            <a:extLst>
              <a:ext uri="{FF2B5EF4-FFF2-40B4-BE49-F238E27FC236}">
                <a16:creationId xmlns:a16="http://schemas.microsoft.com/office/drawing/2014/main" id="{0CD12C87-C5A0-41FF-BB74-5F527DB6FC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601505"/>
              </p:ext>
            </p:extLst>
          </p:nvPr>
        </p:nvGraphicFramePr>
        <p:xfrm>
          <a:off x="1055440" y="1556792"/>
          <a:ext cx="3600258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018">
                  <a:extLst>
                    <a:ext uri="{9D8B030D-6E8A-4147-A177-3AD203B41FA5}">
                      <a16:colId xmlns:a16="http://schemas.microsoft.com/office/drawing/2014/main" val="14241296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148981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0983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disciplina_id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notas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0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565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17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80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55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77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8494468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90F0B7C-8116-4928-861E-76B52836E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9436"/>
              </p:ext>
            </p:extLst>
          </p:nvPr>
        </p:nvGraphicFramePr>
        <p:xfrm>
          <a:off x="7480228" y="3757220"/>
          <a:ext cx="4676313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5029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1291286">
                  <a:extLst>
                    <a:ext uri="{9D8B030D-6E8A-4147-A177-3AD203B41FA5}">
                      <a16:colId xmlns:a16="http://schemas.microsoft.com/office/drawing/2014/main" val="786998348"/>
                    </a:ext>
                  </a:extLst>
                </a:gridCol>
                <a:gridCol w="1899998">
                  <a:extLst>
                    <a:ext uri="{9D8B030D-6E8A-4147-A177-3AD203B41FA5}">
                      <a16:colId xmlns:a16="http://schemas.microsoft.com/office/drawing/2014/main" val="2611178135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prof_id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effectLst/>
                        </a:rPr>
                        <a:t>professor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 err="1">
                          <a:effectLst/>
                        </a:rPr>
                        <a:t>prof_email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Joao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joao@rj.senac.br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carlos@rj.senac.br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Prof</a:t>
                      </a:r>
                      <a:r>
                        <a:rPr lang="pt-BR" dirty="0">
                          <a:effectLst/>
                        </a:rPr>
                        <a:t> Paulo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paulo@rj.senac.br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BC501B14-6957-4081-82D8-6EA4E4F08D26}"/>
              </a:ext>
            </a:extLst>
          </p:cNvPr>
          <p:cNvSpPr txBox="1"/>
          <p:nvPr/>
        </p:nvSpPr>
        <p:spPr>
          <a:xfrm>
            <a:off x="6561565" y="3729025"/>
            <a:ext cx="88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Professor</a:t>
            </a:r>
          </a:p>
        </p:txBody>
      </p:sp>
    </p:spTree>
    <p:extLst>
      <p:ext uri="{BB962C8B-B14F-4D97-AF65-F5344CB8AC3E}">
        <p14:creationId xmlns:p14="http://schemas.microsoft.com/office/powerpoint/2010/main" val="3817396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A5EC-F4D1-4DFC-942E-4BA46E15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é Com Vocês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A322E-ED7D-4DED-891C-AF2D35D0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647"/>
          </a:xfrm>
        </p:spPr>
        <p:txBody>
          <a:bodyPr>
            <a:normAutofit/>
          </a:bodyPr>
          <a:lstStyle/>
          <a:p>
            <a:r>
              <a:rPr lang="pt-BR" dirty="0"/>
              <a:t>Com o resultado do exercício anterior, pede-se colocar as tabelas na 3FN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874E2B-8DFB-47B0-A2CB-37E42B52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27ECEF-5A9E-4A5D-BDC7-A5E6C116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21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74D0F-4FF5-457A-97C6-B221664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completo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B85BEFF-C3B2-4AAF-A41B-2425E9EE8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156872"/>
              </p:ext>
            </p:extLst>
          </p:nvPr>
        </p:nvGraphicFramePr>
        <p:xfrm>
          <a:off x="911424" y="3461802"/>
          <a:ext cx="10514822" cy="2468514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017051">
                  <a:extLst>
                    <a:ext uri="{9D8B030D-6E8A-4147-A177-3AD203B41FA5}">
                      <a16:colId xmlns:a16="http://schemas.microsoft.com/office/drawing/2014/main" val="3149923755"/>
                    </a:ext>
                  </a:extLst>
                </a:gridCol>
                <a:gridCol w="1017051">
                  <a:extLst>
                    <a:ext uri="{9D8B030D-6E8A-4147-A177-3AD203B41FA5}">
                      <a16:colId xmlns:a16="http://schemas.microsoft.com/office/drawing/2014/main" val="193848660"/>
                    </a:ext>
                  </a:extLst>
                </a:gridCol>
                <a:gridCol w="1017051">
                  <a:extLst>
                    <a:ext uri="{9D8B030D-6E8A-4147-A177-3AD203B41FA5}">
                      <a16:colId xmlns:a16="http://schemas.microsoft.com/office/drawing/2014/main" val="1340759483"/>
                    </a:ext>
                  </a:extLst>
                </a:gridCol>
                <a:gridCol w="1017051">
                  <a:extLst>
                    <a:ext uri="{9D8B030D-6E8A-4147-A177-3AD203B41FA5}">
                      <a16:colId xmlns:a16="http://schemas.microsoft.com/office/drawing/2014/main" val="1340113638"/>
                    </a:ext>
                  </a:extLst>
                </a:gridCol>
                <a:gridCol w="1017051">
                  <a:extLst>
                    <a:ext uri="{9D8B030D-6E8A-4147-A177-3AD203B41FA5}">
                      <a16:colId xmlns:a16="http://schemas.microsoft.com/office/drawing/2014/main" val="1404768546"/>
                    </a:ext>
                  </a:extLst>
                </a:gridCol>
                <a:gridCol w="1017051">
                  <a:extLst>
                    <a:ext uri="{9D8B030D-6E8A-4147-A177-3AD203B41FA5}">
                      <a16:colId xmlns:a16="http://schemas.microsoft.com/office/drawing/2014/main" val="2975671326"/>
                    </a:ext>
                  </a:extLst>
                </a:gridCol>
                <a:gridCol w="1017051">
                  <a:extLst>
                    <a:ext uri="{9D8B030D-6E8A-4147-A177-3AD203B41FA5}">
                      <a16:colId xmlns:a16="http://schemas.microsoft.com/office/drawing/2014/main" val="2570773765"/>
                    </a:ext>
                  </a:extLst>
                </a:gridCol>
                <a:gridCol w="1573249">
                  <a:extLst>
                    <a:ext uri="{9D8B030D-6E8A-4147-A177-3AD203B41FA5}">
                      <a16:colId xmlns:a16="http://schemas.microsoft.com/office/drawing/2014/main" val="444861210"/>
                    </a:ext>
                  </a:extLst>
                </a:gridCol>
                <a:gridCol w="1822216">
                  <a:extLst>
                    <a:ext uri="{9D8B030D-6E8A-4147-A177-3AD203B41FA5}">
                      <a16:colId xmlns:a16="http://schemas.microsoft.com/office/drawing/2014/main" val="2905077978"/>
                    </a:ext>
                  </a:extLst>
                </a:gridCol>
              </a:tblGrid>
              <a:tr h="411419"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sng" strike="noStrike" dirty="0">
                          <a:effectLst/>
                        </a:rPr>
                        <a:t>UC</a:t>
                      </a:r>
                      <a:endParaRPr lang="pt-BR" sz="14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sng" strike="noStrike" dirty="0" err="1">
                          <a:effectLst/>
                        </a:rPr>
                        <a:t>StudentID</a:t>
                      </a:r>
                      <a:endParaRPr lang="pt-BR" sz="14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Data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ProfID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Topico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Sala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Nota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Livro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ProfEmail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extLst>
                  <a:ext uri="{0D108BD9-81ED-4DB2-BD59-A6C34878D82A}">
                    <a16:rowId xmlns:a16="http://schemas.microsoft.com/office/drawing/2014/main" val="375206998"/>
                  </a:ext>
                </a:extLst>
              </a:tr>
              <a:tr h="411419"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UC1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St1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23.02.03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Prof1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 dirty="0">
                          <a:effectLst/>
                        </a:rPr>
                        <a:t>BD1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604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4.7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 dirty="0" err="1">
                          <a:effectLst/>
                        </a:rPr>
                        <a:t>Deumlich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Prof1@fhbb.ch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extLst>
                  <a:ext uri="{0D108BD9-81ED-4DB2-BD59-A6C34878D82A}">
                    <a16:rowId xmlns:a16="http://schemas.microsoft.com/office/drawing/2014/main" val="1654938693"/>
                  </a:ext>
                </a:extLst>
              </a:tr>
              <a:tr h="411419"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UC2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St1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18.11.02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Prof3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 dirty="0" err="1">
                          <a:effectLst/>
                        </a:rPr>
                        <a:t>IntProg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501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5.1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Zehnder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Prof3@fhbb.ch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extLst>
                  <a:ext uri="{0D108BD9-81ED-4DB2-BD59-A6C34878D82A}">
                    <a16:rowId xmlns:a16="http://schemas.microsoft.com/office/drawing/2014/main" val="2120845686"/>
                  </a:ext>
                </a:extLst>
              </a:tr>
              <a:tr h="411419"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UC1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St4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23.02.03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Prof1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 dirty="0">
                          <a:effectLst/>
                        </a:rPr>
                        <a:t>BD1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604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4.3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Deumlich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Prof1@fhbb.ch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extLst>
                  <a:ext uri="{0D108BD9-81ED-4DB2-BD59-A6C34878D82A}">
                    <a16:rowId xmlns:a16="http://schemas.microsoft.com/office/drawing/2014/main" val="2874846199"/>
                  </a:ext>
                </a:extLst>
              </a:tr>
              <a:tr h="411419"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UC5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St2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05.05.03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Prof3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 dirty="0">
                          <a:effectLst/>
                        </a:rPr>
                        <a:t>Java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502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4.9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Dümmlers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Prof3@fhbb.ch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extLst>
                  <a:ext uri="{0D108BD9-81ED-4DB2-BD59-A6C34878D82A}">
                    <a16:rowId xmlns:a16="http://schemas.microsoft.com/office/drawing/2014/main" val="857845576"/>
                  </a:ext>
                </a:extLst>
              </a:tr>
              <a:tr h="411419"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UC4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St2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04.07.03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Prof5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503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5.0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>
                          <a:effectLst/>
                        </a:rPr>
                        <a:t>SwissTopo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pt-BR" sz="1400" u="none" strike="noStrike" dirty="0">
                          <a:effectLst/>
                        </a:rPr>
                        <a:t>Prof5@fhbb.ch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30" marR="13030" marT="9525" marB="0" anchor="ctr"/>
                </a:tc>
                <a:extLst>
                  <a:ext uri="{0D108BD9-81ED-4DB2-BD59-A6C34878D82A}">
                    <a16:rowId xmlns:a16="http://schemas.microsoft.com/office/drawing/2014/main" val="271721695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0EA52D-4028-464C-A063-E02C24C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EFD955-00D5-4655-AC60-8AE8A454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FBE702-62BF-4316-83AE-4F9E681C4EA5}"/>
              </a:ext>
            </a:extLst>
          </p:cNvPr>
          <p:cNvSpPr txBox="1"/>
          <p:nvPr/>
        </p:nvSpPr>
        <p:spPr>
          <a:xfrm>
            <a:off x="911424" y="1916832"/>
            <a:ext cx="5962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Coloque a tabela abaixo na 1FN, 2FN e 3FN.</a:t>
            </a:r>
          </a:p>
        </p:txBody>
      </p:sp>
    </p:spTree>
    <p:extLst>
      <p:ext uri="{BB962C8B-B14F-4D97-AF65-F5344CB8AC3E}">
        <p14:creationId xmlns:p14="http://schemas.microsoft.com/office/powerpoint/2010/main" val="608773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5FEF764-FDC9-45B1-8841-BC5B86EB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opcional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0834D06-7BF5-49A3-8F90-1DF776D49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3DC4-6209-4394-A7CA-DCC69E03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A5DB10-E103-4F52-8FBF-186D3C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89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Boyce-Codd</a:t>
            </a:r>
            <a:r>
              <a:rPr lang="pt-BR" b="1" dirty="0"/>
              <a:t> Normal </a:t>
            </a:r>
            <a:r>
              <a:rPr lang="pt-BR" b="1" dirty="0" err="1"/>
              <a:t>Form</a:t>
            </a:r>
            <a:r>
              <a:rPr lang="pt-BR" b="1" dirty="0"/>
              <a:t> (BCNF)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Forma Normal de </a:t>
            </a:r>
            <a:r>
              <a:rPr lang="pt-BR" dirty="0" err="1"/>
              <a:t>Boyce-Codd</a:t>
            </a:r>
            <a:r>
              <a:rPr lang="pt-BR" dirty="0"/>
              <a:t> ou BCNF é uma extensão para a 3FN e também é conhecida como </a:t>
            </a:r>
            <a:r>
              <a:rPr lang="pt-BR" dirty="0">
                <a:solidFill>
                  <a:srgbClr val="C00000"/>
                </a:solidFill>
              </a:rPr>
              <a:t>Forma Normal 3.5</a:t>
            </a:r>
            <a:r>
              <a:rPr lang="pt-BR" dirty="0"/>
              <a:t>.</a:t>
            </a:r>
          </a:p>
          <a:p>
            <a:r>
              <a:rPr lang="pt-BR" dirty="0"/>
              <a:t>Para que uma tabela satisfaça o forma normal de </a:t>
            </a:r>
            <a:r>
              <a:rPr lang="pt-BR" dirty="0" err="1"/>
              <a:t>Boyce-Codd</a:t>
            </a:r>
            <a:r>
              <a:rPr lang="pt-BR" dirty="0"/>
              <a:t>, deve satisfazer as seguintes duas condições: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Deve estar na terceira forma normal;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C00000"/>
                </a:solidFill>
              </a:rPr>
              <a:t>Para qualquer dependência A → B, A deve ser uma </a:t>
            </a:r>
            <a:r>
              <a:rPr lang="pt-BR" dirty="0" err="1">
                <a:solidFill>
                  <a:srgbClr val="C00000"/>
                </a:solidFill>
              </a:rPr>
              <a:t>superchave</a:t>
            </a:r>
            <a:r>
              <a:rPr lang="pt-BR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Anomalias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308862"/>
              </p:ext>
            </p:extLst>
          </p:nvPr>
        </p:nvGraphicFramePr>
        <p:xfrm>
          <a:off x="838200" y="2148736"/>
          <a:ext cx="105156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5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38200" y="1484784"/>
            <a:ext cx="1038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Para entender Anomalias, vamos usar como exemplo a tabela de alunos abaixo.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71626" y="4485545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Na tabela acima, vemos os dados de 4 estudantes de Ciência da Computação matriculados na faculdade.</a:t>
            </a:r>
          </a:p>
          <a:p>
            <a:r>
              <a:rPr lang="pt-BR" sz="2400" dirty="0"/>
              <a:t>Repare que temos 3 tipos de dados misturados: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70C0"/>
                </a:solidFill>
              </a:rPr>
              <a:t>Os dados do estudante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Os dados do Curso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C00000"/>
                </a:solidFill>
              </a:rPr>
              <a:t>Os dados do professor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D7941DD-AAC0-4834-A48E-E7F4CDAD7FF8}"/>
              </a:ext>
            </a:extLst>
          </p:cNvPr>
          <p:cNvSpPr/>
          <p:nvPr/>
        </p:nvSpPr>
        <p:spPr>
          <a:xfrm>
            <a:off x="695400" y="1946449"/>
            <a:ext cx="3240360" cy="2428777"/>
          </a:xfrm>
          <a:custGeom>
            <a:avLst/>
            <a:gdLst>
              <a:gd name="connsiteX0" fmla="*/ 0 w 3240360"/>
              <a:gd name="connsiteY0" fmla="*/ 404804 h 2428777"/>
              <a:gd name="connsiteX1" fmla="*/ 404804 w 3240360"/>
              <a:gd name="connsiteY1" fmla="*/ 0 h 2428777"/>
              <a:gd name="connsiteX2" fmla="*/ 939569 w 3240360"/>
              <a:gd name="connsiteY2" fmla="*/ 0 h 2428777"/>
              <a:gd name="connsiteX3" fmla="*/ 1450027 w 3240360"/>
              <a:gd name="connsiteY3" fmla="*/ 0 h 2428777"/>
              <a:gd name="connsiteX4" fmla="*/ 1863255 w 3240360"/>
              <a:gd name="connsiteY4" fmla="*/ 0 h 2428777"/>
              <a:gd name="connsiteX5" fmla="*/ 2300791 w 3240360"/>
              <a:gd name="connsiteY5" fmla="*/ 0 h 2428777"/>
              <a:gd name="connsiteX6" fmla="*/ 2835556 w 3240360"/>
              <a:gd name="connsiteY6" fmla="*/ 0 h 2428777"/>
              <a:gd name="connsiteX7" fmla="*/ 3240360 w 3240360"/>
              <a:gd name="connsiteY7" fmla="*/ 404804 h 2428777"/>
              <a:gd name="connsiteX8" fmla="*/ 3240360 w 3240360"/>
              <a:gd name="connsiteY8" fmla="*/ 944527 h 2428777"/>
              <a:gd name="connsiteX9" fmla="*/ 3240360 w 3240360"/>
              <a:gd name="connsiteY9" fmla="*/ 1484250 h 2428777"/>
              <a:gd name="connsiteX10" fmla="*/ 3240360 w 3240360"/>
              <a:gd name="connsiteY10" fmla="*/ 2023973 h 2428777"/>
              <a:gd name="connsiteX11" fmla="*/ 2835556 w 3240360"/>
              <a:gd name="connsiteY11" fmla="*/ 2428777 h 2428777"/>
              <a:gd name="connsiteX12" fmla="*/ 2398021 w 3240360"/>
              <a:gd name="connsiteY12" fmla="*/ 2428777 h 2428777"/>
              <a:gd name="connsiteX13" fmla="*/ 1863255 w 3240360"/>
              <a:gd name="connsiteY13" fmla="*/ 2428777 h 2428777"/>
              <a:gd name="connsiteX14" fmla="*/ 1401412 w 3240360"/>
              <a:gd name="connsiteY14" fmla="*/ 2428777 h 2428777"/>
              <a:gd name="connsiteX15" fmla="*/ 890954 w 3240360"/>
              <a:gd name="connsiteY15" fmla="*/ 2428777 h 2428777"/>
              <a:gd name="connsiteX16" fmla="*/ 404804 w 3240360"/>
              <a:gd name="connsiteY16" fmla="*/ 2428777 h 2428777"/>
              <a:gd name="connsiteX17" fmla="*/ 0 w 3240360"/>
              <a:gd name="connsiteY17" fmla="*/ 2023973 h 2428777"/>
              <a:gd name="connsiteX18" fmla="*/ 0 w 3240360"/>
              <a:gd name="connsiteY18" fmla="*/ 1532825 h 2428777"/>
              <a:gd name="connsiteX19" fmla="*/ 0 w 3240360"/>
              <a:gd name="connsiteY19" fmla="*/ 1009294 h 2428777"/>
              <a:gd name="connsiteX20" fmla="*/ 0 w 3240360"/>
              <a:gd name="connsiteY20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40360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88788" y="-3103"/>
                  <a:pt x="688663" y="7744"/>
                  <a:pt x="939569" y="0"/>
                </a:cubicBezTo>
                <a:cubicBezTo>
                  <a:pt x="1190476" y="-7744"/>
                  <a:pt x="1347344" y="48188"/>
                  <a:pt x="1450027" y="0"/>
                </a:cubicBezTo>
                <a:cubicBezTo>
                  <a:pt x="1552710" y="-48188"/>
                  <a:pt x="1678431" y="2252"/>
                  <a:pt x="1863255" y="0"/>
                </a:cubicBezTo>
                <a:cubicBezTo>
                  <a:pt x="2048079" y="-2252"/>
                  <a:pt x="2085036" y="24482"/>
                  <a:pt x="2300791" y="0"/>
                </a:cubicBezTo>
                <a:cubicBezTo>
                  <a:pt x="2516546" y="-24482"/>
                  <a:pt x="2617312" y="29805"/>
                  <a:pt x="2835556" y="0"/>
                </a:cubicBezTo>
                <a:cubicBezTo>
                  <a:pt x="3067495" y="-28494"/>
                  <a:pt x="3238701" y="216425"/>
                  <a:pt x="3240360" y="404804"/>
                </a:cubicBezTo>
                <a:cubicBezTo>
                  <a:pt x="3301658" y="655288"/>
                  <a:pt x="3217504" y="711299"/>
                  <a:pt x="3240360" y="944527"/>
                </a:cubicBezTo>
                <a:cubicBezTo>
                  <a:pt x="3263216" y="1177755"/>
                  <a:pt x="3188401" y="1303224"/>
                  <a:pt x="3240360" y="1484250"/>
                </a:cubicBezTo>
                <a:cubicBezTo>
                  <a:pt x="3292319" y="1665276"/>
                  <a:pt x="3211442" y="1785115"/>
                  <a:pt x="3240360" y="2023973"/>
                </a:cubicBezTo>
                <a:cubicBezTo>
                  <a:pt x="3268026" y="2267699"/>
                  <a:pt x="3104366" y="2460760"/>
                  <a:pt x="2835556" y="2428777"/>
                </a:cubicBezTo>
                <a:cubicBezTo>
                  <a:pt x="2648656" y="2477213"/>
                  <a:pt x="2578492" y="2420786"/>
                  <a:pt x="2398021" y="2428777"/>
                </a:cubicBezTo>
                <a:cubicBezTo>
                  <a:pt x="2217550" y="2436768"/>
                  <a:pt x="2068060" y="2376625"/>
                  <a:pt x="1863255" y="2428777"/>
                </a:cubicBezTo>
                <a:cubicBezTo>
                  <a:pt x="1658450" y="2480929"/>
                  <a:pt x="1535572" y="2403142"/>
                  <a:pt x="1401412" y="2428777"/>
                </a:cubicBezTo>
                <a:cubicBezTo>
                  <a:pt x="1267252" y="2454412"/>
                  <a:pt x="1033339" y="2407093"/>
                  <a:pt x="890954" y="2428777"/>
                </a:cubicBezTo>
                <a:cubicBezTo>
                  <a:pt x="748569" y="2450461"/>
                  <a:pt x="527931" y="2375698"/>
                  <a:pt x="404804" y="2428777"/>
                </a:cubicBezTo>
                <a:cubicBezTo>
                  <a:pt x="223940" y="2449085"/>
                  <a:pt x="-15961" y="2214155"/>
                  <a:pt x="0" y="2023973"/>
                </a:cubicBezTo>
                <a:cubicBezTo>
                  <a:pt x="-49935" y="1913266"/>
                  <a:pt x="33931" y="1778140"/>
                  <a:pt x="0" y="1532825"/>
                </a:cubicBezTo>
                <a:cubicBezTo>
                  <a:pt x="-33931" y="1287510"/>
                  <a:pt x="30952" y="1260306"/>
                  <a:pt x="0" y="1009294"/>
                </a:cubicBezTo>
                <a:cubicBezTo>
                  <a:pt x="-30952" y="758282"/>
                  <a:pt x="54118" y="701277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4CCFCD7-D2C4-49EB-8580-E1D0CA6337FF}"/>
              </a:ext>
            </a:extLst>
          </p:cNvPr>
          <p:cNvSpPr/>
          <p:nvPr/>
        </p:nvSpPr>
        <p:spPr>
          <a:xfrm>
            <a:off x="4044890" y="1973207"/>
            <a:ext cx="4715406" cy="2428777"/>
          </a:xfrm>
          <a:custGeom>
            <a:avLst/>
            <a:gdLst>
              <a:gd name="connsiteX0" fmla="*/ 0 w 4715406"/>
              <a:gd name="connsiteY0" fmla="*/ 404804 h 2428777"/>
              <a:gd name="connsiteX1" fmla="*/ 404804 w 4715406"/>
              <a:gd name="connsiteY1" fmla="*/ 0 h 2428777"/>
              <a:gd name="connsiteX2" fmla="*/ 1040891 w 4715406"/>
              <a:gd name="connsiteY2" fmla="*/ 0 h 2428777"/>
              <a:gd name="connsiteX3" fmla="*/ 1637920 w 4715406"/>
              <a:gd name="connsiteY3" fmla="*/ 0 h 2428777"/>
              <a:gd name="connsiteX4" fmla="*/ 2078717 w 4715406"/>
              <a:gd name="connsiteY4" fmla="*/ 0 h 2428777"/>
              <a:gd name="connsiteX5" fmla="*/ 2558573 w 4715406"/>
              <a:gd name="connsiteY5" fmla="*/ 0 h 2428777"/>
              <a:gd name="connsiteX6" fmla="*/ 3155602 w 4715406"/>
              <a:gd name="connsiteY6" fmla="*/ 0 h 2428777"/>
              <a:gd name="connsiteX7" fmla="*/ 3635457 w 4715406"/>
              <a:gd name="connsiteY7" fmla="*/ 0 h 2428777"/>
              <a:gd name="connsiteX8" fmla="*/ 4310602 w 4715406"/>
              <a:gd name="connsiteY8" fmla="*/ 0 h 2428777"/>
              <a:gd name="connsiteX9" fmla="*/ 4715406 w 4715406"/>
              <a:gd name="connsiteY9" fmla="*/ 404804 h 2428777"/>
              <a:gd name="connsiteX10" fmla="*/ 4715406 w 4715406"/>
              <a:gd name="connsiteY10" fmla="*/ 912144 h 2428777"/>
              <a:gd name="connsiteX11" fmla="*/ 4715406 w 4715406"/>
              <a:gd name="connsiteY11" fmla="*/ 1468058 h 2428777"/>
              <a:gd name="connsiteX12" fmla="*/ 4715406 w 4715406"/>
              <a:gd name="connsiteY12" fmla="*/ 2023973 h 2428777"/>
              <a:gd name="connsiteX13" fmla="*/ 4310602 w 4715406"/>
              <a:gd name="connsiteY13" fmla="*/ 2428777 h 2428777"/>
              <a:gd name="connsiteX14" fmla="*/ 3830747 w 4715406"/>
              <a:gd name="connsiteY14" fmla="*/ 2428777 h 2428777"/>
              <a:gd name="connsiteX15" fmla="*/ 3233718 w 4715406"/>
              <a:gd name="connsiteY15" fmla="*/ 2428777 h 2428777"/>
              <a:gd name="connsiteX16" fmla="*/ 2675747 w 4715406"/>
              <a:gd name="connsiteY16" fmla="*/ 2428777 h 2428777"/>
              <a:gd name="connsiteX17" fmla="*/ 2078717 w 4715406"/>
              <a:gd name="connsiteY17" fmla="*/ 2428777 h 2428777"/>
              <a:gd name="connsiteX18" fmla="*/ 1442630 w 4715406"/>
              <a:gd name="connsiteY18" fmla="*/ 2428777 h 2428777"/>
              <a:gd name="connsiteX19" fmla="*/ 923717 w 4715406"/>
              <a:gd name="connsiteY19" fmla="*/ 2428777 h 2428777"/>
              <a:gd name="connsiteX20" fmla="*/ 404804 w 4715406"/>
              <a:gd name="connsiteY20" fmla="*/ 2428777 h 2428777"/>
              <a:gd name="connsiteX21" fmla="*/ 0 w 4715406"/>
              <a:gd name="connsiteY21" fmla="*/ 2023973 h 2428777"/>
              <a:gd name="connsiteX22" fmla="*/ 0 w 4715406"/>
              <a:gd name="connsiteY22" fmla="*/ 1500442 h 2428777"/>
              <a:gd name="connsiteX23" fmla="*/ 0 w 4715406"/>
              <a:gd name="connsiteY23" fmla="*/ 976910 h 2428777"/>
              <a:gd name="connsiteX24" fmla="*/ 0 w 4715406"/>
              <a:gd name="connsiteY24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15406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49473" y="-46349"/>
                  <a:pt x="729475" y="10134"/>
                  <a:pt x="1040891" y="0"/>
                </a:cubicBezTo>
                <a:cubicBezTo>
                  <a:pt x="1352307" y="-10134"/>
                  <a:pt x="1357172" y="42775"/>
                  <a:pt x="1637920" y="0"/>
                </a:cubicBezTo>
                <a:cubicBezTo>
                  <a:pt x="1918668" y="-42775"/>
                  <a:pt x="1887937" y="48194"/>
                  <a:pt x="2078717" y="0"/>
                </a:cubicBezTo>
                <a:cubicBezTo>
                  <a:pt x="2269497" y="-48194"/>
                  <a:pt x="2366506" y="28071"/>
                  <a:pt x="2558573" y="0"/>
                </a:cubicBezTo>
                <a:cubicBezTo>
                  <a:pt x="2750640" y="-28071"/>
                  <a:pt x="2906808" y="14274"/>
                  <a:pt x="3155602" y="0"/>
                </a:cubicBezTo>
                <a:cubicBezTo>
                  <a:pt x="3404396" y="-14274"/>
                  <a:pt x="3470117" y="47140"/>
                  <a:pt x="3635457" y="0"/>
                </a:cubicBezTo>
                <a:cubicBezTo>
                  <a:pt x="3800797" y="-47140"/>
                  <a:pt x="4095335" y="27969"/>
                  <a:pt x="4310602" y="0"/>
                </a:cubicBezTo>
                <a:cubicBezTo>
                  <a:pt x="4570333" y="-22611"/>
                  <a:pt x="4717686" y="239134"/>
                  <a:pt x="4715406" y="404804"/>
                </a:cubicBezTo>
                <a:cubicBezTo>
                  <a:pt x="4717508" y="614765"/>
                  <a:pt x="4681734" y="708098"/>
                  <a:pt x="4715406" y="912144"/>
                </a:cubicBezTo>
                <a:cubicBezTo>
                  <a:pt x="4749078" y="1116190"/>
                  <a:pt x="4687459" y="1355052"/>
                  <a:pt x="4715406" y="1468058"/>
                </a:cubicBezTo>
                <a:cubicBezTo>
                  <a:pt x="4743353" y="1581064"/>
                  <a:pt x="4663097" y="1803860"/>
                  <a:pt x="4715406" y="2023973"/>
                </a:cubicBezTo>
                <a:cubicBezTo>
                  <a:pt x="4710248" y="2198701"/>
                  <a:pt x="4482999" y="2423107"/>
                  <a:pt x="4310602" y="2428777"/>
                </a:cubicBezTo>
                <a:cubicBezTo>
                  <a:pt x="4208239" y="2475112"/>
                  <a:pt x="3942315" y="2374286"/>
                  <a:pt x="3830747" y="2428777"/>
                </a:cubicBezTo>
                <a:cubicBezTo>
                  <a:pt x="3719180" y="2483268"/>
                  <a:pt x="3370681" y="2395295"/>
                  <a:pt x="3233718" y="2428777"/>
                </a:cubicBezTo>
                <a:cubicBezTo>
                  <a:pt x="3096755" y="2462259"/>
                  <a:pt x="2901262" y="2378024"/>
                  <a:pt x="2675747" y="2428777"/>
                </a:cubicBezTo>
                <a:cubicBezTo>
                  <a:pt x="2450232" y="2479530"/>
                  <a:pt x="2291378" y="2427314"/>
                  <a:pt x="2078717" y="2428777"/>
                </a:cubicBezTo>
                <a:cubicBezTo>
                  <a:pt x="1866056" y="2430240"/>
                  <a:pt x="1660238" y="2377778"/>
                  <a:pt x="1442630" y="2428777"/>
                </a:cubicBezTo>
                <a:cubicBezTo>
                  <a:pt x="1225022" y="2479776"/>
                  <a:pt x="1035435" y="2424672"/>
                  <a:pt x="923717" y="2428777"/>
                </a:cubicBezTo>
                <a:cubicBezTo>
                  <a:pt x="811999" y="2432882"/>
                  <a:pt x="511111" y="2379592"/>
                  <a:pt x="404804" y="2428777"/>
                </a:cubicBezTo>
                <a:cubicBezTo>
                  <a:pt x="154577" y="2422944"/>
                  <a:pt x="-24639" y="2207883"/>
                  <a:pt x="0" y="2023973"/>
                </a:cubicBezTo>
                <a:cubicBezTo>
                  <a:pt x="-62261" y="1890201"/>
                  <a:pt x="35560" y="1661445"/>
                  <a:pt x="0" y="1500442"/>
                </a:cubicBezTo>
                <a:cubicBezTo>
                  <a:pt x="-35560" y="1339439"/>
                  <a:pt x="23217" y="1194364"/>
                  <a:pt x="0" y="976910"/>
                </a:cubicBezTo>
                <a:cubicBezTo>
                  <a:pt x="-23217" y="759456"/>
                  <a:pt x="29146" y="606561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7032104" y="2023330"/>
            <a:ext cx="3384376" cy="2428777"/>
          </a:xfrm>
          <a:custGeom>
            <a:avLst/>
            <a:gdLst>
              <a:gd name="connsiteX0" fmla="*/ 0 w 3384376"/>
              <a:gd name="connsiteY0" fmla="*/ 404804 h 2428777"/>
              <a:gd name="connsiteX1" fmla="*/ 404804 w 3384376"/>
              <a:gd name="connsiteY1" fmla="*/ 0 h 2428777"/>
              <a:gd name="connsiteX2" fmla="*/ 971253 w 3384376"/>
              <a:gd name="connsiteY2" fmla="*/ 0 h 2428777"/>
              <a:gd name="connsiteX3" fmla="*/ 1511954 w 3384376"/>
              <a:gd name="connsiteY3" fmla="*/ 0 h 2428777"/>
              <a:gd name="connsiteX4" fmla="*/ 1949665 w 3384376"/>
              <a:gd name="connsiteY4" fmla="*/ 0 h 2428777"/>
              <a:gd name="connsiteX5" fmla="*/ 2413123 w 3384376"/>
              <a:gd name="connsiteY5" fmla="*/ 0 h 2428777"/>
              <a:gd name="connsiteX6" fmla="*/ 2979572 w 3384376"/>
              <a:gd name="connsiteY6" fmla="*/ 0 h 2428777"/>
              <a:gd name="connsiteX7" fmla="*/ 3384376 w 3384376"/>
              <a:gd name="connsiteY7" fmla="*/ 404804 h 2428777"/>
              <a:gd name="connsiteX8" fmla="*/ 3384376 w 3384376"/>
              <a:gd name="connsiteY8" fmla="*/ 944527 h 2428777"/>
              <a:gd name="connsiteX9" fmla="*/ 3384376 w 3384376"/>
              <a:gd name="connsiteY9" fmla="*/ 1484250 h 2428777"/>
              <a:gd name="connsiteX10" fmla="*/ 3384376 w 3384376"/>
              <a:gd name="connsiteY10" fmla="*/ 2023973 h 2428777"/>
              <a:gd name="connsiteX11" fmla="*/ 2979572 w 3384376"/>
              <a:gd name="connsiteY11" fmla="*/ 2428777 h 2428777"/>
              <a:gd name="connsiteX12" fmla="*/ 2516114 w 3384376"/>
              <a:gd name="connsiteY12" fmla="*/ 2428777 h 2428777"/>
              <a:gd name="connsiteX13" fmla="*/ 1949665 w 3384376"/>
              <a:gd name="connsiteY13" fmla="*/ 2428777 h 2428777"/>
              <a:gd name="connsiteX14" fmla="*/ 1460459 w 3384376"/>
              <a:gd name="connsiteY14" fmla="*/ 2428777 h 2428777"/>
              <a:gd name="connsiteX15" fmla="*/ 919758 w 3384376"/>
              <a:gd name="connsiteY15" fmla="*/ 2428777 h 2428777"/>
              <a:gd name="connsiteX16" fmla="*/ 404804 w 3384376"/>
              <a:gd name="connsiteY16" fmla="*/ 2428777 h 2428777"/>
              <a:gd name="connsiteX17" fmla="*/ 0 w 3384376"/>
              <a:gd name="connsiteY17" fmla="*/ 2023973 h 2428777"/>
              <a:gd name="connsiteX18" fmla="*/ 0 w 3384376"/>
              <a:gd name="connsiteY18" fmla="*/ 1532825 h 2428777"/>
              <a:gd name="connsiteX19" fmla="*/ 0 w 3384376"/>
              <a:gd name="connsiteY19" fmla="*/ 1009294 h 2428777"/>
              <a:gd name="connsiteX20" fmla="*/ 0 w 3384376"/>
              <a:gd name="connsiteY20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84376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56225" y="-47174"/>
                  <a:pt x="804660" y="39278"/>
                  <a:pt x="971253" y="0"/>
                </a:cubicBezTo>
                <a:cubicBezTo>
                  <a:pt x="1137846" y="-39278"/>
                  <a:pt x="1296546" y="21124"/>
                  <a:pt x="1511954" y="0"/>
                </a:cubicBezTo>
                <a:cubicBezTo>
                  <a:pt x="1727362" y="-21124"/>
                  <a:pt x="1744957" y="16914"/>
                  <a:pt x="1949665" y="0"/>
                </a:cubicBezTo>
                <a:cubicBezTo>
                  <a:pt x="2154373" y="-16914"/>
                  <a:pt x="2256610" y="38362"/>
                  <a:pt x="2413123" y="0"/>
                </a:cubicBezTo>
                <a:cubicBezTo>
                  <a:pt x="2569636" y="-38362"/>
                  <a:pt x="2697963" y="40461"/>
                  <a:pt x="2979572" y="0"/>
                </a:cubicBezTo>
                <a:cubicBezTo>
                  <a:pt x="3211511" y="-28494"/>
                  <a:pt x="3382717" y="216425"/>
                  <a:pt x="3384376" y="404804"/>
                </a:cubicBezTo>
                <a:cubicBezTo>
                  <a:pt x="3445674" y="655288"/>
                  <a:pt x="3361520" y="711299"/>
                  <a:pt x="3384376" y="944527"/>
                </a:cubicBezTo>
                <a:cubicBezTo>
                  <a:pt x="3407232" y="1177755"/>
                  <a:pt x="3332417" y="1303224"/>
                  <a:pt x="3384376" y="1484250"/>
                </a:cubicBezTo>
                <a:cubicBezTo>
                  <a:pt x="3436335" y="1665276"/>
                  <a:pt x="3355458" y="1785115"/>
                  <a:pt x="3384376" y="2023973"/>
                </a:cubicBezTo>
                <a:cubicBezTo>
                  <a:pt x="3412042" y="2267699"/>
                  <a:pt x="3248382" y="2460760"/>
                  <a:pt x="2979572" y="2428777"/>
                </a:cubicBezTo>
                <a:cubicBezTo>
                  <a:pt x="2774523" y="2450234"/>
                  <a:pt x="2743955" y="2378678"/>
                  <a:pt x="2516114" y="2428777"/>
                </a:cubicBezTo>
                <a:cubicBezTo>
                  <a:pt x="2288273" y="2478876"/>
                  <a:pt x="2144333" y="2427906"/>
                  <a:pt x="1949665" y="2428777"/>
                </a:cubicBezTo>
                <a:cubicBezTo>
                  <a:pt x="1754997" y="2429648"/>
                  <a:pt x="1618825" y="2377949"/>
                  <a:pt x="1460459" y="2428777"/>
                </a:cubicBezTo>
                <a:cubicBezTo>
                  <a:pt x="1302093" y="2479605"/>
                  <a:pt x="1055288" y="2381881"/>
                  <a:pt x="919758" y="2428777"/>
                </a:cubicBezTo>
                <a:cubicBezTo>
                  <a:pt x="784228" y="2475673"/>
                  <a:pt x="528447" y="2405336"/>
                  <a:pt x="404804" y="2428777"/>
                </a:cubicBezTo>
                <a:cubicBezTo>
                  <a:pt x="223940" y="2449085"/>
                  <a:pt x="-15961" y="2214155"/>
                  <a:pt x="0" y="2023973"/>
                </a:cubicBezTo>
                <a:cubicBezTo>
                  <a:pt x="-49935" y="1913266"/>
                  <a:pt x="33931" y="1778140"/>
                  <a:pt x="0" y="1532825"/>
                </a:cubicBezTo>
                <a:cubicBezTo>
                  <a:pt x="-33931" y="1287510"/>
                  <a:pt x="30952" y="1260306"/>
                  <a:pt x="0" y="1009294"/>
                </a:cubicBezTo>
                <a:cubicBezTo>
                  <a:pt x="-30952" y="758282"/>
                  <a:pt x="54118" y="701277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7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Boyce-Codd</a:t>
            </a:r>
            <a:r>
              <a:rPr lang="pt-BR" b="1" dirty="0"/>
              <a:t> Normal </a:t>
            </a:r>
            <a:r>
              <a:rPr lang="pt-BR" b="1" dirty="0" err="1"/>
              <a:t>Form</a:t>
            </a:r>
            <a:r>
              <a:rPr lang="pt-BR" b="1" dirty="0"/>
              <a:t> (BCNF)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456416"/>
              </p:ext>
            </p:extLst>
          </p:nvPr>
        </p:nvGraphicFramePr>
        <p:xfrm>
          <a:off x="2351584" y="1834988"/>
          <a:ext cx="6409929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6643">
                  <a:extLst>
                    <a:ext uri="{9D8B030D-6E8A-4147-A177-3AD203B41FA5}">
                      <a16:colId xmlns:a16="http://schemas.microsoft.com/office/drawing/2014/main" val="4051083060"/>
                    </a:ext>
                  </a:extLst>
                </a:gridCol>
                <a:gridCol w="2136643">
                  <a:extLst>
                    <a:ext uri="{9D8B030D-6E8A-4147-A177-3AD203B41FA5}">
                      <a16:colId xmlns:a16="http://schemas.microsoft.com/office/drawing/2014/main" val="2158000777"/>
                    </a:ext>
                  </a:extLst>
                </a:gridCol>
                <a:gridCol w="2136643">
                  <a:extLst>
                    <a:ext uri="{9D8B030D-6E8A-4147-A177-3AD203B41FA5}">
                      <a16:colId xmlns:a16="http://schemas.microsoft.com/office/drawing/2014/main" val="1264868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disciplina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professor</a:t>
                      </a:r>
                      <a:endParaRPr lang="pt-BR" b="1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310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68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C#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P.Carlos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317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P.Jose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572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P.Paulo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441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808562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50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38200" y="4494706"/>
            <a:ext cx="1135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Na tabela acima: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 aluno pode se inscrever em várias disciplinas. Por exemplo, aluno com student_id 101, optou por duas: Java &amp; C 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Para cada disciplina, um professor é designado.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 pode haver </a:t>
            </a:r>
            <a:r>
              <a:rPr lang="pt-BR" sz="2400" b="1" dirty="0">
                <a:solidFill>
                  <a:srgbClr val="002060"/>
                </a:solidFill>
              </a:rPr>
              <a:t>vários professores ensinando uma disciplina </a:t>
            </a:r>
            <a:r>
              <a:rPr lang="pt-BR" sz="2400" dirty="0"/>
              <a:t>como Java (</a:t>
            </a:r>
            <a:r>
              <a:rPr lang="pt-BR" sz="2400" dirty="0" err="1"/>
              <a:t>P.Java</a:t>
            </a:r>
            <a:r>
              <a:rPr lang="pt-BR" sz="2400" dirty="0"/>
              <a:t> e P.Java2).</a:t>
            </a:r>
          </a:p>
          <a:p>
            <a:endParaRPr lang="pt-BR" sz="2400" dirty="0"/>
          </a:p>
        </p:txBody>
      </p:sp>
      <p:sp>
        <p:nvSpPr>
          <p:cNvPr id="10" name="Texto Explicativo em Seta para a Esquerda 9"/>
          <p:cNvSpPr/>
          <p:nvPr/>
        </p:nvSpPr>
        <p:spPr>
          <a:xfrm>
            <a:off x="8904312" y="2492896"/>
            <a:ext cx="2952328" cy="1008112"/>
          </a:xfrm>
          <a:prstGeom prst="leftArrowCallout">
            <a:avLst>
              <a:gd name="adj1" fmla="val 20521"/>
              <a:gd name="adj2" fmla="val 20521"/>
              <a:gd name="adj3" fmla="val 25000"/>
              <a:gd name="adj4" fmla="val 82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Chave Primária é </a:t>
            </a:r>
            <a:r>
              <a:rPr lang="pt-BR" dirty="0" err="1"/>
              <a:t>estudante_id+disciplina</a:t>
            </a:r>
            <a:endParaRPr lang="pt-BR" dirty="0"/>
          </a:p>
        </p:txBody>
      </p:sp>
      <p:sp>
        <p:nvSpPr>
          <p:cNvPr id="3" name="Retângulo Arredondado 2"/>
          <p:cNvSpPr/>
          <p:nvPr/>
        </p:nvSpPr>
        <p:spPr>
          <a:xfrm>
            <a:off x="4439816" y="2276872"/>
            <a:ext cx="3024336" cy="43204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4439816" y="3115148"/>
            <a:ext cx="3024336" cy="43204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377407" y="1834988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Estudante</a:t>
            </a:r>
          </a:p>
        </p:txBody>
      </p:sp>
    </p:spTree>
    <p:extLst>
      <p:ext uri="{BB962C8B-B14F-4D97-AF65-F5344CB8AC3E}">
        <p14:creationId xmlns:p14="http://schemas.microsoft.com/office/powerpoint/2010/main" val="14906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384" y="270927"/>
            <a:ext cx="10515600" cy="1325563"/>
          </a:xfrm>
        </p:spPr>
        <p:txBody>
          <a:bodyPr/>
          <a:lstStyle/>
          <a:p>
            <a:r>
              <a:rPr lang="pt-BR" b="1" dirty="0" err="1"/>
              <a:t>Boyce-Codd</a:t>
            </a:r>
            <a:r>
              <a:rPr lang="pt-BR" b="1" dirty="0"/>
              <a:t> Normal </a:t>
            </a:r>
            <a:r>
              <a:rPr lang="pt-BR" b="1" dirty="0" err="1"/>
              <a:t>Form</a:t>
            </a:r>
            <a:r>
              <a:rPr lang="pt-BR" b="1" dirty="0"/>
              <a:t> (BCNF)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1384" y="1528495"/>
            <a:ext cx="11305256" cy="13255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</a:t>
            </a:r>
            <a:r>
              <a:rPr lang="pt-BR" dirty="0">
                <a:solidFill>
                  <a:srgbClr val="C00000"/>
                </a:solidFill>
              </a:rPr>
              <a:t>há uma dependência entre disciplina e professor</a:t>
            </a:r>
            <a:r>
              <a:rPr lang="pt-BR" dirty="0"/>
              <a:t>, onde disciplina depende do nome do professor.</a:t>
            </a:r>
          </a:p>
          <a:p>
            <a:r>
              <a:rPr lang="pt-BR" dirty="0"/>
              <a:t>Vamos então analisar a tabela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51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809184" y="4926765"/>
            <a:ext cx="473251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70C0"/>
                </a:solidFill>
              </a:rPr>
              <a:t>estudante_id</a:t>
            </a:r>
            <a:r>
              <a:rPr lang="pt-BR" sz="2400" dirty="0">
                <a:solidFill>
                  <a:srgbClr val="0070C0"/>
                </a:solidFill>
              </a:rPr>
              <a:t>, disciplina → professor</a:t>
            </a:r>
          </a:p>
          <a:p>
            <a:r>
              <a:rPr lang="pt-BR" sz="2400" dirty="0">
                <a:solidFill>
                  <a:srgbClr val="C00000"/>
                </a:solidFill>
              </a:rPr>
              <a:t>professor → disciplina</a:t>
            </a:r>
            <a:endParaRPr lang="pt-BR" sz="24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B817939-C886-474E-838B-6EC900393B03}"/>
              </a:ext>
            </a:extLst>
          </p:cNvPr>
          <p:cNvGrpSpPr/>
          <p:nvPr/>
        </p:nvGrpSpPr>
        <p:grpSpPr>
          <a:xfrm>
            <a:off x="5661024" y="5801217"/>
            <a:ext cx="1947144" cy="516646"/>
            <a:chOff x="5661024" y="5801217"/>
            <a:chExt cx="1947144" cy="516646"/>
          </a:xfrm>
        </p:grpSpPr>
        <p:sp>
          <p:nvSpPr>
            <p:cNvPr id="7" name="CaixaDeTexto 6"/>
            <p:cNvSpPr txBox="1"/>
            <p:nvPr/>
          </p:nvSpPr>
          <p:spPr>
            <a:xfrm>
              <a:off x="5661024" y="5979309"/>
              <a:ext cx="1947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0070C0"/>
                  </a:solidFill>
                </a:rPr>
                <a:t>Não é </a:t>
              </a:r>
              <a:r>
                <a:rPr lang="pt-BR" sz="1600" b="1" dirty="0" err="1">
                  <a:solidFill>
                    <a:srgbClr val="0070C0"/>
                  </a:solidFill>
                </a:rPr>
                <a:t>superchave</a:t>
              </a:r>
              <a:r>
                <a:rPr lang="pt-BR" sz="1600" b="1" dirty="0">
                  <a:solidFill>
                    <a:srgbClr val="0070C0"/>
                  </a:solidFill>
                </a:rPr>
                <a:t>!</a:t>
              </a:r>
            </a:p>
          </p:txBody>
        </p:sp>
        <p:sp>
          <p:nvSpPr>
            <p:cNvPr id="8" name="Seta para Baixo 7"/>
            <p:cNvSpPr/>
            <p:nvPr/>
          </p:nvSpPr>
          <p:spPr>
            <a:xfrm flipV="1">
              <a:off x="6384032" y="5801217"/>
              <a:ext cx="115496" cy="17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C707369B-977F-4CE9-BB7F-D73039320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652430"/>
              </p:ext>
            </p:extLst>
          </p:nvPr>
        </p:nvGraphicFramePr>
        <p:xfrm>
          <a:off x="786147" y="3197442"/>
          <a:ext cx="4104456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405108306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158000777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1264868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disciplina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professor</a:t>
                      </a:r>
                      <a:endParaRPr lang="pt-BR" b="1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310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68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C#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P.Carlos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317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P.Jose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572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P.Paulo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441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808562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0466799B-BEE1-40B8-85CE-7C7888A4F77D}"/>
              </a:ext>
            </a:extLst>
          </p:cNvPr>
          <p:cNvSpPr txBox="1"/>
          <p:nvPr/>
        </p:nvSpPr>
        <p:spPr>
          <a:xfrm>
            <a:off x="5809184" y="2454153"/>
            <a:ext cx="6013402" cy="2251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Todos os valores são atômicos,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Não há dependência parcial.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/>
              <a:t>Não há dependência transitiva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C00000"/>
                </a:solidFill>
              </a:rPr>
              <a:t>professor → disciplina </a:t>
            </a:r>
            <a:endParaRPr lang="pt-BR" sz="2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80C452D-D034-4970-91E5-53CD8FF02E16}"/>
              </a:ext>
            </a:extLst>
          </p:cNvPr>
          <p:cNvSpPr/>
          <p:nvPr/>
        </p:nvSpPr>
        <p:spPr>
          <a:xfrm>
            <a:off x="10274896" y="2627522"/>
            <a:ext cx="792088" cy="3982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1FN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5F1E594-8C2A-40B3-B59A-2ECF65112BC1}"/>
              </a:ext>
            </a:extLst>
          </p:cNvPr>
          <p:cNvSpPr/>
          <p:nvPr/>
        </p:nvSpPr>
        <p:spPr>
          <a:xfrm>
            <a:off x="10274896" y="3214334"/>
            <a:ext cx="792088" cy="3982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2FN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428A168-A8D5-4344-B905-F5C3FAD35997}"/>
              </a:ext>
            </a:extLst>
          </p:cNvPr>
          <p:cNvSpPr/>
          <p:nvPr/>
        </p:nvSpPr>
        <p:spPr>
          <a:xfrm>
            <a:off x="10274896" y="3779716"/>
            <a:ext cx="792088" cy="3982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3FN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AE28894-585D-4FE1-865A-52803A7E0134}"/>
              </a:ext>
            </a:extLst>
          </p:cNvPr>
          <p:cNvSpPr/>
          <p:nvPr/>
        </p:nvSpPr>
        <p:spPr>
          <a:xfrm>
            <a:off x="10148403" y="4269019"/>
            <a:ext cx="997296" cy="3982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BCFN</a:t>
            </a:r>
          </a:p>
        </p:txBody>
      </p:sp>
    </p:spTree>
    <p:extLst>
      <p:ext uri="{BB962C8B-B14F-4D97-AF65-F5344CB8AC3E}">
        <p14:creationId xmlns:p14="http://schemas.microsoft.com/office/powerpoint/2010/main" val="17811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esta tabela não está no BCNF?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31296" y="1825625"/>
            <a:ext cx="6322504" cy="4667250"/>
          </a:xfrm>
        </p:spPr>
        <p:txBody>
          <a:bodyPr>
            <a:normAutofit/>
          </a:bodyPr>
          <a:lstStyle/>
          <a:p>
            <a:r>
              <a:rPr lang="pt-BR" dirty="0"/>
              <a:t>Na tabela, “</a:t>
            </a:r>
            <a:r>
              <a:rPr lang="pt-BR" dirty="0" err="1"/>
              <a:t>estudante_id</a:t>
            </a:r>
            <a:r>
              <a:rPr lang="pt-BR" dirty="0"/>
              <a:t>” e “disciplina”  formam a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, que significa que coluna “disciplina” é um </a:t>
            </a:r>
            <a:r>
              <a:rPr lang="pt-BR" dirty="0">
                <a:solidFill>
                  <a:srgbClr val="C00000"/>
                </a:solidFill>
              </a:rPr>
              <a:t>atributo primário</a:t>
            </a:r>
            <a:r>
              <a:rPr lang="pt-BR" dirty="0"/>
              <a:t>.</a:t>
            </a:r>
          </a:p>
          <a:p>
            <a:r>
              <a:rPr lang="pt-BR" dirty="0"/>
              <a:t>Mas há mais uma dependência, professor → disciplina.</a:t>
            </a:r>
          </a:p>
          <a:p>
            <a:r>
              <a:rPr lang="pt-BR" dirty="0"/>
              <a:t>E enquanto “disciplina” é um atributo primário, “professor” é um atributo não primário, que </a:t>
            </a:r>
            <a:r>
              <a:rPr lang="pt-BR" dirty="0">
                <a:solidFill>
                  <a:srgbClr val="C00000"/>
                </a:solidFill>
              </a:rPr>
              <a:t>não é permitido pelo BCNF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52</a:t>
            </a:fld>
            <a:endParaRPr lang="pt-BR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E4B72C02-E34B-432B-836F-91435CA2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021315"/>
              </p:ext>
            </p:extLst>
          </p:nvPr>
        </p:nvGraphicFramePr>
        <p:xfrm>
          <a:off x="926840" y="2148840"/>
          <a:ext cx="4104456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405108306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158000777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1264868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disciplina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professor</a:t>
                      </a:r>
                      <a:endParaRPr lang="pt-BR" b="1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9310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68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C#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P.Carlos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317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P.Jose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572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P.Paulo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441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104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P.Joao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80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10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Satisfazer BCNF?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351"/>
          </a:xfrm>
        </p:spPr>
        <p:txBody>
          <a:bodyPr>
            <a:normAutofit/>
          </a:bodyPr>
          <a:lstStyle/>
          <a:p>
            <a:r>
              <a:rPr lang="pt-BR" dirty="0"/>
              <a:t>Mais uma vez a solução é muito simples: decompor a tabela 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53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61068"/>
              </p:ext>
            </p:extLst>
          </p:nvPr>
        </p:nvGraphicFramePr>
        <p:xfrm>
          <a:off x="6528048" y="2636912"/>
          <a:ext cx="3636000" cy="1516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180590378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70935896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786998348"/>
                    </a:ext>
                  </a:extLst>
                </a:gridCol>
              </a:tblGrid>
              <a:tr h="403712">
                <a:tc>
                  <a:txBody>
                    <a:bodyPr/>
                    <a:lstStyle/>
                    <a:p>
                      <a:r>
                        <a:rPr lang="pt-BR" dirty="0" err="1"/>
                        <a:t>p_id</a:t>
                      </a:r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disciplina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0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P.Joao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6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P.Jose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8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P.Cpp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413046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55440" y="2636912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Estudante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452415" y="2639041"/>
            <a:ext cx="88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Professor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27013"/>
              </p:ext>
            </p:extLst>
          </p:nvPr>
        </p:nvGraphicFramePr>
        <p:xfrm>
          <a:off x="2157329" y="2636912"/>
          <a:ext cx="2952000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2588189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79672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estudante_id</a:t>
                      </a:r>
                      <a:endParaRPr lang="pt-BR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p_id</a:t>
                      </a:r>
                      <a:endParaRPr lang="pt-BR" dirty="0"/>
                    </a:p>
                  </a:txBody>
                  <a:tcPr marL="76200" marR="76200" marT="76200" marB="762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50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2659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560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102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492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....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....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37710988"/>
                  </a:ext>
                </a:extLst>
              </a:tr>
            </a:tbl>
          </a:graphicData>
        </a:graphic>
      </p:graphicFrame>
      <p:sp>
        <p:nvSpPr>
          <p:cNvPr id="7" name="Seta para Baixo 6"/>
          <p:cNvSpPr/>
          <p:nvPr/>
        </p:nvSpPr>
        <p:spPr>
          <a:xfrm rot="10800000">
            <a:off x="7820774" y="4402014"/>
            <a:ext cx="50405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640754" y="5407661"/>
            <a:ext cx="136815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/>
              <a:t>Chave Candidata</a:t>
            </a:r>
          </a:p>
        </p:txBody>
      </p:sp>
    </p:spTree>
    <p:extLst>
      <p:ext uri="{BB962C8B-B14F-4D97-AF65-F5344CB8AC3E}">
        <p14:creationId xmlns:p14="http://schemas.microsoft.com/office/powerpoint/2010/main" val="3946397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BR" dirty="0"/>
              <a:t>Banco de Dados</a:t>
            </a:r>
            <a:br>
              <a:rPr lang="pt-BR" dirty="0"/>
            </a:br>
            <a:endParaRPr lang="pt-BR" dirty="0"/>
          </a:p>
        </p:txBody>
      </p:sp>
      <p:pic>
        <p:nvPicPr>
          <p:cNvPr id="6" name="Gráfico 5" descr="Banco de dados">
            <a:extLst>
              <a:ext uri="{FF2B5EF4-FFF2-40B4-BE49-F238E27FC236}">
                <a16:creationId xmlns:a16="http://schemas.microsoft.com/office/drawing/2014/main" id="{4E998ABE-D74A-423A-9247-073E0C01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932" y="3625985"/>
            <a:ext cx="914400" cy="914400"/>
          </a:xfrm>
          <a:prstGeom prst="rect">
            <a:avLst/>
          </a:prstGeom>
        </p:spPr>
      </p:pic>
      <p:pic>
        <p:nvPicPr>
          <p:cNvPr id="10" name="Gráfico 9" descr="Tabela">
            <a:extLst>
              <a:ext uri="{FF2B5EF4-FFF2-40B4-BE49-F238E27FC236}">
                <a16:creationId xmlns:a16="http://schemas.microsoft.com/office/drawing/2014/main" id="{4B42B04B-5277-431D-86DA-E94DBBD65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8216" y="4082784"/>
            <a:ext cx="914400" cy="914400"/>
          </a:xfrm>
          <a:prstGeom prst="rect">
            <a:avLst/>
          </a:prstGeom>
        </p:spPr>
      </p:pic>
      <p:pic>
        <p:nvPicPr>
          <p:cNvPr id="11" name="Gráfico 10" descr="Tabela">
            <a:extLst>
              <a:ext uri="{FF2B5EF4-FFF2-40B4-BE49-F238E27FC236}">
                <a16:creationId xmlns:a16="http://schemas.microsoft.com/office/drawing/2014/main" id="{D9C153B5-3075-4E8E-917E-6FACB317E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4112" y="4887267"/>
            <a:ext cx="914400" cy="914400"/>
          </a:xfrm>
          <a:prstGeom prst="rect">
            <a:avLst/>
          </a:prstGeom>
        </p:spPr>
      </p:pic>
      <p:pic>
        <p:nvPicPr>
          <p:cNvPr id="12" name="Gráfico 11" descr="Tabela">
            <a:extLst>
              <a:ext uri="{FF2B5EF4-FFF2-40B4-BE49-F238E27FC236}">
                <a16:creationId xmlns:a16="http://schemas.microsoft.com/office/drawing/2014/main" id="{6700AF33-305C-4676-9A82-9D09502C0F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4112" y="5726211"/>
            <a:ext cx="914400" cy="914400"/>
          </a:xfrm>
          <a:prstGeom prst="rect">
            <a:avLst/>
          </a:prstGeom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851296AB-5358-4914-BCE3-47E8A32444C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758553" y="4539984"/>
            <a:ext cx="1319663" cy="8010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A50C9773-4FA0-4B07-B36A-DFDE6E875E5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58553" y="5341019"/>
            <a:ext cx="1345559" cy="8423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96DC9049-44B3-48F0-8AC8-85E69830B367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58553" y="5341019"/>
            <a:ext cx="1345559" cy="34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79342C-F948-431D-AC38-42E71654C4BC}"/>
              </a:ext>
            </a:extLst>
          </p:cNvPr>
          <p:cNvSpPr/>
          <p:nvPr/>
        </p:nvSpPr>
        <p:spPr>
          <a:xfrm>
            <a:off x="4269763" y="2708664"/>
            <a:ext cx="3652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NORMALIZAÇÃO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C0C2B1F-3277-4CA4-84A4-0F7301096FAE}"/>
              </a:ext>
            </a:extLst>
          </p:cNvPr>
          <p:cNvGrpSpPr/>
          <p:nvPr/>
        </p:nvGrpSpPr>
        <p:grpSpPr>
          <a:xfrm>
            <a:off x="3459605" y="4883819"/>
            <a:ext cx="2298948" cy="914400"/>
            <a:chOff x="2140686" y="4872608"/>
            <a:chExt cx="2298948" cy="914400"/>
          </a:xfrm>
        </p:grpSpPr>
        <p:pic>
          <p:nvPicPr>
            <p:cNvPr id="4" name="Gráfico 3" descr="Tabela">
              <a:extLst>
                <a:ext uri="{FF2B5EF4-FFF2-40B4-BE49-F238E27FC236}">
                  <a16:creationId xmlns:a16="http://schemas.microsoft.com/office/drawing/2014/main" id="{BEFC6F18-8594-4B8D-A125-EB7CDC8F6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25234" y="4872608"/>
              <a:ext cx="914400" cy="914400"/>
            </a:xfrm>
            <a:prstGeom prst="rect">
              <a:avLst/>
            </a:prstGeom>
          </p:spPr>
        </p:pic>
        <p:pic>
          <p:nvPicPr>
            <p:cNvPr id="13" name="Gráfico 12" descr="Tabela">
              <a:extLst>
                <a:ext uri="{FF2B5EF4-FFF2-40B4-BE49-F238E27FC236}">
                  <a16:creationId xmlns:a16="http://schemas.microsoft.com/office/drawing/2014/main" id="{A1D34E24-EFF5-4594-A233-19209FB6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52455" y="4872608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14" descr="Tabela">
              <a:extLst>
                <a:ext uri="{FF2B5EF4-FFF2-40B4-BE49-F238E27FC236}">
                  <a16:creationId xmlns:a16="http://schemas.microsoft.com/office/drawing/2014/main" id="{5EDAEED4-BB95-459E-AB30-C90EE3081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40686" y="48726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8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Anomalias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838200" y="2148736"/>
          <a:ext cx="105156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6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38200" y="1484784"/>
            <a:ext cx="1038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Para entender Anomalias, vamos usar como exemplo a tabela de alunos abaixo.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71626" y="4485545"/>
            <a:ext cx="105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redundância de dados na tabela pode trazer anomalias quando executamos operações </a:t>
            </a:r>
            <a:r>
              <a:rPr lang="pt-BR" sz="2400" dirty="0">
                <a:solidFill>
                  <a:srgbClr val="C00000"/>
                </a:solidFill>
              </a:rPr>
              <a:t>de inserção, atualização e deleção!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D7941DD-AAC0-4834-A48E-E7F4CDAD7FF8}"/>
              </a:ext>
            </a:extLst>
          </p:cNvPr>
          <p:cNvSpPr/>
          <p:nvPr/>
        </p:nvSpPr>
        <p:spPr>
          <a:xfrm>
            <a:off x="695400" y="1946449"/>
            <a:ext cx="3240360" cy="2428777"/>
          </a:xfrm>
          <a:custGeom>
            <a:avLst/>
            <a:gdLst>
              <a:gd name="connsiteX0" fmla="*/ 0 w 3240360"/>
              <a:gd name="connsiteY0" fmla="*/ 404804 h 2428777"/>
              <a:gd name="connsiteX1" fmla="*/ 404804 w 3240360"/>
              <a:gd name="connsiteY1" fmla="*/ 0 h 2428777"/>
              <a:gd name="connsiteX2" fmla="*/ 939569 w 3240360"/>
              <a:gd name="connsiteY2" fmla="*/ 0 h 2428777"/>
              <a:gd name="connsiteX3" fmla="*/ 1450027 w 3240360"/>
              <a:gd name="connsiteY3" fmla="*/ 0 h 2428777"/>
              <a:gd name="connsiteX4" fmla="*/ 1863255 w 3240360"/>
              <a:gd name="connsiteY4" fmla="*/ 0 h 2428777"/>
              <a:gd name="connsiteX5" fmla="*/ 2300791 w 3240360"/>
              <a:gd name="connsiteY5" fmla="*/ 0 h 2428777"/>
              <a:gd name="connsiteX6" fmla="*/ 2835556 w 3240360"/>
              <a:gd name="connsiteY6" fmla="*/ 0 h 2428777"/>
              <a:gd name="connsiteX7" fmla="*/ 3240360 w 3240360"/>
              <a:gd name="connsiteY7" fmla="*/ 404804 h 2428777"/>
              <a:gd name="connsiteX8" fmla="*/ 3240360 w 3240360"/>
              <a:gd name="connsiteY8" fmla="*/ 944527 h 2428777"/>
              <a:gd name="connsiteX9" fmla="*/ 3240360 w 3240360"/>
              <a:gd name="connsiteY9" fmla="*/ 1484250 h 2428777"/>
              <a:gd name="connsiteX10" fmla="*/ 3240360 w 3240360"/>
              <a:gd name="connsiteY10" fmla="*/ 2023973 h 2428777"/>
              <a:gd name="connsiteX11" fmla="*/ 2835556 w 3240360"/>
              <a:gd name="connsiteY11" fmla="*/ 2428777 h 2428777"/>
              <a:gd name="connsiteX12" fmla="*/ 2398021 w 3240360"/>
              <a:gd name="connsiteY12" fmla="*/ 2428777 h 2428777"/>
              <a:gd name="connsiteX13" fmla="*/ 1863255 w 3240360"/>
              <a:gd name="connsiteY13" fmla="*/ 2428777 h 2428777"/>
              <a:gd name="connsiteX14" fmla="*/ 1401412 w 3240360"/>
              <a:gd name="connsiteY14" fmla="*/ 2428777 h 2428777"/>
              <a:gd name="connsiteX15" fmla="*/ 890954 w 3240360"/>
              <a:gd name="connsiteY15" fmla="*/ 2428777 h 2428777"/>
              <a:gd name="connsiteX16" fmla="*/ 404804 w 3240360"/>
              <a:gd name="connsiteY16" fmla="*/ 2428777 h 2428777"/>
              <a:gd name="connsiteX17" fmla="*/ 0 w 3240360"/>
              <a:gd name="connsiteY17" fmla="*/ 2023973 h 2428777"/>
              <a:gd name="connsiteX18" fmla="*/ 0 w 3240360"/>
              <a:gd name="connsiteY18" fmla="*/ 1532825 h 2428777"/>
              <a:gd name="connsiteX19" fmla="*/ 0 w 3240360"/>
              <a:gd name="connsiteY19" fmla="*/ 1009294 h 2428777"/>
              <a:gd name="connsiteX20" fmla="*/ 0 w 3240360"/>
              <a:gd name="connsiteY20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40360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88788" y="-3103"/>
                  <a:pt x="688663" y="7744"/>
                  <a:pt x="939569" y="0"/>
                </a:cubicBezTo>
                <a:cubicBezTo>
                  <a:pt x="1190476" y="-7744"/>
                  <a:pt x="1347344" y="48188"/>
                  <a:pt x="1450027" y="0"/>
                </a:cubicBezTo>
                <a:cubicBezTo>
                  <a:pt x="1552710" y="-48188"/>
                  <a:pt x="1678431" y="2252"/>
                  <a:pt x="1863255" y="0"/>
                </a:cubicBezTo>
                <a:cubicBezTo>
                  <a:pt x="2048079" y="-2252"/>
                  <a:pt x="2085036" y="24482"/>
                  <a:pt x="2300791" y="0"/>
                </a:cubicBezTo>
                <a:cubicBezTo>
                  <a:pt x="2516546" y="-24482"/>
                  <a:pt x="2617312" y="29805"/>
                  <a:pt x="2835556" y="0"/>
                </a:cubicBezTo>
                <a:cubicBezTo>
                  <a:pt x="3067495" y="-28494"/>
                  <a:pt x="3238701" y="216425"/>
                  <a:pt x="3240360" y="404804"/>
                </a:cubicBezTo>
                <a:cubicBezTo>
                  <a:pt x="3301658" y="655288"/>
                  <a:pt x="3217504" y="711299"/>
                  <a:pt x="3240360" y="944527"/>
                </a:cubicBezTo>
                <a:cubicBezTo>
                  <a:pt x="3263216" y="1177755"/>
                  <a:pt x="3188401" y="1303224"/>
                  <a:pt x="3240360" y="1484250"/>
                </a:cubicBezTo>
                <a:cubicBezTo>
                  <a:pt x="3292319" y="1665276"/>
                  <a:pt x="3211442" y="1785115"/>
                  <a:pt x="3240360" y="2023973"/>
                </a:cubicBezTo>
                <a:cubicBezTo>
                  <a:pt x="3268026" y="2267699"/>
                  <a:pt x="3104366" y="2460760"/>
                  <a:pt x="2835556" y="2428777"/>
                </a:cubicBezTo>
                <a:cubicBezTo>
                  <a:pt x="2648656" y="2477213"/>
                  <a:pt x="2578492" y="2420786"/>
                  <a:pt x="2398021" y="2428777"/>
                </a:cubicBezTo>
                <a:cubicBezTo>
                  <a:pt x="2217550" y="2436768"/>
                  <a:pt x="2068060" y="2376625"/>
                  <a:pt x="1863255" y="2428777"/>
                </a:cubicBezTo>
                <a:cubicBezTo>
                  <a:pt x="1658450" y="2480929"/>
                  <a:pt x="1535572" y="2403142"/>
                  <a:pt x="1401412" y="2428777"/>
                </a:cubicBezTo>
                <a:cubicBezTo>
                  <a:pt x="1267252" y="2454412"/>
                  <a:pt x="1033339" y="2407093"/>
                  <a:pt x="890954" y="2428777"/>
                </a:cubicBezTo>
                <a:cubicBezTo>
                  <a:pt x="748569" y="2450461"/>
                  <a:pt x="527931" y="2375698"/>
                  <a:pt x="404804" y="2428777"/>
                </a:cubicBezTo>
                <a:cubicBezTo>
                  <a:pt x="223940" y="2449085"/>
                  <a:pt x="-15961" y="2214155"/>
                  <a:pt x="0" y="2023973"/>
                </a:cubicBezTo>
                <a:cubicBezTo>
                  <a:pt x="-49935" y="1913266"/>
                  <a:pt x="33931" y="1778140"/>
                  <a:pt x="0" y="1532825"/>
                </a:cubicBezTo>
                <a:cubicBezTo>
                  <a:pt x="-33931" y="1287510"/>
                  <a:pt x="30952" y="1260306"/>
                  <a:pt x="0" y="1009294"/>
                </a:cubicBezTo>
                <a:cubicBezTo>
                  <a:pt x="-30952" y="758282"/>
                  <a:pt x="54118" y="701277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4CCFCD7-D2C4-49EB-8580-E1D0CA6337FF}"/>
              </a:ext>
            </a:extLst>
          </p:cNvPr>
          <p:cNvSpPr/>
          <p:nvPr/>
        </p:nvSpPr>
        <p:spPr>
          <a:xfrm>
            <a:off x="4044890" y="1973207"/>
            <a:ext cx="4715406" cy="2428777"/>
          </a:xfrm>
          <a:custGeom>
            <a:avLst/>
            <a:gdLst>
              <a:gd name="connsiteX0" fmla="*/ 0 w 4715406"/>
              <a:gd name="connsiteY0" fmla="*/ 404804 h 2428777"/>
              <a:gd name="connsiteX1" fmla="*/ 404804 w 4715406"/>
              <a:gd name="connsiteY1" fmla="*/ 0 h 2428777"/>
              <a:gd name="connsiteX2" fmla="*/ 1040891 w 4715406"/>
              <a:gd name="connsiteY2" fmla="*/ 0 h 2428777"/>
              <a:gd name="connsiteX3" fmla="*/ 1637920 w 4715406"/>
              <a:gd name="connsiteY3" fmla="*/ 0 h 2428777"/>
              <a:gd name="connsiteX4" fmla="*/ 2078717 w 4715406"/>
              <a:gd name="connsiteY4" fmla="*/ 0 h 2428777"/>
              <a:gd name="connsiteX5" fmla="*/ 2558573 w 4715406"/>
              <a:gd name="connsiteY5" fmla="*/ 0 h 2428777"/>
              <a:gd name="connsiteX6" fmla="*/ 3155602 w 4715406"/>
              <a:gd name="connsiteY6" fmla="*/ 0 h 2428777"/>
              <a:gd name="connsiteX7" fmla="*/ 3635457 w 4715406"/>
              <a:gd name="connsiteY7" fmla="*/ 0 h 2428777"/>
              <a:gd name="connsiteX8" fmla="*/ 4310602 w 4715406"/>
              <a:gd name="connsiteY8" fmla="*/ 0 h 2428777"/>
              <a:gd name="connsiteX9" fmla="*/ 4715406 w 4715406"/>
              <a:gd name="connsiteY9" fmla="*/ 404804 h 2428777"/>
              <a:gd name="connsiteX10" fmla="*/ 4715406 w 4715406"/>
              <a:gd name="connsiteY10" fmla="*/ 912144 h 2428777"/>
              <a:gd name="connsiteX11" fmla="*/ 4715406 w 4715406"/>
              <a:gd name="connsiteY11" fmla="*/ 1468058 h 2428777"/>
              <a:gd name="connsiteX12" fmla="*/ 4715406 w 4715406"/>
              <a:gd name="connsiteY12" fmla="*/ 2023973 h 2428777"/>
              <a:gd name="connsiteX13" fmla="*/ 4310602 w 4715406"/>
              <a:gd name="connsiteY13" fmla="*/ 2428777 h 2428777"/>
              <a:gd name="connsiteX14" fmla="*/ 3830747 w 4715406"/>
              <a:gd name="connsiteY14" fmla="*/ 2428777 h 2428777"/>
              <a:gd name="connsiteX15" fmla="*/ 3233718 w 4715406"/>
              <a:gd name="connsiteY15" fmla="*/ 2428777 h 2428777"/>
              <a:gd name="connsiteX16" fmla="*/ 2675747 w 4715406"/>
              <a:gd name="connsiteY16" fmla="*/ 2428777 h 2428777"/>
              <a:gd name="connsiteX17" fmla="*/ 2078717 w 4715406"/>
              <a:gd name="connsiteY17" fmla="*/ 2428777 h 2428777"/>
              <a:gd name="connsiteX18" fmla="*/ 1442630 w 4715406"/>
              <a:gd name="connsiteY18" fmla="*/ 2428777 h 2428777"/>
              <a:gd name="connsiteX19" fmla="*/ 923717 w 4715406"/>
              <a:gd name="connsiteY19" fmla="*/ 2428777 h 2428777"/>
              <a:gd name="connsiteX20" fmla="*/ 404804 w 4715406"/>
              <a:gd name="connsiteY20" fmla="*/ 2428777 h 2428777"/>
              <a:gd name="connsiteX21" fmla="*/ 0 w 4715406"/>
              <a:gd name="connsiteY21" fmla="*/ 2023973 h 2428777"/>
              <a:gd name="connsiteX22" fmla="*/ 0 w 4715406"/>
              <a:gd name="connsiteY22" fmla="*/ 1500442 h 2428777"/>
              <a:gd name="connsiteX23" fmla="*/ 0 w 4715406"/>
              <a:gd name="connsiteY23" fmla="*/ 976910 h 2428777"/>
              <a:gd name="connsiteX24" fmla="*/ 0 w 4715406"/>
              <a:gd name="connsiteY24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15406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49473" y="-46349"/>
                  <a:pt x="729475" y="10134"/>
                  <a:pt x="1040891" y="0"/>
                </a:cubicBezTo>
                <a:cubicBezTo>
                  <a:pt x="1352307" y="-10134"/>
                  <a:pt x="1357172" y="42775"/>
                  <a:pt x="1637920" y="0"/>
                </a:cubicBezTo>
                <a:cubicBezTo>
                  <a:pt x="1918668" y="-42775"/>
                  <a:pt x="1887937" y="48194"/>
                  <a:pt x="2078717" y="0"/>
                </a:cubicBezTo>
                <a:cubicBezTo>
                  <a:pt x="2269497" y="-48194"/>
                  <a:pt x="2366506" y="28071"/>
                  <a:pt x="2558573" y="0"/>
                </a:cubicBezTo>
                <a:cubicBezTo>
                  <a:pt x="2750640" y="-28071"/>
                  <a:pt x="2906808" y="14274"/>
                  <a:pt x="3155602" y="0"/>
                </a:cubicBezTo>
                <a:cubicBezTo>
                  <a:pt x="3404396" y="-14274"/>
                  <a:pt x="3470117" y="47140"/>
                  <a:pt x="3635457" y="0"/>
                </a:cubicBezTo>
                <a:cubicBezTo>
                  <a:pt x="3800797" y="-47140"/>
                  <a:pt x="4095335" y="27969"/>
                  <a:pt x="4310602" y="0"/>
                </a:cubicBezTo>
                <a:cubicBezTo>
                  <a:pt x="4570333" y="-22611"/>
                  <a:pt x="4717686" y="239134"/>
                  <a:pt x="4715406" y="404804"/>
                </a:cubicBezTo>
                <a:cubicBezTo>
                  <a:pt x="4717508" y="614765"/>
                  <a:pt x="4681734" y="708098"/>
                  <a:pt x="4715406" y="912144"/>
                </a:cubicBezTo>
                <a:cubicBezTo>
                  <a:pt x="4749078" y="1116190"/>
                  <a:pt x="4687459" y="1355052"/>
                  <a:pt x="4715406" y="1468058"/>
                </a:cubicBezTo>
                <a:cubicBezTo>
                  <a:pt x="4743353" y="1581064"/>
                  <a:pt x="4663097" y="1803860"/>
                  <a:pt x="4715406" y="2023973"/>
                </a:cubicBezTo>
                <a:cubicBezTo>
                  <a:pt x="4710248" y="2198701"/>
                  <a:pt x="4482999" y="2423107"/>
                  <a:pt x="4310602" y="2428777"/>
                </a:cubicBezTo>
                <a:cubicBezTo>
                  <a:pt x="4208239" y="2475112"/>
                  <a:pt x="3942315" y="2374286"/>
                  <a:pt x="3830747" y="2428777"/>
                </a:cubicBezTo>
                <a:cubicBezTo>
                  <a:pt x="3719180" y="2483268"/>
                  <a:pt x="3370681" y="2395295"/>
                  <a:pt x="3233718" y="2428777"/>
                </a:cubicBezTo>
                <a:cubicBezTo>
                  <a:pt x="3096755" y="2462259"/>
                  <a:pt x="2901262" y="2378024"/>
                  <a:pt x="2675747" y="2428777"/>
                </a:cubicBezTo>
                <a:cubicBezTo>
                  <a:pt x="2450232" y="2479530"/>
                  <a:pt x="2291378" y="2427314"/>
                  <a:pt x="2078717" y="2428777"/>
                </a:cubicBezTo>
                <a:cubicBezTo>
                  <a:pt x="1866056" y="2430240"/>
                  <a:pt x="1660238" y="2377778"/>
                  <a:pt x="1442630" y="2428777"/>
                </a:cubicBezTo>
                <a:cubicBezTo>
                  <a:pt x="1225022" y="2479776"/>
                  <a:pt x="1035435" y="2424672"/>
                  <a:pt x="923717" y="2428777"/>
                </a:cubicBezTo>
                <a:cubicBezTo>
                  <a:pt x="811999" y="2432882"/>
                  <a:pt x="511111" y="2379592"/>
                  <a:pt x="404804" y="2428777"/>
                </a:cubicBezTo>
                <a:cubicBezTo>
                  <a:pt x="154577" y="2422944"/>
                  <a:pt x="-24639" y="2207883"/>
                  <a:pt x="0" y="2023973"/>
                </a:cubicBezTo>
                <a:cubicBezTo>
                  <a:pt x="-62261" y="1890201"/>
                  <a:pt x="35560" y="1661445"/>
                  <a:pt x="0" y="1500442"/>
                </a:cubicBezTo>
                <a:cubicBezTo>
                  <a:pt x="-35560" y="1339439"/>
                  <a:pt x="23217" y="1194364"/>
                  <a:pt x="0" y="976910"/>
                </a:cubicBezTo>
                <a:cubicBezTo>
                  <a:pt x="-23217" y="759456"/>
                  <a:pt x="29146" y="606561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7032104" y="2023330"/>
            <a:ext cx="3384376" cy="2428777"/>
          </a:xfrm>
          <a:custGeom>
            <a:avLst/>
            <a:gdLst>
              <a:gd name="connsiteX0" fmla="*/ 0 w 3384376"/>
              <a:gd name="connsiteY0" fmla="*/ 404804 h 2428777"/>
              <a:gd name="connsiteX1" fmla="*/ 404804 w 3384376"/>
              <a:gd name="connsiteY1" fmla="*/ 0 h 2428777"/>
              <a:gd name="connsiteX2" fmla="*/ 971253 w 3384376"/>
              <a:gd name="connsiteY2" fmla="*/ 0 h 2428777"/>
              <a:gd name="connsiteX3" fmla="*/ 1511954 w 3384376"/>
              <a:gd name="connsiteY3" fmla="*/ 0 h 2428777"/>
              <a:gd name="connsiteX4" fmla="*/ 1949665 w 3384376"/>
              <a:gd name="connsiteY4" fmla="*/ 0 h 2428777"/>
              <a:gd name="connsiteX5" fmla="*/ 2413123 w 3384376"/>
              <a:gd name="connsiteY5" fmla="*/ 0 h 2428777"/>
              <a:gd name="connsiteX6" fmla="*/ 2979572 w 3384376"/>
              <a:gd name="connsiteY6" fmla="*/ 0 h 2428777"/>
              <a:gd name="connsiteX7" fmla="*/ 3384376 w 3384376"/>
              <a:gd name="connsiteY7" fmla="*/ 404804 h 2428777"/>
              <a:gd name="connsiteX8" fmla="*/ 3384376 w 3384376"/>
              <a:gd name="connsiteY8" fmla="*/ 944527 h 2428777"/>
              <a:gd name="connsiteX9" fmla="*/ 3384376 w 3384376"/>
              <a:gd name="connsiteY9" fmla="*/ 1484250 h 2428777"/>
              <a:gd name="connsiteX10" fmla="*/ 3384376 w 3384376"/>
              <a:gd name="connsiteY10" fmla="*/ 2023973 h 2428777"/>
              <a:gd name="connsiteX11" fmla="*/ 2979572 w 3384376"/>
              <a:gd name="connsiteY11" fmla="*/ 2428777 h 2428777"/>
              <a:gd name="connsiteX12" fmla="*/ 2516114 w 3384376"/>
              <a:gd name="connsiteY12" fmla="*/ 2428777 h 2428777"/>
              <a:gd name="connsiteX13" fmla="*/ 1949665 w 3384376"/>
              <a:gd name="connsiteY13" fmla="*/ 2428777 h 2428777"/>
              <a:gd name="connsiteX14" fmla="*/ 1460459 w 3384376"/>
              <a:gd name="connsiteY14" fmla="*/ 2428777 h 2428777"/>
              <a:gd name="connsiteX15" fmla="*/ 919758 w 3384376"/>
              <a:gd name="connsiteY15" fmla="*/ 2428777 h 2428777"/>
              <a:gd name="connsiteX16" fmla="*/ 404804 w 3384376"/>
              <a:gd name="connsiteY16" fmla="*/ 2428777 h 2428777"/>
              <a:gd name="connsiteX17" fmla="*/ 0 w 3384376"/>
              <a:gd name="connsiteY17" fmla="*/ 2023973 h 2428777"/>
              <a:gd name="connsiteX18" fmla="*/ 0 w 3384376"/>
              <a:gd name="connsiteY18" fmla="*/ 1532825 h 2428777"/>
              <a:gd name="connsiteX19" fmla="*/ 0 w 3384376"/>
              <a:gd name="connsiteY19" fmla="*/ 1009294 h 2428777"/>
              <a:gd name="connsiteX20" fmla="*/ 0 w 3384376"/>
              <a:gd name="connsiteY20" fmla="*/ 404804 h 242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84376" h="2428777" extrusionOk="0">
                <a:moveTo>
                  <a:pt x="0" y="404804"/>
                </a:moveTo>
                <a:cubicBezTo>
                  <a:pt x="-32646" y="136561"/>
                  <a:pt x="145697" y="-22675"/>
                  <a:pt x="404804" y="0"/>
                </a:cubicBezTo>
                <a:cubicBezTo>
                  <a:pt x="556225" y="-47174"/>
                  <a:pt x="804660" y="39278"/>
                  <a:pt x="971253" y="0"/>
                </a:cubicBezTo>
                <a:cubicBezTo>
                  <a:pt x="1137846" y="-39278"/>
                  <a:pt x="1296546" y="21124"/>
                  <a:pt x="1511954" y="0"/>
                </a:cubicBezTo>
                <a:cubicBezTo>
                  <a:pt x="1727362" y="-21124"/>
                  <a:pt x="1744957" y="16914"/>
                  <a:pt x="1949665" y="0"/>
                </a:cubicBezTo>
                <a:cubicBezTo>
                  <a:pt x="2154373" y="-16914"/>
                  <a:pt x="2256610" y="38362"/>
                  <a:pt x="2413123" y="0"/>
                </a:cubicBezTo>
                <a:cubicBezTo>
                  <a:pt x="2569636" y="-38362"/>
                  <a:pt x="2697963" y="40461"/>
                  <a:pt x="2979572" y="0"/>
                </a:cubicBezTo>
                <a:cubicBezTo>
                  <a:pt x="3211511" y="-28494"/>
                  <a:pt x="3382717" y="216425"/>
                  <a:pt x="3384376" y="404804"/>
                </a:cubicBezTo>
                <a:cubicBezTo>
                  <a:pt x="3445674" y="655288"/>
                  <a:pt x="3361520" y="711299"/>
                  <a:pt x="3384376" y="944527"/>
                </a:cubicBezTo>
                <a:cubicBezTo>
                  <a:pt x="3407232" y="1177755"/>
                  <a:pt x="3332417" y="1303224"/>
                  <a:pt x="3384376" y="1484250"/>
                </a:cubicBezTo>
                <a:cubicBezTo>
                  <a:pt x="3436335" y="1665276"/>
                  <a:pt x="3355458" y="1785115"/>
                  <a:pt x="3384376" y="2023973"/>
                </a:cubicBezTo>
                <a:cubicBezTo>
                  <a:pt x="3412042" y="2267699"/>
                  <a:pt x="3248382" y="2460760"/>
                  <a:pt x="2979572" y="2428777"/>
                </a:cubicBezTo>
                <a:cubicBezTo>
                  <a:pt x="2774523" y="2450234"/>
                  <a:pt x="2743955" y="2378678"/>
                  <a:pt x="2516114" y="2428777"/>
                </a:cubicBezTo>
                <a:cubicBezTo>
                  <a:pt x="2288273" y="2478876"/>
                  <a:pt x="2144333" y="2427906"/>
                  <a:pt x="1949665" y="2428777"/>
                </a:cubicBezTo>
                <a:cubicBezTo>
                  <a:pt x="1754997" y="2429648"/>
                  <a:pt x="1618825" y="2377949"/>
                  <a:pt x="1460459" y="2428777"/>
                </a:cubicBezTo>
                <a:cubicBezTo>
                  <a:pt x="1302093" y="2479605"/>
                  <a:pt x="1055288" y="2381881"/>
                  <a:pt x="919758" y="2428777"/>
                </a:cubicBezTo>
                <a:cubicBezTo>
                  <a:pt x="784228" y="2475673"/>
                  <a:pt x="528447" y="2405336"/>
                  <a:pt x="404804" y="2428777"/>
                </a:cubicBezTo>
                <a:cubicBezTo>
                  <a:pt x="223940" y="2449085"/>
                  <a:pt x="-15961" y="2214155"/>
                  <a:pt x="0" y="2023973"/>
                </a:cubicBezTo>
                <a:cubicBezTo>
                  <a:pt x="-49935" y="1913266"/>
                  <a:pt x="33931" y="1778140"/>
                  <a:pt x="0" y="1532825"/>
                </a:cubicBezTo>
                <a:cubicBezTo>
                  <a:pt x="-33931" y="1287510"/>
                  <a:pt x="30952" y="1260306"/>
                  <a:pt x="0" y="1009294"/>
                </a:cubicBezTo>
                <a:cubicBezTo>
                  <a:pt x="-30952" y="758282"/>
                  <a:pt x="54118" y="701277"/>
                  <a:pt x="0" y="404804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redundância é ruim?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061110"/>
              </p:ext>
            </p:extLst>
          </p:nvPr>
        </p:nvGraphicFramePr>
        <p:xfrm>
          <a:off x="838200" y="2148736"/>
          <a:ext cx="105156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7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71626" y="4485545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1) Armazenamento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informação (Ciência da Computação, Prof. Johnny, 53337</a:t>
            </a:r>
            <a:r>
              <a:rPr lang="pt-BR" sz="2400" dirty="0">
                <a:solidFill>
                  <a:srgbClr val="002060"/>
                </a:solidFill>
              </a:rPr>
              <a:t>) é repetida diversas vezes</a:t>
            </a:r>
          </a:p>
          <a:p>
            <a:r>
              <a:rPr lang="pt-BR" sz="2400" dirty="0">
                <a:solidFill>
                  <a:srgbClr val="002060"/>
                </a:solidFill>
              </a:rPr>
              <a:t> </a:t>
            </a:r>
          </a:p>
          <a:p>
            <a:r>
              <a:rPr lang="pt-BR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4223792" y="3284985"/>
            <a:ext cx="6192688" cy="941472"/>
          </a:xfrm>
          <a:custGeom>
            <a:avLst/>
            <a:gdLst>
              <a:gd name="connsiteX0" fmla="*/ 0 w 6192688"/>
              <a:gd name="connsiteY0" fmla="*/ 156915 h 941472"/>
              <a:gd name="connsiteX1" fmla="*/ 156915 w 6192688"/>
              <a:gd name="connsiteY1" fmla="*/ 0 h 941472"/>
              <a:gd name="connsiteX2" fmla="*/ 862378 w 6192688"/>
              <a:gd name="connsiteY2" fmla="*/ 0 h 941472"/>
              <a:gd name="connsiteX3" fmla="*/ 1509052 w 6192688"/>
              <a:gd name="connsiteY3" fmla="*/ 0 h 941472"/>
              <a:gd name="connsiteX4" fmla="*/ 1920572 w 6192688"/>
              <a:gd name="connsiteY4" fmla="*/ 0 h 941472"/>
              <a:gd name="connsiteX5" fmla="*/ 2390881 w 6192688"/>
              <a:gd name="connsiteY5" fmla="*/ 0 h 941472"/>
              <a:gd name="connsiteX6" fmla="*/ 3037555 w 6192688"/>
              <a:gd name="connsiteY6" fmla="*/ 0 h 941472"/>
              <a:gd name="connsiteX7" fmla="*/ 3507864 w 6192688"/>
              <a:gd name="connsiteY7" fmla="*/ 0 h 941472"/>
              <a:gd name="connsiteX8" fmla="*/ 4095750 w 6192688"/>
              <a:gd name="connsiteY8" fmla="*/ 0 h 941472"/>
              <a:gd name="connsiteX9" fmla="*/ 4507270 w 6192688"/>
              <a:gd name="connsiteY9" fmla="*/ 0 h 941472"/>
              <a:gd name="connsiteX10" fmla="*/ 5095156 w 6192688"/>
              <a:gd name="connsiteY10" fmla="*/ 0 h 941472"/>
              <a:gd name="connsiteX11" fmla="*/ 6035773 w 6192688"/>
              <a:gd name="connsiteY11" fmla="*/ 0 h 941472"/>
              <a:gd name="connsiteX12" fmla="*/ 6192688 w 6192688"/>
              <a:gd name="connsiteY12" fmla="*/ 156915 h 941472"/>
              <a:gd name="connsiteX13" fmla="*/ 6192688 w 6192688"/>
              <a:gd name="connsiteY13" fmla="*/ 458183 h 941472"/>
              <a:gd name="connsiteX14" fmla="*/ 6192688 w 6192688"/>
              <a:gd name="connsiteY14" fmla="*/ 784557 h 941472"/>
              <a:gd name="connsiteX15" fmla="*/ 6035773 w 6192688"/>
              <a:gd name="connsiteY15" fmla="*/ 941472 h 941472"/>
              <a:gd name="connsiteX16" fmla="*/ 5565464 w 6192688"/>
              <a:gd name="connsiteY16" fmla="*/ 941472 h 941472"/>
              <a:gd name="connsiteX17" fmla="*/ 4918790 w 6192688"/>
              <a:gd name="connsiteY17" fmla="*/ 941472 h 941472"/>
              <a:gd name="connsiteX18" fmla="*/ 4213327 w 6192688"/>
              <a:gd name="connsiteY18" fmla="*/ 941472 h 941472"/>
              <a:gd name="connsiteX19" fmla="*/ 3684230 w 6192688"/>
              <a:gd name="connsiteY19" fmla="*/ 941472 h 941472"/>
              <a:gd name="connsiteX20" fmla="*/ 3155133 w 6192688"/>
              <a:gd name="connsiteY20" fmla="*/ 941472 h 941472"/>
              <a:gd name="connsiteX21" fmla="*/ 2743613 w 6192688"/>
              <a:gd name="connsiteY21" fmla="*/ 941472 h 941472"/>
              <a:gd name="connsiteX22" fmla="*/ 2214515 w 6192688"/>
              <a:gd name="connsiteY22" fmla="*/ 941472 h 941472"/>
              <a:gd name="connsiteX23" fmla="*/ 1744207 w 6192688"/>
              <a:gd name="connsiteY23" fmla="*/ 941472 h 941472"/>
              <a:gd name="connsiteX24" fmla="*/ 1215109 w 6192688"/>
              <a:gd name="connsiteY24" fmla="*/ 941472 h 941472"/>
              <a:gd name="connsiteX25" fmla="*/ 156915 w 6192688"/>
              <a:gd name="connsiteY25" fmla="*/ 941472 h 941472"/>
              <a:gd name="connsiteX26" fmla="*/ 0 w 6192688"/>
              <a:gd name="connsiteY26" fmla="*/ 784557 h 941472"/>
              <a:gd name="connsiteX27" fmla="*/ 0 w 6192688"/>
              <a:gd name="connsiteY27" fmla="*/ 470736 h 941472"/>
              <a:gd name="connsiteX28" fmla="*/ 0 w 6192688"/>
              <a:gd name="connsiteY28" fmla="*/ 156915 h 94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92688" h="941472" extrusionOk="0">
                <a:moveTo>
                  <a:pt x="0" y="156915"/>
                </a:moveTo>
                <a:cubicBezTo>
                  <a:pt x="-7066" y="60584"/>
                  <a:pt x="65514" y="-3024"/>
                  <a:pt x="156915" y="0"/>
                </a:cubicBezTo>
                <a:cubicBezTo>
                  <a:pt x="306459" y="-17935"/>
                  <a:pt x="602296" y="21496"/>
                  <a:pt x="862378" y="0"/>
                </a:cubicBezTo>
                <a:cubicBezTo>
                  <a:pt x="1122460" y="-21496"/>
                  <a:pt x="1340224" y="63595"/>
                  <a:pt x="1509052" y="0"/>
                </a:cubicBezTo>
                <a:cubicBezTo>
                  <a:pt x="1677880" y="-63595"/>
                  <a:pt x="1788083" y="18878"/>
                  <a:pt x="1920572" y="0"/>
                </a:cubicBezTo>
                <a:cubicBezTo>
                  <a:pt x="2053061" y="-18878"/>
                  <a:pt x="2186178" y="1952"/>
                  <a:pt x="2390881" y="0"/>
                </a:cubicBezTo>
                <a:cubicBezTo>
                  <a:pt x="2595584" y="-1952"/>
                  <a:pt x="2862583" y="58490"/>
                  <a:pt x="3037555" y="0"/>
                </a:cubicBezTo>
                <a:cubicBezTo>
                  <a:pt x="3212527" y="-58490"/>
                  <a:pt x="3386577" y="7239"/>
                  <a:pt x="3507864" y="0"/>
                </a:cubicBezTo>
                <a:cubicBezTo>
                  <a:pt x="3629151" y="-7239"/>
                  <a:pt x="3854518" y="35793"/>
                  <a:pt x="4095750" y="0"/>
                </a:cubicBezTo>
                <a:cubicBezTo>
                  <a:pt x="4336982" y="-35793"/>
                  <a:pt x="4380514" y="29929"/>
                  <a:pt x="4507270" y="0"/>
                </a:cubicBezTo>
                <a:cubicBezTo>
                  <a:pt x="4634026" y="-29929"/>
                  <a:pt x="4857815" y="60943"/>
                  <a:pt x="5095156" y="0"/>
                </a:cubicBezTo>
                <a:cubicBezTo>
                  <a:pt x="5332497" y="-60943"/>
                  <a:pt x="5658520" y="41765"/>
                  <a:pt x="6035773" y="0"/>
                </a:cubicBezTo>
                <a:cubicBezTo>
                  <a:pt x="6124541" y="1534"/>
                  <a:pt x="6208022" y="81093"/>
                  <a:pt x="6192688" y="156915"/>
                </a:cubicBezTo>
                <a:cubicBezTo>
                  <a:pt x="6212515" y="264166"/>
                  <a:pt x="6158490" y="361038"/>
                  <a:pt x="6192688" y="458183"/>
                </a:cubicBezTo>
                <a:cubicBezTo>
                  <a:pt x="6226886" y="555328"/>
                  <a:pt x="6192360" y="682117"/>
                  <a:pt x="6192688" y="784557"/>
                </a:cubicBezTo>
                <a:cubicBezTo>
                  <a:pt x="6208079" y="878661"/>
                  <a:pt x="6115835" y="952556"/>
                  <a:pt x="6035773" y="941472"/>
                </a:cubicBezTo>
                <a:cubicBezTo>
                  <a:pt x="5815774" y="987819"/>
                  <a:pt x="5685385" y="928857"/>
                  <a:pt x="5565464" y="941472"/>
                </a:cubicBezTo>
                <a:cubicBezTo>
                  <a:pt x="5445543" y="954087"/>
                  <a:pt x="5147502" y="938376"/>
                  <a:pt x="4918790" y="941472"/>
                </a:cubicBezTo>
                <a:cubicBezTo>
                  <a:pt x="4690078" y="944568"/>
                  <a:pt x="4361349" y="905653"/>
                  <a:pt x="4213327" y="941472"/>
                </a:cubicBezTo>
                <a:cubicBezTo>
                  <a:pt x="4065305" y="977291"/>
                  <a:pt x="3919588" y="898869"/>
                  <a:pt x="3684230" y="941472"/>
                </a:cubicBezTo>
                <a:cubicBezTo>
                  <a:pt x="3448872" y="984075"/>
                  <a:pt x="3372861" y="888190"/>
                  <a:pt x="3155133" y="941472"/>
                </a:cubicBezTo>
                <a:cubicBezTo>
                  <a:pt x="2937405" y="994754"/>
                  <a:pt x="2834987" y="925397"/>
                  <a:pt x="2743613" y="941472"/>
                </a:cubicBezTo>
                <a:cubicBezTo>
                  <a:pt x="2652239" y="957547"/>
                  <a:pt x="2456857" y="910170"/>
                  <a:pt x="2214515" y="941472"/>
                </a:cubicBezTo>
                <a:cubicBezTo>
                  <a:pt x="1972173" y="972774"/>
                  <a:pt x="1895104" y="891455"/>
                  <a:pt x="1744207" y="941472"/>
                </a:cubicBezTo>
                <a:cubicBezTo>
                  <a:pt x="1593310" y="991489"/>
                  <a:pt x="1392308" y="899739"/>
                  <a:pt x="1215109" y="941472"/>
                </a:cubicBezTo>
                <a:cubicBezTo>
                  <a:pt x="1037910" y="983205"/>
                  <a:pt x="611876" y="873779"/>
                  <a:pt x="156915" y="941472"/>
                </a:cubicBezTo>
                <a:cubicBezTo>
                  <a:pt x="84508" y="944690"/>
                  <a:pt x="-2693" y="877626"/>
                  <a:pt x="0" y="784557"/>
                </a:cubicBezTo>
                <a:cubicBezTo>
                  <a:pt x="-30070" y="650009"/>
                  <a:pt x="11942" y="574287"/>
                  <a:pt x="0" y="470736"/>
                </a:cubicBezTo>
                <a:cubicBezTo>
                  <a:pt x="-11942" y="367185"/>
                  <a:pt x="31970" y="226246"/>
                  <a:pt x="0" y="156915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3A15021-25F0-4A03-A99B-4A39549E3FCF}"/>
              </a:ext>
            </a:extLst>
          </p:cNvPr>
          <p:cNvSpPr/>
          <p:nvPr/>
        </p:nvSpPr>
        <p:spPr>
          <a:xfrm>
            <a:off x="4221336" y="2492492"/>
            <a:ext cx="6192688" cy="533404"/>
          </a:xfrm>
          <a:custGeom>
            <a:avLst/>
            <a:gdLst>
              <a:gd name="connsiteX0" fmla="*/ 0 w 6192688"/>
              <a:gd name="connsiteY0" fmla="*/ 88902 h 533404"/>
              <a:gd name="connsiteX1" fmla="*/ 88902 w 6192688"/>
              <a:gd name="connsiteY1" fmla="*/ 0 h 533404"/>
              <a:gd name="connsiteX2" fmla="*/ 756007 w 6192688"/>
              <a:gd name="connsiteY2" fmla="*/ 0 h 533404"/>
              <a:gd name="connsiteX3" fmla="*/ 1362964 w 6192688"/>
              <a:gd name="connsiteY3" fmla="*/ 0 h 533404"/>
              <a:gd name="connsiteX4" fmla="*/ 1729325 w 6192688"/>
              <a:gd name="connsiteY4" fmla="*/ 0 h 533404"/>
              <a:gd name="connsiteX5" fmla="*/ 2155835 w 6192688"/>
              <a:gd name="connsiteY5" fmla="*/ 0 h 533404"/>
              <a:gd name="connsiteX6" fmla="*/ 2762791 w 6192688"/>
              <a:gd name="connsiteY6" fmla="*/ 0 h 533404"/>
              <a:gd name="connsiteX7" fmla="*/ 3189301 w 6192688"/>
              <a:gd name="connsiteY7" fmla="*/ 0 h 533404"/>
              <a:gd name="connsiteX8" fmla="*/ 3736109 w 6192688"/>
              <a:gd name="connsiteY8" fmla="*/ 0 h 533404"/>
              <a:gd name="connsiteX9" fmla="*/ 4102470 w 6192688"/>
              <a:gd name="connsiteY9" fmla="*/ 0 h 533404"/>
              <a:gd name="connsiteX10" fmla="*/ 4649278 w 6192688"/>
              <a:gd name="connsiteY10" fmla="*/ 0 h 533404"/>
              <a:gd name="connsiteX11" fmla="*/ 5196085 w 6192688"/>
              <a:gd name="connsiteY11" fmla="*/ 0 h 533404"/>
              <a:gd name="connsiteX12" fmla="*/ 6103786 w 6192688"/>
              <a:gd name="connsiteY12" fmla="*/ 0 h 533404"/>
              <a:gd name="connsiteX13" fmla="*/ 6192688 w 6192688"/>
              <a:gd name="connsiteY13" fmla="*/ 88902 h 533404"/>
              <a:gd name="connsiteX14" fmla="*/ 6192688 w 6192688"/>
              <a:gd name="connsiteY14" fmla="*/ 444502 h 533404"/>
              <a:gd name="connsiteX15" fmla="*/ 6103786 w 6192688"/>
              <a:gd name="connsiteY15" fmla="*/ 533404 h 533404"/>
              <a:gd name="connsiteX16" fmla="*/ 5677276 w 6192688"/>
              <a:gd name="connsiteY16" fmla="*/ 533404 h 533404"/>
              <a:gd name="connsiteX17" fmla="*/ 5070320 w 6192688"/>
              <a:gd name="connsiteY17" fmla="*/ 533404 h 533404"/>
              <a:gd name="connsiteX18" fmla="*/ 4403214 w 6192688"/>
              <a:gd name="connsiteY18" fmla="*/ 533404 h 533404"/>
              <a:gd name="connsiteX19" fmla="*/ 3916555 w 6192688"/>
              <a:gd name="connsiteY19" fmla="*/ 533404 h 533404"/>
              <a:gd name="connsiteX20" fmla="*/ 3429897 w 6192688"/>
              <a:gd name="connsiteY20" fmla="*/ 533404 h 533404"/>
              <a:gd name="connsiteX21" fmla="*/ 3063536 w 6192688"/>
              <a:gd name="connsiteY21" fmla="*/ 533404 h 533404"/>
              <a:gd name="connsiteX22" fmla="*/ 2576877 w 6192688"/>
              <a:gd name="connsiteY22" fmla="*/ 533404 h 533404"/>
              <a:gd name="connsiteX23" fmla="*/ 2150367 w 6192688"/>
              <a:gd name="connsiteY23" fmla="*/ 533404 h 533404"/>
              <a:gd name="connsiteX24" fmla="*/ 1663708 w 6192688"/>
              <a:gd name="connsiteY24" fmla="*/ 533404 h 533404"/>
              <a:gd name="connsiteX25" fmla="*/ 1116900 w 6192688"/>
              <a:gd name="connsiteY25" fmla="*/ 533404 h 533404"/>
              <a:gd name="connsiteX26" fmla="*/ 750539 w 6192688"/>
              <a:gd name="connsiteY26" fmla="*/ 533404 h 533404"/>
              <a:gd name="connsiteX27" fmla="*/ 88902 w 6192688"/>
              <a:gd name="connsiteY27" fmla="*/ 533404 h 533404"/>
              <a:gd name="connsiteX28" fmla="*/ 0 w 6192688"/>
              <a:gd name="connsiteY28" fmla="*/ 444502 h 533404"/>
              <a:gd name="connsiteX29" fmla="*/ 0 w 6192688"/>
              <a:gd name="connsiteY29" fmla="*/ 88902 h 5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92688" h="533404" extrusionOk="0">
                <a:moveTo>
                  <a:pt x="0" y="88902"/>
                </a:moveTo>
                <a:cubicBezTo>
                  <a:pt x="-4646" y="33446"/>
                  <a:pt x="38419" y="-883"/>
                  <a:pt x="88902" y="0"/>
                </a:cubicBezTo>
                <a:cubicBezTo>
                  <a:pt x="277111" y="-19804"/>
                  <a:pt x="620465" y="41881"/>
                  <a:pt x="756007" y="0"/>
                </a:cubicBezTo>
                <a:cubicBezTo>
                  <a:pt x="891550" y="-41881"/>
                  <a:pt x="1132517" y="14250"/>
                  <a:pt x="1362964" y="0"/>
                </a:cubicBezTo>
                <a:cubicBezTo>
                  <a:pt x="1593411" y="-14250"/>
                  <a:pt x="1631709" y="43120"/>
                  <a:pt x="1729325" y="0"/>
                </a:cubicBezTo>
                <a:cubicBezTo>
                  <a:pt x="1826941" y="-43120"/>
                  <a:pt x="1965925" y="49038"/>
                  <a:pt x="2155835" y="0"/>
                </a:cubicBezTo>
                <a:cubicBezTo>
                  <a:pt x="2345745" y="-49038"/>
                  <a:pt x="2486660" y="13121"/>
                  <a:pt x="2762791" y="0"/>
                </a:cubicBezTo>
                <a:cubicBezTo>
                  <a:pt x="3038922" y="-13121"/>
                  <a:pt x="3054275" y="46709"/>
                  <a:pt x="3189301" y="0"/>
                </a:cubicBezTo>
                <a:cubicBezTo>
                  <a:pt x="3324327" y="-46709"/>
                  <a:pt x="3571026" y="6448"/>
                  <a:pt x="3736109" y="0"/>
                </a:cubicBezTo>
                <a:cubicBezTo>
                  <a:pt x="3901192" y="-6448"/>
                  <a:pt x="3977462" y="12238"/>
                  <a:pt x="4102470" y="0"/>
                </a:cubicBezTo>
                <a:cubicBezTo>
                  <a:pt x="4227478" y="-12238"/>
                  <a:pt x="4389746" y="13997"/>
                  <a:pt x="4649278" y="0"/>
                </a:cubicBezTo>
                <a:cubicBezTo>
                  <a:pt x="4908810" y="-13997"/>
                  <a:pt x="5010642" y="19523"/>
                  <a:pt x="5196085" y="0"/>
                </a:cubicBezTo>
                <a:cubicBezTo>
                  <a:pt x="5381528" y="-19523"/>
                  <a:pt x="5898862" y="86005"/>
                  <a:pt x="6103786" y="0"/>
                </a:cubicBezTo>
                <a:cubicBezTo>
                  <a:pt x="6152632" y="3905"/>
                  <a:pt x="6179160" y="41080"/>
                  <a:pt x="6192688" y="88902"/>
                </a:cubicBezTo>
                <a:cubicBezTo>
                  <a:pt x="6222137" y="216472"/>
                  <a:pt x="6176255" y="352826"/>
                  <a:pt x="6192688" y="444502"/>
                </a:cubicBezTo>
                <a:cubicBezTo>
                  <a:pt x="6197364" y="495862"/>
                  <a:pt x="6147559" y="542350"/>
                  <a:pt x="6103786" y="533404"/>
                </a:cubicBezTo>
                <a:cubicBezTo>
                  <a:pt x="6014593" y="561811"/>
                  <a:pt x="5872437" y="512228"/>
                  <a:pt x="5677276" y="533404"/>
                </a:cubicBezTo>
                <a:cubicBezTo>
                  <a:pt x="5482115" y="554580"/>
                  <a:pt x="5232555" y="465512"/>
                  <a:pt x="5070320" y="533404"/>
                </a:cubicBezTo>
                <a:cubicBezTo>
                  <a:pt x="4908085" y="601296"/>
                  <a:pt x="4676475" y="486479"/>
                  <a:pt x="4403214" y="533404"/>
                </a:cubicBezTo>
                <a:cubicBezTo>
                  <a:pt x="4129953" y="580329"/>
                  <a:pt x="4084998" y="518302"/>
                  <a:pt x="3916555" y="533404"/>
                </a:cubicBezTo>
                <a:cubicBezTo>
                  <a:pt x="3748112" y="548506"/>
                  <a:pt x="3640471" y="517269"/>
                  <a:pt x="3429897" y="533404"/>
                </a:cubicBezTo>
                <a:cubicBezTo>
                  <a:pt x="3219323" y="549539"/>
                  <a:pt x="3155313" y="526523"/>
                  <a:pt x="3063536" y="533404"/>
                </a:cubicBezTo>
                <a:cubicBezTo>
                  <a:pt x="2971759" y="540285"/>
                  <a:pt x="2702299" y="509354"/>
                  <a:pt x="2576877" y="533404"/>
                </a:cubicBezTo>
                <a:cubicBezTo>
                  <a:pt x="2451455" y="557454"/>
                  <a:pt x="2279729" y="504447"/>
                  <a:pt x="2150367" y="533404"/>
                </a:cubicBezTo>
                <a:cubicBezTo>
                  <a:pt x="2021005" y="562361"/>
                  <a:pt x="1763650" y="498994"/>
                  <a:pt x="1663708" y="533404"/>
                </a:cubicBezTo>
                <a:cubicBezTo>
                  <a:pt x="1563766" y="567814"/>
                  <a:pt x="1235536" y="516632"/>
                  <a:pt x="1116900" y="533404"/>
                </a:cubicBezTo>
                <a:cubicBezTo>
                  <a:pt x="998264" y="550176"/>
                  <a:pt x="834054" y="498660"/>
                  <a:pt x="750539" y="533404"/>
                </a:cubicBezTo>
                <a:cubicBezTo>
                  <a:pt x="667024" y="568148"/>
                  <a:pt x="397818" y="487252"/>
                  <a:pt x="88902" y="533404"/>
                </a:cubicBezTo>
                <a:cubicBezTo>
                  <a:pt x="26710" y="531999"/>
                  <a:pt x="5078" y="489318"/>
                  <a:pt x="0" y="444502"/>
                </a:cubicBezTo>
                <a:cubicBezTo>
                  <a:pt x="-32394" y="267163"/>
                  <a:pt x="22678" y="218126"/>
                  <a:pt x="0" y="88902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81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redundância é ruim?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07417"/>
              </p:ext>
            </p:extLst>
          </p:nvPr>
        </p:nvGraphicFramePr>
        <p:xfrm>
          <a:off x="838200" y="2148736"/>
          <a:ext cx="10515600" cy="207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</a:rPr>
                        <a:t>53340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C0000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rgbClr val="002060"/>
                          </a:solidFill>
                          <a:effectLst/>
                        </a:rPr>
                        <a:t>53340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8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05260" y="4437112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2) Anomalias de atualização </a:t>
            </a:r>
            <a:r>
              <a:rPr lang="pt-BR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 um registro dos dados for atualizado, uma </a:t>
            </a:r>
            <a:r>
              <a:rPr lang="pt-BR" sz="2400" dirty="0">
                <a:solidFill>
                  <a:srgbClr val="C00000"/>
                </a:solidFill>
              </a:rPr>
              <a:t>inconsistência pode ser criada</a:t>
            </a:r>
            <a:r>
              <a:rPr lang="pt-BR" sz="2400" dirty="0"/>
              <a:t>, a menos que todas as cópias sejam atualizadas de forma semelhante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Exemplo: Telefone do prof. Johnny mudou para 53340. É preciso alterar todos os registros relevantes</a:t>
            </a:r>
          </a:p>
          <a:p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7104112" y="3284985"/>
            <a:ext cx="3312368" cy="547120"/>
          </a:xfrm>
          <a:custGeom>
            <a:avLst/>
            <a:gdLst>
              <a:gd name="connsiteX0" fmla="*/ 0 w 3312368"/>
              <a:gd name="connsiteY0" fmla="*/ 91188 h 547120"/>
              <a:gd name="connsiteX1" fmla="*/ 91188 w 3312368"/>
              <a:gd name="connsiteY1" fmla="*/ 0 h 547120"/>
              <a:gd name="connsiteX2" fmla="*/ 675453 w 3312368"/>
              <a:gd name="connsiteY2" fmla="*/ 0 h 547120"/>
              <a:gd name="connsiteX3" fmla="*/ 1228418 w 3312368"/>
              <a:gd name="connsiteY3" fmla="*/ 0 h 547120"/>
              <a:gd name="connsiteX4" fmla="*/ 1656184 w 3312368"/>
              <a:gd name="connsiteY4" fmla="*/ 0 h 547120"/>
              <a:gd name="connsiteX5" fmla="*/ 2115249 w 3312368"/>
              <a:gd name="connsiteY5" fmla="*/ 0 h 547120"/>
              <a:gd name="connsiteX6" fmla="*/ 2668215 w 3312368"/>
              <a:gd name="connsiteY6" fmla="*/ 0 h 547120"/>
              <a:gd name="connsiteX7" fmla="*/ 3221180 w 3312368"/>
              <a:gd name="connsiteY7" fmla="*/ 0 h 547120"/>
              <a:gd name="connsiteX8" fmla="*/ 3312368 w 3312368"/>
              <a:gd name="connsiteY8" fmla="*/ 91188 h 547120"/>
              <a:gd name="connsiteX9" fmla="*/ 3312368 w 3312368"/>
              <a:gd name="connsiteY9" fmla="*/ 455932 h 547120"/>
              <a:gd name="connsiteX10" fmla="*/ 3221180 w 3312368"/>
              <a:gd name="connsiteY10" fmla="*/ 547120 h 547120"/>
              <a:gd name="connsiteX11" fmla="*/ 2699515 w 3312368"/>
              <a:gd name="connsiteY11" fmla="*/ 547120 h 547120"/>
              <a:gd name="connsiteX12" fmla="*/ 2177849 w 3312368"/>
              <a:gd name="connsiteY12" fmla="*/ 547120 h 547120"/>
              <a:gd name="connsiteX13" fmla="*/ 1593584 w 3312368"/>
              <a:gd name="connsiteY13" fmla="*/ 547120 h 547120"/>
              <a:gd name="connsiteX14" fmla="*/ 1103219 w 3312368"/>
              <a:gd name="connsiteY14" fmla="*/ 547120 h 547120"/>
              <a:gd name="connsiteX15" fmla="*/ 550253 w 3312368"/>
              <a:gd name="connsiteY15" fmla="*/ 547120 h 547120"/>
              <a:gd name="connsiteX16" fmla="*/ 91188 w 3312368"/>
              <a:gd name="connsiteY16" fmla="*/ 547120 h 547120"/>
              <a:gd name="connsiteX17" fmla="*/ 0 w 3312368"/>
              <a:gd name="connsiteY17" fmla="*/ 455932 h 547120"/>
              <a:gd name="connsiteX18" fmla="*/ 0 w 3312368"/>
              <a:gd name="connsiteY18" fmla="*/ 91188 h 54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12368" h="547120" extrusionOk="0">
                <a:moveTo>
                  <a:pt x="0" y="91188"/>
                </a:moveTo>
                <a:cubicBezTo>
                  <a:pt x="-8572" y="29096"/>
                  <a:pt x="35757" y="-3234"/>
                  <a:pt x="91188" y="0"/>
                </a:cubicBezTo>
                <a:cubicBezTo>
                  <a:pt x="327807" y="-16448"/>
                  <a:pt x="395489" y="33306"/>
                  <a:pt x="675453" y="0"/>
                </a:cubicBezTo>
                <a:cubicBezTo>
                  <a:pt x="955417" y="-33306"/>
                  <a:pt x="1112727" y="30304"/>
                  <a:pt x="1228418" y="0"/>
                </a:cubicBezTo>
                <a:cubicBezTo>
                  <a:pt x="1344109" y="-30304"/>
                  <a:pt x="1472135" y="17762"/>
                  <a:pt x="1656184" y="0"/>
                </a:cubicBezTo>
                <a:cubicBezTo>
                  <a:pt x="1840233" y="-17762"/>
                  <a:pt x="1952368" y="41554"/>
                  <a:pt x="2115249" y="0"/>
                </a:cubicBezTo>
                <a:cubicBezTo>
                  <a:pt x="2278130" y="-41554"/>
                  <a:pt x="2471058" y="19149"/>
                  <a:pt x="2668215" y="0"/>
                </a:cubicBezTo>
                <a:cubicBezTo>
                  <a:pt x="2865372" y="-19149"/>
                  <a:pt x="3038401" y="23697"/>
                  <a:pt x="3221180" y="0"/>
                </a:cubicBezTo>
                <a:cubicBezTo>
                  <a:pt x="3275974" y="1255"/>
                  <a:pt x="3311400" y="39116"/>
                  <a:pt x="3312368" y="91188"/>
                </a:cubicBezTo>
                <a:cubicBezTo>
                  <a:pt x="3334091" y="247546"/>
                  <a:pt x="3279023" y="350903"/>
                  <a:pt x="3312368" y="455932"/>
                </a:cubicBezTo>
                <a:cubicBezTo>
                  <a:pt x="3309863" y="496439"/>
                  <a:pt x="3269827" y="544997"/>
                  <a:pt x="3221180" y="547120"/>
                </a:cubicBezTo>
                <a:cubicBezTo>
                  <a:pt x="3092055" y="596277"/>
                  <a:pt x="2826483" y="487701"/>
                  <a:pt x="2699515" y="547120"/>
                </a:cubicBezTo>
                <a:cubicBezTo>
                  <a:pt x="2572548" y="606539"/>
                  <a:pt x="2403353" y="522279"/>
                  <a:pt x="2177849" y="547120"/>
                </a:cubicBezTo>
                <a:cubicBezTo>
                  <a:pt x="1952345" y="571961"/>
                  <a:pt x="1874679" y="531765"/>
                  <a:pt x="1593584" y="547120"/>
                </a:cubicBezTo>
                <a:cubicBezTo>
                  <a:pt x="1312490" y="562475"/>
                  <a:pt x="1205851" y="507680"/>
                  <a:pt x="1103219" y="547120"/>
                </a:cubicBezTo>
                <a:cubicBezTo>
                  <a:pt x="1000587" y="586560"/>
                  <a:pt x="810310" y="533398"/>
                  <a:pt x="550253" y="547120"/>
                </a:cubicBezTo>
                <a:cubicBezTo>
                  <a:pt x="290196" y="560842"/>
                  <a:pt x="207648" y="505028"/>
                  <a:pt x="91188" y="547120"/>
                </a:cubicBezTo>
                <a:cubicBezTo>
                  <a:pt x="42558" y="547944"/>
                  <a:pt x="-5288" y="495233"/>
                  <a:pt x="0" y="455932"/>
                </a:cubicBezTo>
                <a:cubicBezTo>
                  <a:pt x="-32466" y="298800"/>
                  <a:pt x="15734" y="233094"/>
                  <a:pt x="0" y="91188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redundância é ruim?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510477"/>
              </p:ext>
            </p:extLst>
          </p:nvPr>
        </p:nvGraphicFramePr>
        <p:xfrm>
          <a:off x="838200" y="2148736"/>
          <a:ext cx="10515600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5037751"/>
                    </a:ext>
                  </a:extLst>
                </a:gridCol>
                <a:gridCol w="1210464">
                  <a:extLst>
                    <a:ext uri="{9D8B030D-6E8A-4147-A177-3AD203B41FA5}">
                      <a16:colId xmlns:a16="http://schemas.microsoft.com/office/drawing/2014/main" val="2282333919"/>
                    </a:ext>
                  </a:extLst>
                </a:gridCol>
                <a:gridCol w="2995776">
                  <a:extLst>
                    <a:ext uri="{9D8B030D-6E8A-4147-A177-3AD203B41FA5}">
                      <a16:colId xmlns:a16="http://schemas.microsoft.com/office/drawing/2014/main" val="49086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50930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8903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8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Alberto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15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Beto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Arquitetura de Computadores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Roberto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2656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Carlos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002060"/>
                          </a:solidFill>
                          <a:effectLst/>
                        </a:rPr>
                        <a:t>Prof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Johnny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467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404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Dario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Ciência da Computação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Prof. Johnny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002060"/>
                          </a:solidFill>
                          <a:effectLst/>
                        </a:rPr>
                        <a:t>53337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02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405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Raquel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00475435"/>
                  </a:ext>
                </a:extLst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9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8200" y="4746821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3) Anomalias de Inserção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Pode não ser possível armazenar certas informações, a menos que alguma outra informação não relacionada seja armazenada também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C00000"/>
                </a:solidFill>
              </a:rPr>
              <a:t>Exemplo: Ao matricular um novo aluno, precisamos incluir informações sobre a(s) disciplina(s) que ele irá cursar.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AA80E4-0748-4BDC-B5B3-1882EEAE939C}"/>
              </a:ext>
            </a:extLst>
          </p:cNvPr>
          <p:cNvSpPr/>
          <p:nvPr/>
        </p:nvSpPr>
        <p:spPr>
          <a:xfrm>
            <a:off x="4054606" y="4149080"/>
            <a:ext cx="7296761" cy="582868"/>
          </a:xfrm>
          <a:custGeom>
            <a:avLst/>
            <a:gdLst>
              <a:gd name="connsiteX0" fmla="*/ 0 w 7296761"/>
              <a:gd name="connsiteY0" fmla="*/ 97147 h 582868"/>
              <a:gd name="connsiteX1" fmla="*/ 97147 w 7296761"/>
              <a:gd name="connsiteY1" fmla="*/ 0 h 582868"/>
              <a:gd name="connsiteX2" fmla="*/ 831069 w 7296761"/>
              <a:gd name="connsiteY2" fmla="*/ 0 h 582868"/>
              <a:gd name="connsiteX3" fmla="*/ 1493966 w 7296761"/>
              <a:gd name="connsiteY3" fmla="*/ 0 h 582868"/>
              <a:gd name="connsiteX4" fmla="*/ 1872764 w 7296761"/>
              <a:gd name="connsiteY4" fmla="*/ 0 h 582868"/>
              <a:gd name="connsiteX5" fmla="*/ 2322587 w 7296761"/>
              <a:gd name="connsiteY5" fmla="*/ 0 h 582868"/>
              <a:gd name="connsiteX6" fmla="*/ 2985484 w 7296761"/>
              <a:gd name="connsiteY6" fmla="*/ 0 h 582868"/>
              <a:gd name="connsiteX7" fmla="*/ 3435306 w 7296761"/>
              <a:gd name="connsiteY7" fmla="*/ 0 h 582868"/>
              <a:gd name="connsiteX8" fmla="*/ 4027179 w 7296761"/>
              <a:gd name="connsiteY8" fmla="*/ 0 h 582868"/>
              <a:gd name="connsiteX9" fmla="*/ 4405977 w 7296761"/>
              <a:gd name="connsiteY9" fmla="*/ 0 h 582868"/>
              <a:gd name="connsiteX10" fmla="*/ 4997849 w 7296761"/>
              <a:gd name="connsiteY10" fmla="*/ 0 h 582868"/>
              <a:gd name="connsiteX11" fmla="*/ 5589721 w 7296761"/>
              <a:gd name="connsiteY11" fmla="*/ 0 h 582868"/>
              <a:gd name="connsiteX12" fmla="*/ 6252618 w 7296761"/>
              <a:gd name="connsiteY12" fmla="*/ 0 h 582868"/>
              <a:gd name="connsiteX13" fmla="*/ 6631417 w 7296761"/>
              <a:gd name="connsiteY13" fmla="*/ 0 h 582868"/>
              <a:gd name="connsiteX14" fmla="*/ 7199614 w 7296761"/>
              <a:gd name="connsiteY14" fmla="*/ 0 h 582868"/>
              <a:gd name="connsiteX15" fmla="*/ 7296761 w 7296761"/>
              <a:gd name="connsiteY15" fmla="*/ 97147 h 582868"/>
              <a:gd name="connsiteX16" fmla="*/ 7296761 w 7296761"/>
              <a:gd name="connsiteY16" fmla="*/ 485721 h 582868"/>
              <a:gd name="connsiteX17" fmla="*/ 7199614 w 7296761"/>
              <a:gd name="connsiteY17" fmla="*/ 582868 h 582868"/>
              <a:gd name="connsiteX18" fmla="*/ 6678766 w 7296761"/>
              <a:gd name="connsiteY18" fmla="*/ 582868 h 582868"/>
              <a:gd name="connsiteX19" fmla="*/ 6157919 w 7296761"/>
              <a:gd name="connsiteY19" fmla="*/ 582868 h 582868"/>
              <a:gd name="connsiteX20" fmla="*/ 5637071 w 7296761"/>
              <a:gd name="connsiteY20" fmla="*/ 582868 h 582868"/>
              <a:gd name="connsiteX21" fmla="*/ 5258273 w 7296761"/>
              <a:gd name="connsiteY21" fmla="*/ 582868 h 582868"/>
              <a:gd name="connsiteX22" fmla="*/ 4737425 w 7296761"/>
              <a:gd name="connsiteY22" fmla="*/ 582868 h 582868"/>
              <a:gd name="connsiteX23" fmla="*/ 4287603 w 7296761"/>
              <a:gd name="connsiteY23" fmla="*/ 582868 h 582868"/>
              <a:gd name="connsiteX24" fmla="*/ 3766755 w 7296761"/>
              <a:gd name="connsiteY24" fmla="*/ 582868 h 582868"/>
              <a:gd name="connsiteX25" fmla="*/ 3174883 w 7296761"/>
              <a:gd name="connsiteY25" fmla="*/ 582868 h 582868"/>
              <a:gd name="connsiteX26" fmla="*/ 2796084 w 7296761"/>
              <a:gd name="connsiteY26" fmla="*/ 582868 h 582868"/>
              <a:gd name="connsiteX27" fmla="*/ 2417286 w 7296761"/>
              <a:gd name="connsiteY27" fmla="*/ 582868 h 582868"/>
              <a:gd name="connsiteX28" fmla="*/ 1825414 w 7296761"/>
              <a:gd name="connsiteY28" fmla="*/ 582868 h 582868"/>
              <a:gd name="connsiteX29" fmla="*/ 1446616 w 7296761"/>
              <a:gd name="connsiteY29" fmla="*/ 582868 h 582868"/>
              <a:gd name="connsiteX30" fmla="*/ 1067817 w 7296761"/>
              <a:gd name="connsiteY30" fmla="*/ 582868 h 582868"/>
              <a:gd name="connsiteX31" fmla="*/ 97147 w 7296761"/>
              <a:gd name="connsiteY31" fmla="*/ 582868 h 582868"/>
              <a:gd name="connsiteX32" fmla="*/ 0 w 7296761"/>
              <a:gd name="connsiteY32" fmla="*/ 485721 h 582868"/>
              <a:gd name="connsiteX33" fmla="*/ 0 w 7296761"/>
              <a:gd name="connsiteY33" fmla="*/ 97147 h 58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96761" h="582868" extrusionOk="0">
                <a:moveTo>
                  <a:pt x="0" y="97147"/>
                </a:moveTo>
                <a:cubicBezTo>
                  <a:pt x="-3043" y="39329"/>
                  <a:pt x="41388" y="-1344"/>
                  <a:pt x="97147" y="0"/>
                </a:cubicBezTo>
                <a:cubicBezTo>
                  <a:pt x="271504" y="-37731"/>
                  <a:pt x="663004" y="49159"/>
                  <a:pt x="831069" y="0"/>
                </a:cubicBezTo>
                <a:cubicBezTo>
                  <a:pt x="999134" y="-49159"/>
                  <a:pt x="1178412" y="70555"/>
                  <a:pt x="1493966" y="0"/>
                </a:cubicBezTo>
                <a:cubicBezTo>
                  <a:pt x="1809520" y="-70555"/>
                  <a:pt x="1786688" y="37539"/>
                  <a:pt x="1872764" y="0"/>
                </a:cubicBezTo>
                <a:cubicBezTo>
                  <a:pt x="1958840" y="-37539"/>
                  <a:pt x="2128823" y="33697"/>
                  <a:pt x="2322587" y="0"/>
                </a:cubicBezTo>
                <a:cubicBezTo>
                  <a:pt x="2516351" y="-33697"/>
                  <a:pt x="2785319" y="56082"/>
                  <a:pt x="2985484" y="0"/>
                </a:cubicBezTo>
                <a:cubicBezTo>
                  <a:pt x="3185649" y="-56082"/>
                  <a:pt x="3233780" y="5326"/>
                  <a:pt x="3435306" y="0"/>
                </a:cubicBezTo>
                <a:cubicBezTo>
                  <a:pt x="3636832" y="-5326"/>
                  <a:pt x="3866709" y="53355"/>
                  <a:pt x="4027179" y="0"/>
                </a:cubicBezTo>
                <a:cubicBezTo>
                  <a:pt x="4187649" y="-53355"/>
                  <a:pt x="4298687" y="11668"/>
                  <a:pt x="4405977" y="0"/>
                </a:cubicBezTo>
                <a:cubicBezTo>
                  <a:pt x="4513267" y="-11668"/>
                  <a:pt x="4874178" y="54305"/>
                  <a:pt x="4997849" y="0"/>
                </a:cubicBezTo>
                <a:cubicBezTo>
                  <a:pt x="5121520" y="-54305"/>
                  <a:pt x="5449679" y="68660"/>
                  <a:pt x="5589721" y="0"/>
                </a:cubicBezTo>
                <a:cubicBezTo>
                  <a:pt x="5729763" y="-68660"/>
                  <a:pt x="6097972" y="34251"/>
                  <a:pt x="6252618" y="0"/>
                </a:cubicBezTo>
                <a:cubicBezTo>
                  <a:pt x="6407264" y="-34251"/>
                  <a:pt x="6515511" y="13072"/>
                  <a:pt x="6631417" y="0"/>
                </a:cubicBezTo>
                <a:cubicBezTo>
                  <a:pt x="6747323" y="-13072"/>
                  <a:pt x="6926982" y="48603"/>
                  <a:pt x="7199614" y="0"/>
                </a:cubicBezTo>
                <a:cubicBezTo>
                  <a:pt x="7243512" y="6606"/>
                  <a:pt x="7295114" y="40469"/>
                  <a:pt x="7296761" y="97147"/>
                </a:cubicBezTo>
                <a:cubicBezTo>
                  <a:pt x="7313719" y="197479"/>
                  <a:pt x="7292628" y="327904"/>
                  <a:pt x="7296761" y="485721"/>
                </a:cubicBezTo>
                <a:cubicBezTo>
                  <a:pt x="7294454" y="537431"/>
                  <a:pt x="7240559" y="578096"/>
                  <a:pt x="7199614" y="582868"/>
                </a:cubicBezTo>
                <a:cubicBezTo>
                  <a:pt x="6975773" y="643141"/>
                  <a:pt x="6935632" y="565733"/>
                  <a:pt x="6678766" y="582868"/>
                </a:cubicBezTo>
                <a:cubicBezTo>
                  <a:pt x="6421900" y="600003"/>
                  <a:pt x="6383563" y="579104"/>
                  <a:pt x="6157919" y="582868"/>
                </a:cubicBezTo>
                <a:cubicBezTo>
                  <a:pt x="5932275" y="586632"/>
                  <a:pt x="5832511" y="564404"/>
                  <a:pt x="5637071" y="582868"/>
                </a:cubicBezTo>
                <a:cubicBezTo>
                  <a:pt x="5441631" y="601332"/>
                  <a:pt x="5346988" y="554443"/>
                  <a:pt x="5258273" y="582868"/>
                </a:cubicBezTo>
                <a:cubicBezTo>
                  <a:pt x="5169558" y="611293"/>
                  <a:pt x="4946188" y="563582"/>
                  <a:pt x="4737425" y="582868"/>
                </a:cubicBezTo>
                <a:cubicBezTo>
                  <a:pt x="4528662" y="602154"/>
                  <a:pt x="4430137" y="541879"/>
                  <a:pt x="4287603" y="582868"/>
                </a:cubicBezTo>
                <a:cubicBezTo>
                  <a:pt x="4145069" y="623857"/>
                  <a:pt x="3923057" y="580152"/>
                  <a:pt x="3766755" y="582868"/>
                </a:cubicBezTo>
                <a:cubicBezTo>
                  <a:pt x="3610453" y="585584"/>
                  <a:pt x="3343033" y="533374"/>
                  <a:pt x="3174883" y="582868"/>
                </a:cubicBezTo>
                <a:cubicBezTo>
                  <a:pt x="3006733" y="632362"/>
                  <a:pt x="2891441" y="557737"/>
                  <a:pt x="2796084" y="582868"/>
                </a:cubicBezTo>
                <a:cubicBezTo>
                  <a:pt x="2700727" y="607999"/>
                  <a:pt x="2495944" y="555724"/>
                  <a:pt x="2417286" y="582868"/>
                </a:cubicBezTo>
                <a:cubicBezTo>
                  <a:pt x="2338628" y="610012"/>
                  <a:pt x="2059804" y="573912"/>
                  <a:pt x="1825414" y="582868"/>
                </a:cubicBezTo>
                <a:cubicBezTo>
                  <a:pt x="1591024" y="591824"/>
                  <a:pt x="1610591" y="574971"/>
                  <a:pt x="1446616" y="582868"/>
                </a:cubicBezTo>
                <a:cubicBezTo>
                  <a:pt x="1282641" y="590765"/>
                  <a:pt x="1216715" y="543682"/>
                  <a:pt x="1067817" y="582868"/>
                </a:cubicBezTo>
                <a:cubicBezTo>
                  <a:pt x="918919" y="622054"/>
                  <a:pt x="380254" y="559668"/>
                  <a:pt x="97147" y="582868"/>
                </a:cubicBezTo>
                <a:cubicBezTo>
                  <a:pt x="42877" y="579259"/>
                  <a:pt x="5458" y="545014"/>
                  <a:pt x="0" y="485721"/>
                </a:cubicBezTo>
                <a:cubicBezTo>
                  <a:pt x="-20589" y="367170"/>
                  <a:pt x="10694" y="211619"/>
                  <a:pt x="0" y="97147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5269219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3BCB1C-3DA0-497E-BC78-217B66A6E45A}"/>
              </a:ext>
            </a:extLst>
          </p:cNvPr>
          <p:cNvSpPr txBox="1"/>
          <p:nvPr/>
        </p:nvSpPr>
        <p:spPr>
          <a:xfrm>
            <a:off x="7678616" y="1273381"/>
            <a:ext cx="367240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Pode-se usar NULL nos campos que não temos dados ainda</a:t>
            </a:r>
          </a:p>
        </p:txBody>
      </p:sp>
    </p:spTree>
    <p:extLst>
      <p:ext uri="{BB962C8B-B14F-4D97-AF65-F5344CB8AC3E}">
        <p14:creationId xmlns:p14="http://schemas.microsoft.com/office/powerpoint/2010/main" val="308434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4015</Words>
  <Application>Microsoft Office PowerPoint</Application>
  <PresentationFormat>Widescreen</PresentationFormat>
  <Paragraphs>1226</Paragraphs>
  <Slides>54</Slides>
  <Notes>2</Notes>
  <HiddenSlides>1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Wingdings</vt:lpstr>
      <vt:lpstr>Tema do Office</vt:lpstr>
      <vt:lpstr>Document</vt:lpstr>
      <vt:lpstr>Banco de Dados </vt:lpstr>
      <vt:lpstr>O que é e por que Normalizar? </vt:lpstr>
      <vt:lpstr>Anomalias</vt:lpstr>
      <vt:lpstr>Anomalias</vt:lpstr>
      <vt:lpstr>Anomalias</vt:lpstr>
      <vt:lpstr>Anomalias</vt:lpstr>
      <vt:lpstr>Por que redundância é ruim?</vt:lpstr>
      <vt:lpstr>Por que redundância é ruim?</vt:lpstr>
      <vt:lpstr>Por que redundância é ruim?</vt:lpstr>
      <vt:lpstr>Por que redundância é ruim?</vt:lpstr>
      <vt:lpstr>Por que redundância é ruim?</vt:lpstr>
      <vt:lpstr>Como eliminar estas Anomalias?</vt:lpstr>
      <vt:lpstr>Dependências Funcionais</vt:lpstr>
      <vt:lpstr>O Que é Dependência Funcional?</vt:lpstr>
      <vt:lpstr>O Que é Dependência?</vt:lpstr>
      <vt:lpstr>Dependências Funcionais (DF)</vt:lpstr>
      <vt:lpstr>Dependência Funcional</vt:lpstr>
      <vt:lpstr>Dependência Funcional</vt:lpstr>
      <vt:lpstr>Dependência Funcional exemplos</vt:lpstr>
      <vt:lpstr>Problemas da Dependência Funcional</vt:lpstr>
      <vt:lpstr>Problemas da Dependência Funcional</vt:lpstr>
      <vt:lpstr>Problemas da Dependência Funcional</vt:lpstr>
      <vt:lpstr>Dependência Parcial</vt:lpstr>
      <vt:lpstr>Dependência Parcial</vt:lpstr>
      <vt:lpstr>Normalização</vt:lpstr>
      <vt:lpstr>Decomposições de Tabelas Devem Ser Usadas Criteriosamente</vt:lpstr>
      <vt:lpstr>Normalização</vt:lpstr>
      <vt:lpstr>Objetivos da Normalização</vt:lpstr>
      <vt:lpstr>Primeira Forma Normal - 1FN</vt:lpstr>
      <vt:lpstr>1FN – Exemplo </vt:lpstr>
      <vt:lpstr>1FN – Solução </vt:lpstr>
      <vt:lpstr>Agora é Com Vocês</vt:lpstr>
      <vt:lpstr>Segunda Forma Normal - 2FN</vt:lpstr>
      <vt:lpstr>2FN...</vt:lpstr>
      <vt:lpstr>2FN...</vt:lpstr>
      <vt:lpstr>Agora é Com Vocês</vt:lpstr>
      <vt:lpstr>Terceira Forma Normal - 3FN</vt:lpstr>
      <vt:lpstr>3FN</vt:lpstr>
      <vt:lpstr>3FN</vt:lpstr>
      <vt:lpstr>Dependência Transitiva</vt:lpstr>
      <vt:lpstr>O Que É Dependência Transitiva?</vt:lpstr>
      <vt:lpstr>O Que É Dependência Transitiva?</vt:lpstr>
      <vt:lpstr>Como Remover a Dependência Transitiva?</vt:lpstr>
      <vt:lpstr>Voltando a 3FN...</vt:lpstr>
      <vt:lpstr>3FN</vt:lpstr>
      <vt:lpstr>Agora é Com Vocês</vt:lpstr>
      <vt:lpstr>Exercício completo</vt:lpstr>
      <vt:lpstr>opcional</vt:lpstr>
      <vt:lpstr>Boyce-Codd Normal Form (BCNF)</vt:lpstr>
      <vt:lpstr>Boyce-Codd Normal Form (BCNF)</vt:lpstr>
      <vt:lpstr>Boyce-Codd Normal Form (BCNF)</vt:lpstr>
      <vt:lpstr>Por que esta tabela não está no BCNF?</vt:lpstr>
      <vt:lpstr>Como Satisfazer BCNF?</vt:lpstr>
      <vt:lpstr>Banco de Dados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Roberto Harkovsky da Cunha</dc:creator>
  <cp:lastModifiedBy>Roberto Harkovsky da Cunha</cp:lastModifiedBy>
  <cp:revision>36</cp:revision>
  <dcterms:created xsi:type="dcterms:W3CDTF">2021-04-05T15:11:40Z</dcterms:created>
  <dcterms:modified xsi:type="dcterms:W3CDTF">2023-12-29T19:45:39Z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2022-03-21T20:58:47Z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42e693dd-04e3-4ecb-9640-396706360341</vt:lpwstr>
  </property>
  <property fmtid="{D5CDD505-2E9C-101B-9397-08002B2CF9AE}" pid="8" name="MSIP_Label_22deaceb-9851-4663-bccf-596767454be3_ContentBits">
    <vt:lpwstr>2</vt:lpwstr>
  </property>
</Properties>
</file>